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4"/>
  </p:notesMasterIdLst>
  <p:handoutMasterIdLst>
    <p:handoutMasterId r:id="rId35"/>
  </p:handoutMasterIdLst>
  <p:sldIdLst>
    <p:sldId id="287" r:id="rId2"/>
    <p:sldId id="293" r:id="rId3"/>
    <p:sldId id="324" r:id="rId4"/>
    <p:sldId id="303" r:id="rId5"/>
    <p:sldId id="322" r:id="rId6"/>
    <p:sldId id="323" r:id="rId7"/>
    <p:sldId id="326" r:id="rId8"/>
    <p:sldId id="327" r:id="rId9"/>
    <p:sldId id="317" r:id="rId10"/>
    <p:sldId id="296" r:id="rId11"/>
    <p:sldId id="297" r:id="rId12"/>
    <p:sldId id="301" r:id="rId13"/>
    <p:sldId id="302" r:id="rId14"/>
    <p:sldId id="305" r:id="rId15"/>
    <p:sldId id="304" r:id="rId16"/>
    <p:sldId id="306" r:id="rId17"/>
    <p:sldId id="307" r:id="rId18"/>
    <p:sldId id="308" r:id="rId19"/>
    <p:sldId id="309" r:id="rId20"/>
    <p:sldId id="310" r:id="rId21"/>
    <p:sldId id="311" r:id="rId22"/>
    <p:sldId id="312" r:id="rId23"/>
    <p:sldId id="313" r:id="rId24"/>
    <p:sldId id="314" r:id="rId25"/>
    <p:sldId id="299" r:id="rId26"/>
    <p:sldId id="320" r:id="rId27"/>
    <p:sldId id="315" r:id="rId28"/>
    <p:sldId id="318" r:id="rId29"/>
    <p:sldId id="321" r:id="rId30"/>
    <p:sldId id="316" r:id="rId31"/>
    <p:sldId id="328"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A613"/>
    <a:srgbClr val="FFB517"/>
    <a:srgbClr val="D3B267"/>
    <a:srgbClr val="A06540"/>
    <a:srgbClr val="E19E73"/>
    <a:srgbClr val="EAC675"/>
    <a:srgbClr val="FFE186"/>
    <a:srgbClr val="FFEFBC"/>
    <a:srgbClr val="FFB689"/>
    <a:srgbClr val="F09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9511" autoAdjust="0"/>
  </p:normalViewPr>
  <p:slideViewPr>
    <p:cSldViewPr>
      <p:cViewPr>
        <p:scale>
          <a:sx n="108" d="100"/>
          <a:sy n="108" d="100"/>
        </p:scale>
        <p:origin x="-127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cbook:Desktop:PIP:Figures%20for%20present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err="1" smtClean="0"/>
              <a:t>იმუნიზაციის</a:t>
            </a:r>
            <a:r>
              <a:rPr lang="en-US" sz="1400" dirty="0" smtClean="0"/>
              <a:t> </a:t>
            </a:r>
            <a:r>
              <a:rPr lang="en-US" sz="1400" dirty="0" err="1" smtClean="0"/>
              <a:t>სერვისებით</a:t>
            </a:r>
            <a:r>
              <a:rPr lang="en-US" sz="1400" dirty="0" smtClean="0"/>
              <a:t> </a:t>
            </a:r>
            <a:r>
              <a:rPr lang="en-US" sz="1400" dirty="0" err="1" smtClean="0"/>
              <a:t>მოცვა</a:t>
            </a:r>
            <a:r>
              <a:rPr lang="en-US" sz="1400" dirty="0" smtClean="0"/>
              <a:t> </a:t>
            </a:r>
            <a:r>
              <a:rPr lang="en-US" sz="1400" dirty="0" err="1" smtClean="0"/>
              <a:t>ჰაიტიზე</a:t>
            </a:r>
            <a:endParaRPr lang="en-US" sz="1400" dirty="0"/>
          </a:p>
        </c:rich>
      </c:tx>
      <c:layout>
        <c:manualLayout>
          <c:xMode val="edge"/>
          <c:yMode val="edge"/>
          <c:x val="0.225038811637907"/>
          <c:y val="0.0"/>
        </c:manualLayout>
      </c:layout>
      <c:overlay val="0"/>
    </c:title>
    <c:autoTitleDeleted val="0"/>
    <c:plotArea>
      <c:layout>
        <c:manualLayout>
          <c:layoutTarget val="inner"/>
          <c:xMode val="edge"/>
          <c:yMode val="edge"/>
          <c:x val="0.0537074148296593"/>
          <c:y val="0.128057553956835"/>
          <c:w val="0.920240480961924"/>
          <c:h val="0.413946617893236"/>
        </c:manualLayout>
      </c:layout>
      <c:barChart>
        <c:barDir val="col"/>
        <c:grouping val="clustered"/>
        <c:varyColors val="0"/>
        <c:ser>
          <c:idx val="0"/>
          <c:order val="0"/>
          <c:tx>
            <c:strRef>
              <c:f>Sheet2!$G$9</c:f>
              <c:strCache>
                <c:ptCount val="1"/>
                <c:pt idx="0">
                  <c:v>იმუნიზაციის მოცვა</c:v>
                </c:pt>
              </c:strCache>
            </c:strRef>
          </c:tx>
          <c:invertIfNegative val="0"/>
          <c:dPt>
            <c:idx val="0"/>
            <c:invertIfNegative val="0"/>
            <c:bubble3D val="0"/>
            <c:spPr>
              <a:solidFill>
                <a:srgbClr val="006060"/>
              </a:solidFill>
            </c:spPr>
          </c:dPt>
          <c:dPt>
            <c:idx val="1"/>
            <c:invertIfNegative val="0"/>
            <c:bubble3D val="0"/>
            <c:spPr>
              <a:solidFill>
                <a:srgbClr val="006060"/>
              </a:solidFill>
            </c:spPr>
          </c:dPt>
          <c:dPt>
            <c:idx val="2"/>
            <c:invertIfNegative val="0"/>
            <c:bubble3D val="0"/>
            <c:spPr>
              <a:solidFill>
                <a:srgbClr val="006060"/>
              </a:solidFill>
            </c:spPr>
          </c:dPt>
          <c:dPt>
            <c:idx val="6"/>
            <c:invertIfNegative val="0"/>
            <c:bubble3D val="0"/>
            <c:spPr>
              <a:solidFill>
                <a:srgbClr val="800000"/>
              </a:solidFill>
            </c:spPr>
          </c:dPt>
          <c:dPt>
            <c:idx val="7"/>
            <c:invertIfNegative val="0"/>
            <c:bubble3D val="0"/>
            <c:spPr>
              <a:solidFill>
                <a:srgbClr val="800000"/>
              </a:solidFill>
            </c:spPr>
          </c:dPt>
          <c:dPt>
            <c:idx val="8"/>
            <c:invertIfNegative val="0"/>
            <c:bubble3D val="0"/>
            <c:spPr>
              <a:solidFill>
                <a:srgbClr val="800000"/>
              </a:solidFill>
            </c:spPr>
          </c:dPt>
          <c:dLbls>
            <c:txPr>
              <a:bodyPr/>
              <a:lstStyle/>
              <a:p>
                <a:pPr>
                  <a:defRPr sz="1200" b="1"/>
                </a:pPr>
                <a:endParaRPr lang="en-US"/>
              </a:p>
            </c:txPr>
            <c:showLegendKey val="0"/>
            <c:showVal val="1"/>
            <c:showCatName val="0"/>
            <c:showSerName val="0"/>
            <c:showPercent val="0"/>
            <c:showBubbleSize val="0"/>
            <c:showLeaderLines val="0"/>
          </c:dLbls>
          <c:cat>
            <c:multiLvlStrRef>
              <c:f>Sheet2!$H$7:$P$8</c:f>
              <c:multiLvlStrCache>
                <c:ptCount val="9"/>
                <c:lvl>
                  <c:pt idx="0">
                    <c:v>საბაზისო ინდიკატორი</c:v>
                  </c:pt>
                  <c:pt idx="1">
                    <c:v>შესასრულებელი ინდიკატორი</c:v>
                  </c:pt>
                  <c:pt idx="2">
                    <c:v>შედეგი</c:v>
                  </c:pt>
                  <c:pt idx="3">
                    <c:v>საბაზისო ინდიკატორი</c:v>
                  </c:pt>
                  <c:pt idx="4">
                    <c:v>შესასრულებელი ინდიკატორი</c:v>
                  </c:pt>
                  <c:pt idx="5">
                    <c:v>შედეგი</c:v>
                  </c:pt>
                  <c:pt idx="6">
                    <c:v>საბაზისო ინდიკატორი</c:v>
                  </c:pt>
                  <c:pt idx="7">
                    <c:v>შესასრულებელი ინდიკატორი</c:v>
                  </c:pt>
                  <c:pt idx="8">
                    <c:v>შედეგი</c:v>
                  </c:pt>
                </c:lvl>
                <c:lvl>
                  <c:pt idx="0">
                    <c:v>NGO 1</c:v>
                  </c:pt>
                  <c:pt idx="3">
                    <c:v>NGO 2</c:v>
                  </c:pt>
                  <c:pt idx="6">
                    <c:v>NGO 3</c:v>
                  </c:pt>
                </c:lvl>
              </c:multiLvlStrCache>
            </c:multiLvlStrRef>
          </c:cat>
          <c:val>
            <c:numRef>
              <c:f>Sheet2!$H$9:$P$9</c:f>
              <c:numCache>
                <c:formatCode>General</c:formatCode>
                <c:ptCount val="9"/>
                <c:pt idx="0">
                  <c:v>40.0</c:v>
                </c:pt>
                <c:pt idx="1">
                  <c:v>44.0</c:v>
                </c:pt>
                <c:pt idx="2">
                  <c:v>79.0</c:v>
                </c:pt>
                <c:pt idx="3">
                  <c:v>49.0</c:v>
                </c:pt>
                <c:pt idx="4">
                  <c:v>54.0</c:v>
                </c:pt>
                <c:pt idx="5">
                  <c:v>69.0</c:v>
                </c:pt>
                <c:pt idx="6">
                  <c:v>35.0</c:v>
                </c:pt>
                <c:pt idx="7">
                  <c:v>38.0</c:v>
                </c:pt>
                <c:pt idx="8">
                  <c:v>73.0</c:v>
                </c:pt>
              </c:numCache>
            </c:numRef>
          </c:val>
        </c:ser>
        <c:dLbls>
          <c:showLegendKey val="0"/>
          <c:showVal val="0"/>
          <c:showCatName val="0"/>
          <c:showSerName val="0"/>
          <c:showPercent val="0"/>
          <c:showBubbleSize val="0"/>
        </c:dLbls>
        <c:gapWidth val="50"/>
        <c:axId val="2053869752"/>
        <c:axId val="2053872808"/>
      </c:barChart>
      <c:catAx>
        <c:axId val="2053869752"/>
        <c:scaling>
          <c:orientation val="minMax"/>
        </c:scaling>
        <c:delete val="0"/>
        <c:axPos val="b"/>
        <c:majorTickMark val="out"/>
        <c:minorTickMark val="none"/>
        <c:tickLblPos val="nextTo"/>
        <c:crossAx val="2053872808"/>
        <c:crosses val="autoZero"/>
        <c:auto val="1"/>
        <c:lblAlgn val="ctr"/>
        <c:lblOffset val="100"/>
        <c:noMultiLvlLbl val="0"/>
      </c:catAx>
      <c:valAx>
        <c:axId val="2053872808"/>
        <c:scaling>
          <c:orientation val="minMax"/>
        </c:scaling>
        <c:delete val="1"/>
        <c:axPos val="l"/>
        <c:title>
          <c:tx>
            <c:rich>
              <a:bodyPr rot="-5400000" vert="horz"/>
              <a:lstStyle/>
              <a:p>
                <a:pPr>
                  <a:defRPr/>
                </a:pPr>
                <a:r>
                  <a:rPr lang="en-US" sz="900" b="0" i="1"/>
                  <a:t>იმუნიზაციის</a:t>
                </a:r>
                <a:r>
                  <a:rPr lang="en-US" sz="900" b="0" i="1" baseline="0"/>
                  <a:t> მოცვის მაჩვენებელი</a:t>
                </a:r>
                <a:endParaRPr lang="en-US" sz="900" b="0" i="1"/>
              </a:p>
            </c:rich>
          </c:tx>
          <c:layout>
            <c:manualLayout>
              <c:xMode val="edge"/>
              <c:yMode val="edge"/>
              <c:x val="0.0180360721442886"/>
              <c:y val="0.0633093525179856"/>
            </c:manualLayout>
          </c:layout>
          <c:overlay val="0"/>
        </c:title>
        <c:numFmt formatCode="General" sourceLinked="1"/>
        <c:majorTickMark val="out"/>
        <c:minorTickMark val="none"/>
        <c:tickLblPos val="nextTo"/>
        <c:crossAx val="2053869752"/>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CEBBC-CE48-F843-9E17-3062AFE76DAA}" type="doc">
      <dgm:prSet loTypeId="urn:microsoft.com/office/officeart/2005/8/layout/cycle5" loCatId="" qsTypeId="urn:microsoft.com/office/officeart/2005/8/quickstyle/simple4" qsCatId="simple" csTypeId="urn:microsoft.com/office/officeart/2005/8/colors/colorful1" csCatId="colorful" phldr="1"/>
      <dgm:spPr/>
      <dgm:t>
        <a:bodyPr/>
        <a:lstStyle/>
        <a:p>
          <a:endParaRPr lang="en-US"/>
        </a:p>
      </dgm:t>
    </dgm:pt>
    <dgm:pt modelId="{8A668ADB-A9BB-B941-AF93-5545BE3C9E1F}">
      <dgm:prSet phldrT="[Text]" custT="1"/>
      <dgm:spPr/>
      <dgm:t>
        <a:bodyPr/>
        <a:lstStyle/>
        <a:p>
          <a:r>
            <a:rPr lang="en-US" sz="1800" dirty="0" err="1" smtClean="0"/>
            <a:t>გაზომე</a:t>
          </a:r>
          <a:endParaRPr lang="en-US" sz="1800" dirty="0"/>
        </a:p>
      </dgm:t>
    </dgm:pt>
    <dgm:pt modelId="{66568F38-A26F-4B40-AF8C-EE2E021F6F0E}" type="parTrans" cxnId="{2DC71EFE-B44E-244E-BDC2-E3428ADDBEEE}">
      <dgm:prSet/>
      <dgm:spPr/>
      <dgm:t>
        <a:bodyPr/>
        <a:lstStyle/>
        <a:p>
          <a:endParaRPr lang="en-US" sz="2000"/>
        </a:p>
      </dgm:t>
    </dgm:pt>
    <dgm:pt modelId="{7734115F-27FC-7B42-BD38-55BE4FEC0028}" type="sibTrans" cxnId="{2DC71EFE-B44E-244E-BDC2-E3428ADDBEEE}">
      <dgm:prSet/>
      <dgm:spPr/>
      <dgm:t>
        <a:bodyPr/>
        <a:lstStyle/>
        <a:p>
          <a:endParaRPr lang="en-US" sz="2000"/>
        </a:p>
      </dgm:t>
    </dgm:pt>
    <dgm:pt modelId="{F338927B-64D3-7E44-9DDB-F8F8852EE097}">
      <dgm:prSet phldrT="[Text]" custT="1"/>
      <dgm:spPr/>
      <dgm:t>
        <a:bodyPr/>
        <a:lstStyle/>
        <a:p>
          <a:r>
            <a:rPr lang="en-US" sz="1800" dirty="0" err="1" smtClean="0"/>
            <a:t>შეაფასე</a:t>
          </a:r>
          <a:endParaRPr lang="en-US" sz="1800" dirty="0"/>
        </a:p>
      </dgm:t>
    </dgm:pt>
    <dgm:pt modelId="{F5B11C81-110D-3146-9432-374235D5A3B5}" type="parTrans" cxnId="{294D7A52-5F89-C443-9CAA-53343E1404D5}">
      <dgm:prSet/>
      <dgm:spPr/>
      <dgm:t>
        <a:bodyPr/>
        <a:lstStyle/>
        <a:p>
          <a:endParaRPr lang="en-US" sz="2000"/>
        </a:p>
      </dgm:t>
    </dgm:pt>
    <dgm:pt modelId="{F3C7ABE7-1C36-6049-B965-59B253905F69}" type="sibTrans" cxnId="{294D7A52-5F89-C443-9CAA-53343E1404D5}">
      <dgm:prSet/>
      <dgm:spPr/>
      <dgm:t>
        <a:bodyPr/>
        <a:lstStyle/>
        <a:p>
          <a:endParaRPr lang="en-US" sz="2000"/>
        </a:p>
      </dgm:t>
    </dgm:pt>
    <dgm:pt modelId="{36A43852-66C0-DA44-94F6-80F24B90BDEA}">
      <dgm:prSet phldrT="[Text]" custT="1"/>
      <dgm:spPr/>
      <dgm:t>
        <a:bodyPr lIns="0" tIns="0" rIns="0" bIns="0"/>
        <a:lstStyle/>
        <a:p>
          <a:r>
            <a:rPr lang="en-US" sz="1500" dirty="0" err="1" smtClean="0"/>
            <a:t>გააუმჯობესე</a:t>
          </a:r>
          <a:endParaRPr lang="en-US" sz="1500" dirty="0"/>
        </a:p>
      </dgm:t>
    </dgm:pt>
    <dgm:pt modelId="{4CDAFA63-2E1E-8542-9476-E19028B3788C}" type="parTrans" cxnId="{9EBAF938-5BF3-B740-9367-3033C88E4CE2}">
      <dgm:prSet/>
      <dgm:spPr/>
      <dgm:t>
        <a:bodyPr/>
        <a:lstStyle/>
        <a:p>
          <a:endParaRPr lang="en-US" sz="2000"/>
        </a:p>
      </dgm:t>
    </dgm:pt>
    <dgm:pt modelId="{998E04A7-66AF-1E4B-A837-D1A50297A972}" type="sibTrans" cxnId="{9EBAF938-5BF3-B740-9367-3033C88E4CE2}">
      <dgm:prSet/>
      <dgm:spPr/>
      <dgm:t>
        <a:bodyPr/>
        <a:lstStyle/>
        <a:p>
          <a:endParaRPr lang="en-US" sz="2000"/>
        </a:p>
      </dgm:t>
    </dgm:pt>
    <dgm:pt modelId="{D99FA255-9165-CD45-B8A1-A6E8FAC9EA71}" type="pres">
      <dgm:prSet presAssocID="{1BECEBBC-CE48-F843-9E17-3062AFE76DAA}" presName="cycle" presStyleCnt="0">
        <dgm:presLayoutVars>
          <dgm:dir/>
          <dgm:resizeHandles val="exact"/>
        </dgm:presLayoutVars>
      </dgm:prSet>
      <dgm:spPr/>
      <dgm:t>
        <a:bodyPr/>
        <a:lstStyle/>
        <a:p>
          <a:endParaRPr lang="en-US"/>
        </a:p>
      </dgm:t>
    </dgm:pt>
    <dgm:pt modelId="{34DDD0AD-CA1E-3344-A533-16BBD78B75B9}" type="pres">
      <dgm:prSet presAssocID="{8A668ADB-A9BB-B941-AF93-5545BE3C9E1F}" presName="node" presStyleLbl="node1" presStyleIdx="0" presStyleCnt="3" custScaleX="117724">
        <dgm:presLayoutVars>
          <dgm:bulletEnabled val="1"/>
        </dgm:presLayoutVars>
      </dgm:prSet>
      <dgm:spPr/>
      <dgm:t>
        <a:bodyPr/>
        <a:lstStyle/>
        <a:p>
          <a:endParaRPr lang="en-US"/>
        </a:p>
      </dgm:t>
    </dgm:pt>
    <dgm:pt modelId="{978E390A-FB71-CC4C-8F28-AD0DB5056526}" type="pres">
      <dgm:prSet presAssocID="{8A668ADB-A9BB-B941-AF93-5545BE3C9E1F}" presName="spNode" presStyleCnt="0"/>
      <dgm:spPr/>
    </dgm:pt>
    <dgm:pt modelId="{3D3A19EB-CC8E-F649-AE45-373ACB7D140F}" type="pres">
      <dgm:prSet presAssocID="{7734115F-27FC-7B42-BD38-55BE4FEC0028}" presName="sibTrans" presStyleLbl="sibTrans1D1" presStyleIdx="0" presStyleCnt="3"/>
      <dgm:spPr/>
      <dgm:t>
        <a:bodyPr/>
        <a:lstStyle/>
        <a:p>
          <a:endParaRPr lang="en-US"/>
        </a:p>
      </dgm:t>
    </dgm:pt>
    <dgm:pt modelId="{4A35FA73-EA15-8A4A-AE8C-EEC03D364CCD}" type="pres">
      <dgm:prSet presAssocID="{F338927B-64D3-7E44-9DDB-F8F8852EE097}" presName="node" presStyleLbl="node1" presStyleIdx="1" presStyleCnt="3" custScaleX="117724">
        <dgm:presLayoutVars>
          <dgm:bulletEnabled val="1"/>
        </dgm:presLayoutVars>
      </dgm:prSet>
      <dgm:spPr/>
      <dgm:t>
        <a:bodyPr/>
        <a:lstStyle/>
        <a:p>
          <a:endParaRPr lang="en-US"/>
        </a:p>
      </dgm:t>
    </dgm:pt>
    <dgm:pt modelId="{16571D1F-BB4F-0147-B9E9-1F6CF2B2736D}" type="pres">
      <dgm:prSet presAssocID="{F338927B-64D3-7E44-9DDB-F8F8852EE097}" presName="spNode" presStyleCnt="0"/>
      <dgm:spPr/>
    </dgm:pt>
    <dgm:pt modelId="{665BE7BB-CE7E-604B-978F-DB7B4B0A3446}" type="pres">
      <dgm:prSet presAssocID="{F3C7ABE7-1C36-6049-B965-59B253905F69}" presName="sibTrans" presStyleLbl="sibTrans1D1" presStyleIdx="1" presStyleCnt="3"/>
      <dgm:spPr/>
      <dgm:t>
        <a:bodyPr/>
        <a:lstStyle/>
        <a:p>
          <a:endParaRPr lang="en-US"/>
        </a:p>
      </dgm:t>
    </dgm:pt>
    <dgm:pt modelId="{EAE79EC5-FA6D-0E49-8055-8EDD0E2B1F49}" type="pres">
      <dgm:prSet presAssocID="{36A43852-66C0-DA44-94F6-80F24B90BDEA}" presName="node" presStyleLbl="node1" presStyleIdx="2" presStyleCnt="3" custScaleX="141354" custRadScaleRad="118768" custRadScaleInc="10849">
        <dgm:presLayoutVars>
          <dgm:bulletEnabled val="1"/>
        </dgm:presLayoutVars>
      </dgm:prSet>
      <dgm:spPr/>
      <dgm:t>
        <a:bodyPr/>
        <a:lstStyle/>
        <a:p>
          <a:endParaRPr lang="en-US"/>
        </a:p>
      </dgm:t>
    </dgm:pt>
    <dgm:pt modelId="{BA4B36F3-207A-634A-B811-5E278446F6D4}" type="pres">
      <dgm:prSet presAssocID="{36A43852-66C0-DA44-94F6-80F24B90BDEA}" presName="spNode" presStyleCnt="0"/>
      <dgm:spPr/>
    </dgm:pt>
    <dgm:pt modelId="{0C45DCF9-FE7B-4643-93F5-28D3AEE14056}" type="pres">
      <dgm:prSet presAssocID="{998E04A7-66AF-1E4B-A837-D1A50297A972}" presName="sibTrans" presStyleLbl="sibTrans1D1" presStyleIdx="2" presStyleCnt="3"/>
      <dgm:spPr/>
      <dgm:t>
        <a:bodyPr/>
        <a:lstStyle/>
        <a:p>
          <a:endParaRPr lang="en-US"/>
        </a:p>
      </dgm:t>
    </dgm:pt>
  </dgm:ptLst>
  <dgm:cxnLst>
    <dgm:cxn modelId="{0558873D-F23C-AB4F-A258-40B1067A26EE}" type="presOf" srcId="{8A668ADB-A9BB-B941-AF93-5545BE3C9E1F}" destId="{34DDD0AD-CA1E-3344-A533-16BBD78B75B9}" srcOrd="0" destOrd="0" presId="urn:microsoft.com/office/officeart/2005/8/layout/cycle5"/>
    <dgm:cxn modelId="{2DC71EFE-B44E-244E-BDC2-E3428ADDBEEE}" srcId="{1BECEBBC-CE48-F843-9E17-3062AFE76DAA}" destId="{8A668ADB-A9BB-B941-AF93-5545BE3C9E1F}" srcOrd="0" destOrd="0" parTransId="{66568F38-A26F-4B40-AF8C-EE2E021F6F0E}" sibTransId="{7734115F-27FC-7B42-BD38-55BE4FEC0028}"/>
    <dgm:cxn modelId="{A92B38B5-ADA1-744D-A1EB-C5EE385CC815}" type="presOf" srcId="{F3C7ABE7-1C36-6049-B965-59B253905F69}" destId="{665BE7BB-CE7E-604B-978F-DB7B4B0A3446}" srcOrd="0" destOrd="0" presId="urn:microsoft.com/office/officeart/2005/8/layout/cycle5"/>
    <dgm:cxn modelId="{BA5D43D4-8372-6142-8FBB-849287BED7D6}" type="presOf" srcId="{36A43852-66C0-DA44-94F6-80F24B90BDEA}" destId="{EAE79EC5-FA6D-0E49-8055-8EDD0E2B1F49}" srcOrd="0" destOrd="0" presId="urn:microsoft.com/office/officeart/2005/8/layout/cycle5"/>
    <dgm:cxn modelId="{0762C706-213B-3149-90A3-5A9C75AD232F}" type="presOf" srcId="{F338927B-64D3-7E44-9DDB-F8F8852EE097}" destId="{4A35FA73-EA15-8A4A-AE8C-EEC03D364CCD}" srcOrd="0" destOrd="0" presId="urn:microsoft.com/office/officeart/2005/8/layout/cycle5"/>
    <dgm:cxn modelId="{9EBAF938-5BF3-B740-9367-3033C88E4CE2}" srcId="{1BECEBBC-CE48-F843-9E17-3062AFE76DAA}" destId="{36A43852-66C0-DA44-94F6-80F24B90BDEA}" srcOrd="2" destOrd="0" parTransId="{4CDAFA63-2E1E-8542-9476-E19028B3788C}" sibTransId="{998E04A7-66AF-1E4B-A837-D1A50297A972}"/>
    <dgm:cxn modelId="{E201DA98-1D67-6646-9ACD-CD64CD2B54F7}" type="presOf" srcId="{998E04A7-66AF-1E4B-A837-D1A50297A972}" destId="{0C45DCF9-FE7B-4643-93F5-28D3AEE14056}" srcOrd="0" destOrd="0" presId="urn:microsoft.com/office/officeart/2005/8/layout/cycle5"/>
    <dgm:cxn modelId="{801DD6B0-ECCC-0143-88C0-BDFA4BD2F0C7}" type="presOf" srcId="{7734115F-27FC-7B42-BD38-55BE4FEC0028}" destId="{3D3A19EB-CC8E-F649-AE45-373ACB7D140F}" srcOrd="0" destOrd="0" presId="urn:microsoft.com/office/officeart/2005/8/layout/cycle5"/>
    <dgm:cxn modelId="{294D7A52-5F89-C443-9CAA-53343E1404D5}" srcId="{1BECEBBC-CE48-F843-9E17-3062AFE76DAA}" destId="{F338927B-64D3-7E44-9DDB-F8F8852EE097}" srcOrd="1" destOrd="0" parTransId="{F5B11C81-110D-3146-9432-374235D5A3B5}" sibTransId="{F3C7ABE7-1C36-6049-B965-59B253905F69}"/>
    <dgm:cxn modelId="{3352E083-1FAE-1348-9774-ED7341AA6140}" type="presOf" srcId="{1BECEBBC-CE48-F843-9E17-3062AFE76DAA}" destId="{D99FA255-9165-CD45-B8A1-A6E8FAC9EA71}" srcOrd="0" destOrd="0" presId="urn:microsoft.com/office/officeart/2005/8/layout/cycle5"/>
    <dgm:cxn modelId="{A07A2C04-172B-6D42-9200-3AA069AB7C75}" type="presParOf" srcId="{D99FA255-9165-CD45-B8A1-A6E8FAC9EA71}" destId="{34DDD0AD-CA1E-3344-A533-16BBD78B75B9}" srcOrd="0" destOrd="0" presId="urn:microsoft.com/office/officeart/2005/8/layout/cycle5"/>
    <dgm:cxn modelId="{42323975-5885-C143-9A46-8255A6A4298F}" type="presParOf" srcId="{D99FA255-9165-CD45-B8A1-A6E8FAC9EA71}" destId="{978E390A-FB71-CC4C-8F28-AD0DB5056526}" srcOrd="1" destOrd="0" presId="urn:microsoft.com/office/officeart/2005/8/layout/cycle5"/>
    <dgm:cxn modelId="{9D8C400A-9856-3745-86C5-79F16832A5D1}" type="presParOf" srcId="{D99FA255-9165-CD45-B8A1-A6E8FAC9EA71}" destId="{3D3A19EB-CC8E-F649-AE45-373ACB7D140F}" srcOrd="2" destOrd="0" presId="urn:microsoft.com/office/officeart/2005/8/layout/cycle5"/>
    <dgm:cxn modelId="{DC10288C-8DFB-5C48-B472-B96018294C87}" type="presParOf" srcId="{D99FA255-9165-CD45-B8A1-A6E8FAC9EA71}" destId="{4A35FA73-EA15-8A4A-AE8C-EEC03D364CCD}" srcOrd="3" destOrd="0" presId="urn:microsoft.com/office/officeart/2005/8/layout/cycle5"/>
    <dgm:cxn modelId="{B80EA2CE-502F-2A4C-8DE9-2433791C5F47}" type="presParOf" srcId="{D99FA255-9165-CD45-B8A1-A6E8FAC9EA71}" destId="{16571D1F-BB4F-0147-B9E9-1F6CF2B2736D}" srcOrd="4" destOrd="0" presId="urn:microsoft.com/office/officeart/2005/8/layout/cycle5"/>
    <dgm:cxn modelId="{29D5B780-8268-DC4A-8864-F3447BF390BA}" type="presParOf" srcId="{D99FA255-9165-CD45-B8A1-A6E8FAC9EA71}" destId="{665BE7BB-CE7E-604B-978F-DB7B4B0A3446}" srcOrd="5" destOrd="0" presId="urn:microsoft.com/office/officeart/2005/8/layout/cycle5"/>
    <dgm:cxn modelId="{D0E395C7-560B-D249-A951-147E83DF1B25}" type="presParOf" srcId="{D99FA255-9165-CD45-B8A1-A6E8FAC9EA71}" destId="{EAE79EC5-FA6D-0E49-8055-8EDD0E2B1F49}" srcOrd="6" destOrd="0" presId="urn:microsoft.com/office/officeart/2005/8/layout/cycle5"/>
    <dgm:cxn modelId="{A99EBA80-9C39-F44D-9E2C-DDDB58817441}" type="presParOf" srcId="{D99FA255-9165-CD45-B8A1-A6E8FAC9EA71}" destId="{BA4B36F3-207A-634A-B811-5E278446F6D4}" srcOrd="7" destOrd="0" presId="urn:microsoft.com/office/officeart/2005/8/layout/cycle5"/>
    <dgm:cxn modelId="{1ECF168E-FAF4-E340-A0A1-6F08F6F86E0B}" type="presParOf" srcId="{D99FA255-9165-CD45-B8A1-A6E8FAC9EA71}" destId="{0C45DCF9-FE7B-4643-93F5-28D3AEE14056}"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DD0AD-CA1E-3344-A533-16BBD78B75B9}">
      <dsp:nvSpPr>
        <dsp:cNvPr id="0" name=""/>
        <dsp:cNvSpPr/>
      </dsp:nvSpPr>
      <dsp:spPr>
        <a:xfrm>
          <a:off x="1486633" y="739"/>
          <a:ext cx="1522981" cy="84089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გაზომე</a:t>
          </a:r>
          <a:endParaRPr lang="en-US" sz="1800" kern="1200" dirty="0"/>
        </a:p>
      </dsp:txBody>
      <dsp:txXfrm>
        <a:off x="1527682" y="41788"/>
        <a:ext cx="1440883" cy="758799"/>
      </dsp:txXfrm>
    </dsp:sp>
    <dsp:sp modelId="{3D3A19EB-CC8E-F649-AE45-373ACB7D140F}">
      <dsp:nvSpPr>
        <dsp:cNvPr id="0" name=""/>
        <dsp:cNvSpPr/>
      </dsp:nvSpPr>
      <dsp:spPr>
        <a:xfrm>
          <a:off x="1127009" y="421187"/>
          <a:ext cx="2242230" cy="2242230"/>
        </a:xfrm>
        <a:custGeom>
          <a:avLst/>
          <a:gdLst/>
          <a:ahLst/>
          <a:cxnLst/>
          <a:rect l="0" t="0" r="0" b="0"/>
          <a:pathLst>
            <a:path>
              <a:moveTo>
                <a:pt x="2019511" y="450456"/>
              </a:moveTo>
              <a:arcTo wR="1121115" hR="1121115" stAng="19395504" swAng="200673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A35FA73-EA15-8A4A-AE8C-EEC03D364CCD}">
      <dsp:nvSpPr>
        <dsp:cNvPr id="0" name=""/>
        <dsp:cNvSpPr/>
      </dsp:nvSpPr>
      <dsp:spPr>
        <a:xfrm>
          <a:off x="2457548" y="1682411"/>
          <a:ext cx="1522981" cy="84089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შეაფასე</a:t>
          </a:r>
          <a:endParaRPr lang="en-US" sz="1800" kern="1200" dirty="0"/>
        </a:p>
      </dsp:txBody>
      <dsp:txXfrm>
        <a:off x="2498597" y="1723460"/>
        <a:ext cx="1440883" cy="758799"/>
      </dsp:txXfrm>
    </dsp:sp>
    <dsp:sp modelId="{665BE7BB-CE7E-604B-978F-DB7B4B0A3446}">
      <dsp:nvSpPr>
        <dsp:cNvPr id="0" name=""/>
        <dsp:cNvSpPr/>
      </dsp:nvSpPr>
      <dsp:spPr>
        <a:xfrm>
          <a:off x="947355" y="544813"/>
          <a:ext cx="2242230" cy="2242230"/>
        </a:xfrm>
        <a:custGeom>
          <a:avLst/>
          <a:gdLst/>
          <a:ahLst/>
          <a:cxnLst/>
          <a:rect l="0" t="0" r="0" b="0"/>
          <a:pathLst>
            <a:path>
              <a:moveTo>
                <a:pt x="1604582" y="2132628"/>
              </a:moveTo>
              <a:arcTo wR="1121115" hR="1121115" stAng="3867232" swAng="298815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AE79EC5-FA6D-0E49-8055-8EDD0E2B1F49}">
      <dsp:nvSpPr>
        <dsp:cNvPr id="0" name=""/>
        <dsp:cNvSpPr/>
      </dsp:nvSpPr>
      <dsp:spPr>
        <a:xfrm>
          <a:off x="133577" y="1698453"/>
          <a:ext cx="1828680" cy="84089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r>
            <a:rPr lang="en-US" sz="1500" kern="1200" dirty="0" err="1" smtClean="0"/>
            <a:t>გააუმჯობესე</a:t>
          </a:r>
          <a:endParaRPr lang="en-US" sz="1500" kern="1200" dirty="0"/>
        </a:p>
      </dsp:txBody>
      <dsp:txXfrm>
        <a:off x="174626" y="1739502"/>
        <a:ext cx="1746582" cy="758799"/>
      </dsp:txXfrm>
    </dsp:sp>
    <dsp:sp modelId="{0C45DCF9-FE7B-4643-93F5-28D3AEE14056}">
      <dsp:nvSpPr>
        <dsp:cNvPr id="0" name=""/>
        <dsp:cNvSpPr/>
      </dsp:nvSpPr>
      <dsp:spPr>
        <a:xfrm>
          <a:off x="925758" y="569466"/>
          <a:ext cx="2242230" cy="2242230"/>
        </a:xfrm>
        <a:custGeom>
          <a:avLst/>
          <a:gdLst/>
          <a:ahLst/>
          <a:cxnLst/>
          <a:rect l="0" t="0" r="0" b="0"/>
          <a:pathLst>
            <a:path>
              <a:moveTo>
                <a:pt x="21085" y="904705"/>
              </a:moveTo>
              <a:arcTo wR="1121115" hR="1121115" stAng="11467783" swAng="224142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Pic</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5/13/2015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90D488-ACCE-4257-ACA4-A0B0557EA34A}" type="slidenum">
              <a:rPr lang="en-US" smtClean="0"/>
              <a:t>‹#›</a:t>
            </a:fld>
            <a:endParaRPr lang="en-US"/>
          </a:p>
        </p:txBody>
      </p:sp>
    </p:spTree>
    <p:extLst>
      <p:ext uri="{BB962C8B-B14F-4D97-AF65-F5344CB8AC3E}">
        <p14:creationId xmlns:p14="http://schemas.microsoft.com/office/powerpoint/2010/main" val="198483346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Pic</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5/13/2015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BC1F28-49BF-4EFD-97C7-2399247998C8}" type="slidenum">
              <a:rPr lang="en-US" smtClean="0"/>
              <a:t>‹#›</a:t>
            </a:fld>
            <a:endParaRPr lang="en-US"/>
          </a:p>
        </p:txBody>
      </p:sp>
    </p:spTree>
    <p:extLst>
      <p:ext uri="{BB962C8B-B14F-4D97-AF65-F5344CB8AC3E}">
        <p14:creationId xmlns:p14="http://schemas.microsoft.com/office/powerpoint/2010/main" val="395416336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სამიზნე</a:t>
            </a:r>
            <a:r>
              <a:rPr lang="ru-RU" dirty="0" smtClean="0"/>
              <a:t> </a:t>
            </a:r>
            <a:r>
              <a:rPr lang="ru-RU" dirty="0" err="1" smtClean="0"/>
              <a:t>პოპულაციას</a:t>
            </a:r>
            <a:r>
              <a:rPr lang="ru-RU" baseline="0" dirty="0" smtClean="0"/>
              <a:t> </a:t>
            </a:r>
            <a:r>
              <a:rPr lang="ru-RU" baseline="0" dirty="0" err="1" smtClean="0"/>
              <a:t>ძირითადად</a:t>
            </a:r>
            <a:r>
              <a:rPr lang="ru-RU" baseline="0" dirty="0" smtClean="0"/>
              <a:t> </a:t>
            </a:r>
            <a:r>
              <a:rPr lang="ru-RU" dirty="0" err="1" smtClean="0"/>
              <a:t>ქალები</a:t>
            </a:r>
            <a:r>
              <a:rPr lang="ru-RU" dirty="0" smtClean="0"/>
              <a:t> </a:t>
            </a:r>
            <a:r>
              <a:rPr lang="ru-RU" dirty="0" err="1" smtClean="0"/>
              <a:t>და</a:t>
            </a:r>
            <a:r>
              <a:rPr lang="ru-RU" dirty="0" smtClean="0"/>
              <a:t> </a:t>
            </a:r>
            <a:r>
              <a:rPr lang="ru-RU" dirty="0" err="1" smtClean="0"/>
              <a:t>ბავშვები</a:t>
            </a:r>
            <a:r>
              <a:rPr lang="ru-RU" baseline="0" dirty="0" smtClean="0"/>
              <a:t> </a:t>
            </a:r>
            <a:r>
              <a:rPr lang="ru-RU" baseline="0" dirty="0" err="1" smtClean="0"/>
              <a:t>წარმოადგენდნენ</a:t>
            </a:r>
            <a:r>
              <a:rPr lang="ru-RU" baseline="0" dirty="0" smtClean="0"/>
              <a:t>.</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4</a:t>
            </a:fld>
            <a:endParaRPr lang="en-US"/>
          </a:p>
        </p:txBody>
      </p:sp>
    </p:spTree>
    <p:extLst>
      <p:ext uri="{BB962C8B-B14F-4D97-AF65-F5344CB8AC3E}">
        <p14:creationId xmlns:p14="http://schemas.microsoft.com/office/powerpoint/2010/main" val="23789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ეგვიპტის მაგალითის მიხედვით, შესრულებაზე დაფუძნებული დაფინანსების მოდელის გავლენა ბავშვთა იმუნიზაციის მაჩვენებლებზე არც ისე მაღალი აღმოჩნდა, რომელიც შესაძლოა აიხსნას იმ გარემოებით, რომ ინტერვენციის შემოღებამდე უკვე საკმაოდ მაღალი იყო იმუნიზაციის მაჩვენებლები ქვეყანაში, დაახლოებით 65%. თუმცა პრევენციული საჭიროებების მიზნით დაგეგმილმა 2 წლამდე ბავშვთა ვიზიტების რიცხვმა იმატა 64%-ით საბაზისო მონაცემთან შედარებით. ასევე 133%-იანი ზრდა დაფიქსირდა 2-დან 5 წლამდე ასკის ბავშვების პრევენციულ ვიზიტებში ბაზისურთან შედარებით. ასევე მნიშვნელოვანი გაუმჯობესება დაფიქსირდა ოჯახის დაგეგმვის, ანტენატალური მეთვალყურეობის და ბავშვთა ჯანმრთელობის სერვისების ხარისხის კუთხით ქალების მიერ, რომლებიც ინტერვენციის განმახორციელებელ დაწესებულებებში იღებდნენ მომსახურებას</a:t>
            </a:r>
            <a:r>
              <a:rPr lang="en-US" dirty="0" smtClean="0">
                <a:effectLst/>
              </a:rPr>
              <a:t>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18</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კამერუნში  შესრულებაზე დაფუძნებული დაფინანსების მოდელის (მოდელი დაინერგა 2012 წლიდან) ოპერატიულ მონაცემთა ანალიზის შედეგად ტენდენციები აჩვენებს, რომ პროგრამის ფარგლებში გაიზარდა და გაუმჯობესდა ჯანდაცვის სფეროს ისეთი მნიშვნელოვანი ინდიკატორები, როგორიცაა მშობიარობა ჯანდაცვის დაწესებულებაში, ანტენატალური მეთვალყურეობა, ოჯახის დაგეგმვა და იმუნიზაცია. უფასო ამბულატორიული მკურნალობის უტილიზაციაც გაიზარდა ღარიბი და მოწყვლადი პოპულაციის ჯგუფებისთვის. სამედიცინო მომსახურების ხარისხიც გაუმჯობესდა და გაიზარდა 43%-დან 64 %-მდე 2012-2015 წწ პერიოდში (მიწოდებული მომსახურების ხარისხის გაზომვა ხდებოდა საერთო სამედიცინო მომსახურების ხარისხის საზომი მაჩვენებლის მიხედვით</a:t>
            </a:r>
            <a:r>
              <a:rPr lang="en-US" dirty="0" smtClean="0">
                <a:effectLst/>
              </a:rPr>
              <a:t>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19</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ზამბიაში შესრულებაზე დაფუძნებული დაფინანსების მოდელის გავლენის შეფასების კვლევის წინასწარი შედეგების მიხედვით მნიშვნელოვანი ზრდა ფიქსირდება დედათა და ბავშვთა ჯანმრთელობის სერვისების უტილიზაციის მიმართულებით, მაგალითად ანტენატალურ მეთვალყურეობის ვიზიტები 3 კვირით ადრეა ინიცირებული ინტერვენციის რაიონებში, გაზრდილიაცსამედიცინო დაწესებულებებში მშობიარობის რიცხვი, ასევე გაზრდლია პოსტნატალური მეთვალყურეობის მოცვის და დროული ძუძუთი კვების მაჩვენებლები 10% და 14%-ით, </a:t>
            </a:r>
            <a:r>
              <a:rPr lang="ka-GE" sz="1200" kern="1200" smtClean="0">
                <a:solidFill>
                  <a:schemeClr val="tx1"/>
                </a:solidFill>
                <a:effectLst/>
                <a:latin typeface="+mn-lt"/>
                <a:ea typeface="+mn-ea"/>
                <a:cs typeface="+mn-cs"/>
              </a:rPr>
              <a:t>შესაბამისად.</a:t>
            </a:r>
            <a:endParaRPr lang="en-US" sz="1200" kern="120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20</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kern="1200" dirty="0" smtClean="0">
                <a:solidFill>
                  <a:schemeClr val="tx1"/>
                </a:solidFill>
                <a:effectLst/>
                <a:latin typeface="+mn-lt"/>
                <a:ea typeface="+mn-ea"/>
                <a:cs typeface="+mn-cs"/>
              </a:rPr>
              <a:t>ბენინში, 2012 წელს შემოღებული შესრულებაზე დაფუძნებული დაფინანსების მოდელის შეფასების წინასწარი შედეგებით ცხადყოფს, რომ გაუმჯობესებულია სამედიცინო პერსონალის მიერ შესრულებული სამუშაოს მოცულობა. შემფასებლები ხაზს უსვამენ დაფინანსების მოდელის დადებით გავლენას სამედიცინო მომსახურების ხარისხზე და შესაბამისად, ბენეფიციარების კმაყოფილებაზე. თუმცა კლინიკურად შესრულებული სამუშაოს კუთხით პერსონალის პროდუქტიულობაზე გავლენა არ დაფიქსირებულა. მაგალითად, ინტერვენციის განმახორციელებელ დაწესებულებებში გაუმჯობესება დაფიქსირდა ისეთ მომსახურებაზე, როგორიცაა ანტენატალური მეთვალყურეობის დროს ფიზიკური გამოკვლევების ჩატარება, ანამნეზის შევსება და სამედიცინო პერსონალის მიერ რჩევების მიცემა ბენეფიციარისთვის. შესაბამისად ვიზიტის ხანგრძლივობაც 4 წთ-ით გაიზარდა ვიდრე საკონტროლო (არასაინვესტიციო) დაწესებულებებში. ყოველივე ზემოხსენებულიდან გამომდინარე გაიზარდა ბენეფიციარების კმაყოფილების დონე სამედიცინო პერსონალის და მიღებული სერვისის მიმართ (ეს უკანასკნელი შემოწმდა ექიმისგან გამოსულ პაციენტებში ჩატარებული გამოკითხვების საფუძველზე).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21</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smtClean="0">
                <a:solidFill>
                  <a:schemeClr val="tx1"/>
                </a:solidFill>
                <a:effectLst/>
                <a:latin typeface="+mn-lt"/>
                <a:ea typeface="+mn-ea"/>
                <a:cs typeface="+mn-cs"/>
              </a:rPr>
              <a:t>ნიგერიაში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შესრულებაზე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დაფუძნებული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დაფინანსების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შემოღების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შემდეგ</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დაფიქსირდა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მნიშვნელოვანი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გაუმჯობესება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ისეთ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დეათა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ბავშვთა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ჯანმრთელობის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სერვისებზე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როგორიცაა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იმუნიზაცია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სამედიცინო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მიღებული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მშობიარობა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ოჯახის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დაგეგმვის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სერვისები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როგორც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ილუსტრაცია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გვიჩვენებს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საპილოტე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იმუნიზაციის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მოცვის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მაჩვენებლები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საბაზისო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მაჩვენებლიდან</a:t>
            </a:r>
            <a:r>
              <a:rPr lang="ru-RU" sz="1200" kern="1200" dirty="0" smtClean="0">
                <a:solidFill>
                  <a:schemeClr val="tx1"/>
                </a:solidFill>
                <a:effectLst/>
                <a:latin typeface="+mn-lt"/>
                <a:ea typeface="+mn-ea"/>
                <a:cs typeface="+mn-cs"/>
              </a:rPr>
              <a:t> -5%, 44%-</a:t>
            </a:r>
            <a:r>
              <a:rPr lang="ru-RU" sz="1200" kern="1200" dirty="0" err="1" smtClean="0">
                <a:solidFill>
                  <a:schemeClr val="tx1"/>
                </a:solidFill>
                <a:effectLst/>
                <a:latin typeface="+mn-lt"/>
                <a:ea typeface="+mn-ea"/>
                <a:cs typeface="+mn-cs"/>
              </a:rPr>
              <a:t>მდე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გაიზარდა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დაფინანსების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საპილოტე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რეჟიმიდან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სამედიცინო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დანერგვის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პირველი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ფაზის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დაწყების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დროს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დაფიქსირებულ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მონაცემთან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შედარებით</a:t>
            </a:r>
            <a:r>
              <a:rPr lang="ru-RU" sz="1200" kern="1200" dirty="0" smtClean="0">
                <a:solidFill>
                  <a:schemeClr val="tx1"/>
                </a:solidFill>
                <a:effectLst/>
                <a:latin typeface="+mn-lt"/>
                <a:ea typeface="+mn-ea"/>
                <a:cs typeface="+mn-cs"/>
              </a:rPr>
              <a:t> (14%) 30%-</a:t>
            </a:r>
            <a:r>
              <a:rPr lang="ru-RU" sz="1200" kern="1200" dirty="0" err="1" smtClean="0">
                <a:solidFill>
                  <a:schemeClr val="tx1"/>
                </a:solidFill>
                <a:effectLst/>
                <a:latin typeface="+mn-lt"/>
                <a:ea typeface="+mn-ea"/>
                <a:cs typeface="+mn-cs"/>
              </a:rPr>
              <a:t>იანი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მატება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დაფიქსირდა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იმუნიზაციის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მოცვის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მაჩვენებელში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სამედიცინო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ინტეგრაციის</a:t>
            </a:r>
            <a:r>
              <a:rPr lang="ru-RU" sz="1200" kern="1200" dirty="0" smtClean="0">
                <a:solidFill>
                  <a:schemeClr val="tx1"/>
                </a:solidFill>
                <a:effectLst/>
                <a:latin typeface="+mn-lt"/>
                <a:ea typeface="+mn-ea"/>
                <a:cs typeface="+mn-cs"/>
              </a:rPr>
              <a:t> მე-2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მე-3 </a:t>
            </a:r>
            <a:r>
              <a:rPr lang="ru-RU" sz="1200" kern="1200" dirty="0" err="1" smtClean="0">
                <a:solidFill>
                  <a:schemeClr val="tx1"/>
                </a:solidFill>
                <a:effectLst/>
                <a:latin typeface="+mn-lt"/>
                <a:ea typeface="+mn-ea"/>
                <a:cs typeface="+mn-cs"/>
              </a:rPr>
              <a:t>ფაზებიც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დადებით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ტენდენციებს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ასახავს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ინდიკატორთან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მიმართებაში</a:t>
            </a:r>
            <a:r>
              <a:rPr lang="ru-RU"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22</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იმუნიზაციით მოცვის მაჩვენებლის ზრდა დაფიქსირდა პროგრამის გაფართოების შემდეგაც </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post-scale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immunization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coverage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increase</a:t>
            </a:r>
            <a:r>
              <a:rPr lang="ru-RU"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2014 დეკემბრიდან. ორ ქალაქის მონაცემებით იმუნიზაციით მოცვა გაიზარდა 30%-დან 50%-მდე და უფრო მეტად. ამასთანავე, გაიზარდა მიწოდებული მომსახურების ხარისხიც. საბოლოო ჯამში, დაწესებულებებში, სადაც შესრულებაზე დაფუძნებული დაფინანსების (</a:t>
            </a:r>
            <a:r>
              <a:rPr lang="en-US" sz="1200" kern="1200" dirty="0" smtClean="0">
                <a:solidFill>
                  <a:schemeClr val="tx1"/>
                </a:solidFill>
                <a:effectLst/>
                <a:latin typeface="+mn-lt"/>
                <a:ea typeface="+mn-ea"/>
                <a:cs typeface="+mn-cs"/>
              </a:rPr>
              <a:t>PBF</a:t>
            </a:r>
            <a:r>
              <a:rPr lang="ka-GE" sz="1200" kern="1200" dirty="0" smtClean="0">
                <a:solidFill>
                  <a:schemeClr val="tx1"/>
                </a:solidFill>
                <a:effectLst/>
                <a:latin typeface="+mn-lt"/>
                <a:ea typeface="+mn-ea"/>
                <a:cs typeface="+mn-cs"/>
              </a:rPr>
              <a:t>) მოდელი იყო დანერგილი პაციენტების კმაყოფილების დონის მაჩვენებელიც 80-95%-მდე იყო გაზრდილი. ყველა ზემოთ ჩამოთვლილი შედეგის მიღწევა შესაძლებელი გახდა დამატებითი 0.8 აშშ დოლარის ინვესტიციის ხარჯზე ერთ სულზე წელიწადში</a:t>
            </a:r>
            <a:r>
              <a:rPr lang="ru-RU" sz="1200" kern="1200" dirty="0" smtClean="0">
                <a:solidFill>
                  <a:schemeClr val="tx1"/>
                </a:solidFill>
                <a:effectLst/>
                <a:latin typeface="+mn-lt"/>
                <a:ea typeface="+mn-ea"/>
                <a:cs typeface="+mn-cs"/>
              </a:rPr>
              <a:t>.</a:t>
            </a:r>
            <a:r>
              <a:rPr lang="ru-RU" sz="1200" kern="1200" baseline="30000" dirty="0" smtClean="0">
                <a:solidFill>
                  <a:schemeClr val="tx1"/>
                </a:solidFill>
                <a:effectLst/>
                <a:latin typeface="+mn-lt"/>
                <a:ea typeface="+mn-ea"/>
                <a:cs typeface="+mn-cs"/>
              </a:rPr>
              <a:t>12</a:t>
            </a:r>
            <a:endParaRPr lang="en-US" sz="1200" kern="1200" dirty="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23</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იმუნიზაციით მოცვის მაჩვენებლის ზრდა დაფიქსირდა პროგრამის გაფართოების შემდეგაც </a:t>
            </a:r>
            <a:r>
              <a:rPr lang="ru-RU" sz="1200" kern="1200" dirty="0" smtClean="0">
                <a:solidFill>
                  <a:schemeClr val="tx1"/>
                </a:solidFill>
                <a:effectLst/>
                <a:latin typeface="+mn-lt"/>
                <a:ea typeface="+mn-ea"/>
                <a:cs typeface="+mn-cs"/>
              </a:rPr>
              <a:t>(</a:t>
            </a:r>
            <a:r>
              <a:rPr lang="ru-RU" sz="1200" kern="1200" dirty="0" err="1" smtClean="0">
                <a:solidFill>
                  <a:schemeClr val="tx1"/>
                </a:solidFill>
                <a:effectLst/>
                <a:latin typeface="+mn-lt"/>
                <a:ea typeface="+mn-ea"/>
                <a:cs typeface="+mn-cs"/>
              </a:rPr>
              <a:t>post-scale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up</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immunization</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coverage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increase</a:t>
            </a:r>
            <a:r>
              <a:rPr lang="ru-RU"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2014 დეკემბრიდან. ორ ქალაქის მონაცემებით იმუნიზაციით მოცვა გაიზარდა 30%-დან 50%-მდე და უფრო მეტად. ამასთანავე, გაიზარდა მიწოდებული მომსახურების ხარისხიც. საბოლოო ჯამში, დაწესებულებებში, სადაც შესრულებაზე დაფუძნებული დაფინანსების (</a:t>
            </a:r>
            <a:r>
              <a:rPr lang="en-US" sz="1200" kern="1200" dirty="0" smtClean="0">
                <a:solidFill>
                  <a:schemeClr val="tx1"/>
                </a:solidFill>
                <a:effectLst/>
                <a:latin typeface="+mn-lt"/>
                <a:ea typeface="+mn-ea"/>
                <a:cs typeface="+mn-cs"/>
              </a:rPr>
              <a:t>PBF</a:t>
            </a:r>
            <a:r>
              <a:rPr lang="ka-GE" sz="1200" kern="1200" dirty="0" smtClean="0">
                <a:solidFill>
                  <a:schemeClr val="tx1"/>
                </a:solidFill>
                <a:effectLst/>
                <a:latin typeface="+mn-lt"/>
                <a:ea typeface="+mn-ea"/>
                <a:cs typeface="+mn-cs"/>
              </a:rPr>
              <a:t>) მოდელი იყო დანერგილი პაციენტების კმაყოფილების დონის მაჩვენებელიც 80-95%-მდე იყო გაზრდილი. ყველა ზემოთ ჩამოთვლილი შედეგის მიღწევა შესაძლებელი გახდა დამატებითი 0.8 აშშ დოლარის ინვესტიციის ხარჯზე ერთ სულზე წელიწადში</a:t>
            </a:r>
            <a:r>
              <a:rPr lang="ru-RU" sz="1200" kern="1200" smtClean="0">
                <a:solidFill>
                  <a:schemeClr val="tx1"/>
                </a:solidFill>
                <a:effectLst/>
                <a:latin typeface="+mn-lt"/>
                <a:ea typeface="+mn-ea"/>
                <a:cs typeface="+mn-cs"/>
              </a:rPr>
              <a:t>.</a:t>
            </a:r>
            <a:r>
              <a:rPr lang="ru-RU" sz="1200" kern="1200" baseline="30000" smtClean="0">
                <a:solidFill>
                  <a:schemeClr val="tx1"/>
                </a:solidFill>
                <a:effectLst/>
                <a:latin typeface="+mn-lt"/>
                <a:ea typeface="+mn-ea"/>
                <a:cs typeface="+mn-cs"/>
              </a:rPr>
              <a:t>12</a:t>
            </a:r>
            <a:endParaRPr lang="en-US" sz="1200" kern="120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24</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კონცენტრირებულია</a:t>
            </a:r>
            <a:r>
              <a:rPr lang="en-US" dirty="0" smtClean="0"/>
              <a:t> </a:t>
            </a:r>
            <a:r>
              <a:rPr lang="en-US" dirty="0" err="1" smtClean="0"/>
              <a:t>ჯანმრთელობის</a:t>
            </a:r>
            <a:r>
              <a:rPr lang="en-US" dirty="0" smtClean="0"/>
              <a:t> </a:t>
            </a:r>
            <a:r>
              <a:rPr lang="en-US" dirty="0" err="1" smtClean="0"/>
              <a:t>სხვადასხვა</a:t>
            </a:r>
            <a:r>
              <a:rPr lang="en-US" dirty="0" smtClean="0"/>
              <a:t> </a:t>
            </a:r>
            <a:r>
              <a:rPr lang="en-US" dirty="0" err="1" smtClean="0"/>
              <a:t>ინდიკატორზე</a:t>
            </a:r>
            <a:r>
              <a:rPr lang="en-US" dirty="0" smtClean="0"/>
              <a:t>:</a:t>
            </a:r>
          </a:p>
          <a:p>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5</a:t>
            </a:fld>
            <a:endParaRPr lang="en-US"/>
          </a:p>
        </p:txBody>
      </p:sp>
    </p:spTree>
    <p:extLst>
      <p:ext uri="{BB962C8B-B14F-4D97-AF65-F5344CB8AC3E}">
        <p14:creationId xmlns:p14="http://schemas.microsoft.com/office/powerpoint/2010/main" val="1528098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smtClean="0"/>
              <a:t>სამიზნე</a:t>
            </a:r>
            <a:r>
              <a:rPr lang="ru-RU" dirty="0" smtClean="0"/>
              <a:t> </a:t>
            </a:r>
            <a:r>
              <a:rPr lang="ru-RU" dirty="0" err="1" smtClean="0"/>
              <a:t>პოპულაციას</a:t>
            </a:r>
            <a:r>
              <a:rPr lang="ru-RU" baseline="0" dirty="0" smtClean="0"/>
              <a:t> </a:t>
            </a:r>
            <a:r>
              <a:rPr lang="ru-RU" baseline="0" dirty="0" err="1" smtClean="0"/>
              <a:t>ძირითადად</a:t>
            </a:r>
            <a:r>
              <a:rPr lang="ru-RU" baseline="0" dirty="0" smtClean="0"/>
              <a:t> </a:t>
            </a:r>
            <a:r>
              <a:rPr lang="ru-RU" dirty="0" err="1" smtClean="0"/>
              <a:t>ქალები</a:t>
            </a:r>
            <a:r>
              <a:rPr lang="ru-RU" dirty="0" smtClean="0"/>
              <a:t> </a:t>
            </a:r>
            <a:r>
              <a:rPr lang="ru-RU" dirty="0" err="1" smtClean="0"/>
              <a:t>და</a:t>
            </a:r>
            <a:r>
              <a:rPr lang="ru-RU" dirty="0" smtClean="0"/>
              <a:t> </a:t>
            </a:r>
            <a:r>
              <a:rPr lang="ru-RU" dirty="0" err="1" smtClean="0"/>
              <a:t>ბავშვები</a:t>
            </a:r>
            <a:r>
              <a:rPr lang="ru-RU" baseline="0" dirty="0" smtClean="0"/>
              <a:t> </a:t>
            </a:r>
            <a:r>
              <a:rPr lang="ru-RU" baseline="0" dirty="0" err="1" smtClean="0"/>
              <a:t>წარმოადგენდნენ</a:t>
            </a:r>
            <a:r>
              <a:rPr lang="ru-RU" baseline="0" dirty="0" smtClean="0"/>
              <a:t>.</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9</a:t>
            </a:fld>
            <a:endParaRPr lang="en-US"/>
          </a:p>
        </p:txBody>
      </p:sp>
    </p:spTree>
    <p:extLst>
      <p:ext uri="{BB962C8B-B14F-4D97-AF65-F5344CB8AC3E}">
        <p14:creationId xmlns:p14="http://schemas.microsoft.com/office/powerpoint/2010/main" val="237892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30000"/>
              </a:lnSpc>
            </a:pPr>
            <a:r>
              <a:rPr lang="ru-RU" dirty="0" err="1" smtClean="0"/>
              <a:t>იზრდება</a:t>
            </a:r>
            <a:r>
              <a:rPr lang="ru-RU" dirty="0" smtClean="0"/>
              <a:t> </a:t>
            </a:r>
            <a:r>
              <a:rPr lang="ru-RU" dirty="0" err="1" smtClean="0"/>
              <a:t>მტკიცებულებები</a:t>
            </a:r>
            <a:r>
              <a:rPr lang="en-US" dirty="0" err="1" smtClean="0"/>
              <a:t>ს</a:t>
            </a:r>
            <a:r>
              <a:rPr lang="en-US" dirty="0" smtClean="0"/>
              <a:t> </a:t>
            </a:r>
            <a:r>
              <a:rPr lang="en-US" dirty="0" err="1" smtClean="0"/>
              <a:t>რიცხვი</a:t>
            </a:r>
            <a:r>
              <a:rPr lang="ru-RU" dirty="0" smtClean="0"/>
              <a:t>, </a:t>
            </a:r>
            <a:r>
              <a:rPr lang="ru-RU" dirty="0" err="1" smtClean="0"/>
              <a:t>რომლებიც</a:t>
            </a:r>
            <a:r>
              <a:rPr lang="ru-RU" dirty="0" smtClean="0"/>
              <a:t> </a:t>
            </a:r>
            <a:r>
              <a:rPr lang="ru-RU" dirty="0" err="1" smtClean="0"/>
              <a:t>ხაზს</a:t>
            </a:r>
            <a:r>
              <a:rPr lang="ru-RU" dirty="0" smtClean="0"/>
              <a:t> </a:t>
            </a:r>
            <a:r>
              <a:rPr lang="ru-RU" dirty="0" err="1" smtClean="0"/>
              <a:t>უსვამს</a:t>
            </a:r>
            <a:r>
              <a:rPr lang="ru-RU" dirty="0" smtClean="0"/>
              <a:t> </a:t>
            </a:r>
            <a:r>
              <a:rPr lang="ru-RU" dirty="0" err="1" smtClean="0"/>
              <a:t>შედეგზე</a:t>
            </a:r>
            <a:r>
              <a:rPr lang="ru-RU" dirty="0" smtClean="0"/>
              <a:t> </a:t>
            </a:r>
            <a:r>
              <a:rPr lang="ru-RU" dirty="0" err="1" smtClean="0"/>
              <a:t>დაფუძნებული</a:t>
            </a:r>
            <a:r>
              <a:rPr lang="ru-RU" dirty="0" smtClean="0"/>
              <a:t> </a:t>
            </a:r>
            <a:r>
              <a:rPr lang="ru-RU" dirty="0" err="1" smtClean="0"/>
              <a:t>დაფინანსების</a:t>
            </a:r>
            <a:r>
              <a:rPr lang="ru-RU" dirty="0" smtClean="0"/>
              <a:t> </a:t>
            </a:r>
            <a:r>
              <a:rPr lang="ru-RU" dirty="0" err="1" smtClean="0"/>
              <a:t>სქემების</a:t>
            </a:r>
            <a:r>
              <a:rPr lang="ru-RU" dirty="0" smtClean="0"/>
              <a:t> </a:t>
            </a:r>
            <a:r>
              <a:rPr lang="ru-RU" dirty="0" err="1" smtClean="0"/>
              <a:t>დადებით</a:t>
            </a:r>
            <a:r>
              <a:rPr lang="ru-RU" dirty="0" smtClean="0"/>
              <a:t> </a:t>
            </a:r>
            <a:r>
              <a:rPr lang="ru-RU" dirty="0" err="1" smtClean="0"/>
              <a:t>გავლენას</a:t>
            </a:r>
            <a:r>
              <a:rPr lang="ru-RU" dirty="0" smtClean="0"/>
              <a:t> </a:t>
            </a:r>
            <a:r>
              <a:rPr lang="ru-RU" dirty="0" err="1" smtClean="0"/>
              <a:t>დედათა</a:t>
            </a:r>
            <a:r>
              <a:rPr lang="ru-RU" dirty="0" smtClean="0"/>
              <a:t> </a:t>
            </a:r>
            <a:r>
              <a:rPr lang="ru-RU" dirty="0" err="1" smtClean="0"/>
              <a:t>და</a:t>
            </a:r>
            <a:r>
              <a:rPr lang="ru-RU" dirty="0" smtClean="0"/>
              <a:t> </a:t>
            </a:r>
            <a:r>
              <a:rPr lang="ru-RU" dirty="0" err="1" smtClean="0"/>
              <a:t>ბავშვთა</a:t>
            </a:r>
            <a:r>
              <a:rPr lang="ru-RU" dirty="0" smtClean="0"/>
              <a:t> </a:t>
            </a:r>
            <a:r>
              <a:rPr lang="ru-RU" dirty="0" err="1" smtClean="0"/>
              <a:t>ჯანმრთელობის</a:t>
            </a:r>
            <a:r>
              <a:rPr lang="ru-RU" dirty="0" smtClean="0"/>
              <a:t> </a:t>
            </a:r>
            <a:r>
              <a:rPr lang="ru-RU" dirty="0" err="1" smtClean="0"/>
              <a:t>სერვისებზე</a:t>
            </a:r>
            <a:r>
              <a:rPr lang="ru-RU" dirty="0" smtClean="0"/>
              <a:t> </a:t>
            </a:r>
            <a:r>
              <a:rPr lang="ru-RU" dirty="0" err="1" smtClean="0"/>
              <a:t>ხელმისაწვდომობისა</a:t>
            </a:r>
            <a:r>
              <a:rPr lang="ru-RU" dirty="0" smtClean="0"/>
              <a:t> </a:t>
            </a:r>
            <a:r>
              <a:rPr lang="ru-RU" dirty="0" err="1" smtClean="0"/>
              <a:t>და</a:t>
            </a:r>
            <a:r>
              <a:rPr lang="ru-RU" dirty="0" smtClean="0"/>
              <a:t> </a:t>
            </a:r>
            <a:r>
              <a:rPr lang="ru-RU" dirty="0" err="1" smtClean="0"/>
              <a:t>უტილიზაციის</a:t>
            </a:r>
            <a:r>
              <a:rPr lang="ru-RU" dirty="0" smtClean="0"/>
              <a:t> </a:t>
            </a:r>
            <a:r>
              <a:rPr lang="ru-RU" dirty="0" err="1" smtClean="0"/>
              <a:t>კუთხით</a:t>
            </a:r>
            <a:r>
              <a:rPr lang="ru-RU" dirty="0" smtClean="0"/>
              <a:t>, </a:t>
            </a:r>
            <a:endParaRPr lang="en-US" dirty="0" smtClean="0"/>
          </a:p>
          <a:p>
            <a:pPr>
              <a:lnSpc>
                <a:spcPct val="130000"/>
              </a:lnSpc>
            </a:pPr>
            <a:endParaRPr lang="en-US" dirty="0" smtClean="0"/>
          </a:p>
          <a:p>
            <a:pPr>
              <a:lnSpc>
                <a:spcPct val="130000"/>
              </a:lnSpc>
            </a:pPr>
            <a:r>
              <a:rPr lang="ru-RU" dirty="0" err="1" smtClean="0"/>
              <a:t>თუმცა</a:t>
            </a:r>
            <a:r>
              <a:rPr lang="ru-RU" dirty="0" smtClean="0"/>
              <a:t> </a:t>
            </a:r>
            <a:r>
              <a:rPr lang="ru-RU" dirty="0" err="1" smtClean="0"/>
              <a:t>მათი</a:t>
            </a:r>
            <a:r>
              <a:rPr lang="ru-RU" dirty="0" smtClean="0"/>
              <a:t> </a:t>
            </a:r>
            <a:r>
              <a:rPr lang="ru-RU" dirty="0" err="1" smtClean="0"/>
              <a:t>რაოდენობა</a:t>
            </a:r>
            <a:r>
              <a:rPr lang="ru-RU" dirty="0" smtClean="0"/>
              <a:t> </a:t>
            </a:r>
            <a:r>
              <a:rPr lang="ru-RU" dirty="0" err="1" smtClean="0"/>
              <a:t>სერვისის</a:t>
            </a:r>
            <a:r>
              <a:rPr lang="ru-RU" dirty="0" smtClean="0"/>
              <a:t> </a:t>
            </a:r>
            <a:r>
              <a:rPr lang="ru-RU" dirty="0" err="1" smtClean="0"/>
              <a:t>ხარისხსა</a:t>
            </a:r>
            <a:r>
              <a:rPr lang="ru-RU" dirty="0" smtClean="0"/>
              <a:t> </a:t>
            </a:r>
            <a:r>
              <a:rPr lang="ru-RU" dirty="0" err="1" smtClean="0"/>
              <a:t>და</a:t>
            </a:r>
            <a:r>
              <a:rPr lang="ru-RU" dirty="0" smtClean="0"/>
              <a:t> </a:t>
            </a:r>
            <a:r>
              <a:rPr lang="ru-RU" dirty="0" err="1" smtClean="0"/>
              <a:t>დედათა</a:t>
            </a:r>
            <a:r>
              <a:rPr lang="ru-RU" dirty="0" smtClean="0"/>
              <a:t> </a:t>
            </a:r>
            <a:r>
              <a:rPr lang="ru-RU" dirty="0" err="1" smtClean="0"/>
              <a:t>ჯანმრთელობის</a:t>
            </a:r>
            <a:r>
              <a:rPr lang="ru-RU" dirty="0" smtClean="0"/>
              <a:t> </a:t>
            </a:r>
            <a:r>
              <a:rPr lang="ru-RU" dirty="0" err="1" smtClean="0"/>
              <a:t>გამოსავლებზე</a:t>
            </a:r>
            <a:r>
              <a:rPr lang="ru-RU" dirty="0" smtClean="0"/>
              <a:t> </a:t>
            </a:r>
            <a:r>
              <a:rPr lang="ru-RU" dirty="0" err="1" smtClean="0"/>
              <a:t>სქემების</a:t>
            </a:r>
            <a:r>
              <a:rPr lang="ru-RU" dirty="0" smtClean="0"/>
              <a:t> </a:t>
            </a:r>
            <a:r>
              <a:rPr lang="ru-RU" dirty="0" err="1" smtClean="0"/>
              <a:t>ზემოქმედების</a:t>
            </a:r>
            <a:r>
              <a:rPr lang="ru-RU" dirty="0" smtClean="0"/>
              <a:t> </a:t>
            </a:r>
            <a:r>
              <a:rPr lang="ru-RU" dirty="0" err="1" smtClean="0"/>
              <a:t>კუთხით</a:t>
            </a:r>
            <a:r>
              <a:rPr lang="ru-RU" dirty="0" smtClean="0"/>
              <a:t> </a:t>
            </a:r>
            <a:r>
              <a:rPr lang="ru-RU" dirty="0" err="1" smtClean="0"/>
              <a:t>ლიმიტირებულია</a:t>
            </a:r>
            <a:r>
              <a:rPr lang="ru-RU" dirty="0" smtClean="0"/>
              <a:t>.</a:t>
            </a:r>
            <a:r>
              <a:rPr lang="en-US" dirty="0" smtClean="0"/>
              <a:t> </a:t>
            </a:r>
          </a:p>
          <a:p>
            <a:pPr>
              <a:lnSpc>
                <a:spcPct val="130000"/>
              </a:lnSpc>
            </a:pPr>
            <a:endParaRPr lang="en-US" dirty="0" smtClean="0"/>
          </a:p>
          <a:p>
            <a:pPr>
              <a:lnSpc>
                <a:spcPct val="130000"/>
              </a:lnSpc>
            </a:pPr>
            <a:r>
              <a:rPr lang="ru-RU" dirty="0" err="1" smtClean="0"/>
              <a:t>ასევე</a:t>
            </a:r>
            <a:r>
              <a:rPr lang="ru-RU" dirty="0" smtClean="0"/>
              <a:t> </a:t>
            </a:r>
            <a:r>
              <a:rPr lang="ru-RU" dirty="0" err="1" smtClean="0"/>
              <a:t>მწირია</a:t>
            </a:r>
            <a:r>
              <a:rPr lang="ru-RU" dirty="0" smtClean="0"/>
              <a:t> </a:t>
            </a:r>
            <a:r>
              <a:rPr lang="ru-RU" dirty="0" err="1" smtClean="0"/>
              <a:t>ან</a:t>
            </a:r>
            <a:r>
              <a:rPr lang="ru-RU" dirty="0" smtClean="0"/>
              <a:t> </a:t>
            </a:r>
            <a:r>
              <a:rPr lang="ru-RU" dirty="0" err="1" smtClean="0"/>
              <a:t>საერთოდ</a:t>
            </a:r>
            <a:r>
              <a:rPr lang="ru-RU" dirty="0" smtClean="0"/>
              <a:t> </a:t>
            </a:r>
            <a:r>
              <a:rPr lang="ru-RU" dirty="0" err="1" smtClean="0"/>
              <a:t>არ</a:t>
            </a:r>
            <a:r>
              <a:rPr lang="ru-RU" dirty="0" smtClean="0"/>
              <a:t> </a:t>
            </a:r>
            <a:r>
              <a:rPr lang="ru-RU" dirty="0" err="1" smtClean="0"/>
              <a:t>არსებობს</a:t>
            </a:r>
            <a:r>
              <a:rPr lang="ru-RU" dirty="0" smtClean="0"/>
              <a:t> </a:t>
            </a:r>
            <a:r>
              <a:rPr lang="ru-RU" dirty="0" err="1" smtClean="0"/>
              <a:t>კვლევითი</a:t>
            </a:r>
            <a:r>
              <a:rPr lang="ru-RU" dirty="0" smtClean="0"/>
              <a:t> </a:t>
            </a:r>
            <a:r>
              <a:rPr lang="ru-RU" dirty="0" err="1" smtClean="0"/>
              <a:t>მონაცემები</a:t>
            </a:r>
            <a:r>
              <a:rPr lang="ru-RU" dirty="0" smtClean="0"/>
              <a:t> </a:t>
            </a:r>
            <a:r>
              <a:rPr lang="ru-RU" dirty="0" err="1" smtClean="0"/>
              <a:t>გრძელვადიან</a:t>
            </a:r>
            <a:r>
              <a:rPr lang="ru-RU" dirty="0" smtClean="0"/>
              <a:t>  </a:t>
            </a:r>
            <a:r>
              <a:rPr lang="ru-RU" dirty="0" err="1" smtClean="0"/>
              <a:t>და</a:t>
            </a:r>
            <a:r>
              <a:rPr lang="ru-RU" dirty="0" smtClean="0"/>
              <a:t> </a:t>
            </a:r>
            <a:r>
              <a:rPr lang="ru-RU" dirty="0" err="1" smtClean="0"/>
              <a:t>სისტემური</a:t>
            </a:r>
            <a:r>
              <a:rPr lang="ru-RU" dirty="0" smtClean="0"/>
              <a:t> </a:t>
            </a:r>
            <a:r>
              <a:rPr lang="ru-RU" dirty="0" err="1" smtClean="0"/>
              <a:t>დონის</a:t>
            </a:r>
            <a:r>
              <a:rPr lang="ru-RU" dirty="0" smtClean="0"/>
              <a:t> </a:t>
            </a:r>
            <a:r>
              <a:rPr lang="ru-RU" dirty="0" err="1" smtClean="0"/>
              <a:t>ეფექტებზე</a:t>
            </a:r>
            <a:r>
              <a:rPr lang="ru-RU" dirty="0" smtClean="0"/>
              <a:t>, </a:t>
            </a:r>
            <a:r>
              <a:rPr lang="ru-RU" dirty="0" err="1" smtClean="0"/>
              <a:t>რომლ</a:t>
            </a:r>
            <a:r>
              <a:rPr lang="en-US" dirty="0" err="1" smtClean="0"/>
              <a:t>ითაც</a:t>
            </a:r>
            <a:r>
              <a:rPr lang="en-US" dirty="0" smtClean="0"/>
              <a:t> </a:t>
            </a:r>
            <a:r>
              <a:rPr lang="en-US" dirty="0" err="1" smtClean="0"/>
              <a:t>შესაძლებელი</a:t>
            </a:r>
            <a:r>
              <a:rPr lang="en-US" dirty="0" smtClean="0"/>
              <a:t> </a:t>
            </a:r>
            <a:r>
              <a:rPr lang="en-US" dirty="0" err="1" smtClean="0"/>
              <a:t>იქნებოდა</a:t>
            </a:r>
            <a:r>
              <a:rPr lang="ru-RU" dirty="0" smtClean="0"/>
              <a:t> </a:t>
            </a:r>
            <a:r>
              <a:rPr lang="ru-RU" dirty="0" err="1" smtClean="0"/>
              <a:t>დაფინანსების</a:t>
            </a:r>
            <a:r>
              <a:rPr lang="ru-RU" dirty="0" smtClean="0"/>
              <a:t> </a:t>
            </a:r>
            <a:r>
              <a:rPr lang="ru-RU" dirty="0" err="1" smtClean="0"/>
              <a:t>აღნიშნული</a:t>
            </a:r>
            <a:r>
              <a:rPr lang="ru-RU" dirty="0" smtClean="0"/>
              <a:t> </a:t>
            </a:r>
            <a:r>
              <a:rPr lang="ru-RU" dirty="0" err="1" smtClean="0"/>
              <a:t>სქემების</a:t>
            </a:r>
            <a:r>
              <a:rPr lang="ru-RU" dirty="0" smtClean="0"/>
              <a:t> </a:t>
            </a:r>
            <a:r>
              <a:rPr lang="ru-RU" dirty="0" err="1" smtClean="0"/>
              <a:t>გავლენის</a:t>
            </a:r>
            <a:r>
              <a:rPr lang="ru-RU" dirty="0" smtClean="0"/>
              <a:t> </a:t>
            </a:r>
            <a:r>
              <a:rPr lang="ru-RU" dirty="0" err="1" smtClean="0"/>
              <a:t>შეფასება</a:t>
            </a:r>
            <a:r>
              <a:rPr lang="ru-RU" dirty="0" smtClean="0"/>
              <a:t> </a:t>
            </a:r>
            <a:r>
              <a:rPr lang="ru-RU" dirty="0" err="1" smtClean="0"/>
              <a:t>ზოგადად</a:t>
            </a:r>
            <a:r>
              <a:rPr lang="ru-RU" dirty="0" smtClean="0"/>
              <a:t> </a:t>
            </a:r>
            <a:r>
              <a:rPr lang="ru-RU" dirty="0" err="1" smtClean="0"/>
              <a:t>ჯანდაცვის</a:t>
            </a:r>
            <a:r>
              <a:rPr lang="ru-RU" dirty="0" smtClean="0"/>
              <a:t> </a:t>
            </a:r>
            <a:r>
              <a:rPr lang="ru-RU" dirty="0" err="1" smtClean="0"/>
              <a:t>სერვისების</a:t>
            </a:r>
            <a:r>
              <a:rPr lang="ru-RU" dirty="0" smtClean="0"/>
              <a:t> </a:t>
            </a:r>
            <a:r>
              <a:rPr lang="ru-RU" dirty="0" err="1" smtClean="0"/>
              <a:t>მოხმარებაზე</a:t>
            </a:r>
            <a:r>
              <a:rPr lang="ru-RU" dirty="0" smtClean="0"/>
              <a:t> </a:t>
            </a:r>
            <a:r>
              <a:rPr lang="ru-RU" dirty="0" err="1" smtClean="0"/>
              <a:t>ქვეყნის</a:t>
            </a:r>
            <a:r>
              <a:rPr lang="ru-RU" dirty="0" smtClean="0"/>
              <a:t> </a:t>
            </a:r>
            <a:r>
              <a:rPr lang="ru-RU" dirty="0" err="1" smtClean="0"/>
              <a:t>მასშტაბით</a:t>
            </a:r>
            <a:r>
              <a:rPr lang="ru-RU" dirty="0" smtClean="0"/>
              <a:t>.</a:t>
            </a:r>
            <a:r>
              <a:rPr lang="en-US" dirty="0" smtClean="0"/>
              <a:t> </a:t>
            </a:r>
            <a:endParaRPr lang="ka-GE" dirty="0" smtClean="0"/>
          </a:p>
          <a:p>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11</a:t>
            </a:fld>
            <a:endParaRPr lang="en-US"/>
          </a:p>
        </p:txBody>
      </p:sp>
    </p:spTree>
    <p:extLst>
      <p:ext uri="{BB962C8B-B14F-4D97-AF65-F5344CB8AC3E}">
        <p14:creationId xmlns:p14="http://schemas.microsoft.com/office/powerpoint/2010/main" val="292792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ბოლივიაში</a:t>
            </a:r>
            <a:r>
              <a:rPr lang="en-US" dirty="0" smtClean="0"/>
              <a:t>, </a:t>
            </a:r>
            <a:r>
              <a:rPr lang="en-US" dirty="0" err="1" smtClean="0"/>
              <a:t>კამბოჯასა</a:t>
            </a:r>
            <a:r>
              <a:rPr lang="en-US" dirty="0" smtClean="0"/>
              <a:t> </a:t>
            </a:r>
            <a:r>
              <a:rPr lang="en-US" dirty="0" err="1" smtClean="0"/>
              <a:t>და</a:t>
            </a:r>
            <a:r>
              <a:rPr lang="en-US" dirty="0" smtClean="0"/>
              <a:t> </a:t>
            </a:r>
            <a:r>
              <a:rPr lang="en-US" dirty="0" err="1" smtClean="0"/>
              <a:t>პაკისტანში</a:t>
            </a:r>
            <a:r>
              <a:rPr lang="en-US" dirty="0" smtClean="0"/>
              <a:t> </a:t>
            </a:r>
            <a:r>
              <a:rPr lang="en-US" dirty="0" err="1" smtClean="0"/>
              <a:t>დანერგილი</a:t>
            </a:r>
            <a:r>
              <a:rPr lang="en-US" dirty="0" smtClean="0"/>
              <a:t> </a:t>
            </a:r>
            <a:r>
              <a:rPr lang="ru-RU" dirty="0" err="1" smtClean="0"/>
              <a:t>დაფინანსების</a:t>
            </a:r>
            <a:r>
              <a:rPr lang="ru-RU" dirty="0" smtClean="0"/>
              <a:t> </a:t>
            </a:r>
            <a:r>
              <a:rPr lang="ru-RU" dirty="0" err="1" smtClean="0"/>
              <a:t>ამ</a:t>
            </a:r>
            <a:r>
              <a:rPr lang="ru-RU" dirty="0" smtClean="0"/>
              <a:t>  </a:t>
            </a:r>
            <a:r>
              <a:rPr lang="ru-RU" dirty="0" err="1" smtClean="0"/>
              <a:t>მოდელის</a:t>
            </a:r>
            <a:r>
              <a:rPr lang="ru-RU" dirty="0" smtClean="0"/>
              <a:t> </a:t>
            </a:r>
            <a:r>
              <a:rPr lang="ru-RU" dirty="0" err="1" smtClean="0"/>
              <a:t>შესახებ</a:t>
            </a:r>
            <a:r>
              <a:rPr lang="ru-RU" dirty="0" smtClean="0"/>
              <a:t> </a:t>
            </a:r>
            <a:r>
              <a:rPr lang="ru-RU" dirty="0" err="1" smtClean="0"/>
              <a:t>გაკეთებული</a:t>
            </a:r>
            <a:r>
              <a:rPr lang="ru-RU" dirty="0" smtClean="0"/>
              <a:t> </a:t>
            </a:r>
            <a:r>
              <a:rPr lang="ru-RU" dirty="0" err="1" smtClean="0"/>
              <a:t>მიმოხივის</a:t>
            </a:r>
            <a:r>
              <a:rPr lang="ru-RU" dirty="0" smtClean="0"/>
              <a:t> </a:t>
            </a:r>
            <a:r>
              <a:rPr lang="ru-RU" dirty="0" err="1" smtClean="0"/>
              <a:t>საფუძველზე</a:t>
            </a:r>
            <a:r>
              <a:rPr lang="ru-RU" dirty="0" smtClean="0"/>
              <a:t> </a:t>
            </a:r>
            <a:r>
              <a:rPr lang="ru-RU" dirty="0" err="1" smtClean="0"/>
              <a:t>გამოვლინდა</a:t>
            </a:r>
            <a:r>
              <a:rPr lang="ru-RU" dirty="0" smtClean="0"/>
              <a:t>, </a:t>
            </a:r>
            <a:r>
              <a:rPr lang="ru-RU" dirty="0" err="1" smtClean="0"/>
              <a:t>რომ</a:t>
            </a:r>
            <a:r>
              <a:rPr lang="ru-RU" dirty="0" smtClean="0"/>
              <a:t> </a:t>
            </a:r>
            <a:r>
              <a:rPr lang="ru-RU" dirty="0" err="1" smtClean="0"/>
              <a:t>ის</a:t>
            </a:r>
            <a:r>
              <a:rPr lang="ru-RU" dirty="0" smtClean="0"/>
              <a:t> </a:t>
            </a:r>
            <a:r>
              <a:rPr lang="ru-RU" dirty="0" err="1" smtClean="0"/>
              <a:t>აუმჯობესებს</a:t>
            </a:r>
            <a:r>
              <a:rPr lang="ru-RU" dirty="0" smtClean="0"/>
              <a:t> </a:t>
            </a:r>
            <a:r>
              <a:rPr lang="ru-RU" dirty="0" err="1" smtClean="0"/>
              <a:t>ხელმისაწვდომობას</a:t>
            </a:r>
            <a:r>
              <a:rPr lang="ru-RU" dirty="0" smtClean="0"/>
              <a:t> </a:t>
            </a:r>
            <a:r>
              <a:rPr lang="ru-RU" dirty="0" err="1" smtClean="0"/>
              <a:t>და</a:t>
            </a:r>
            <a:r>
              <a:rPr lang="ru-RU" dirty="0" smtClean="0"/>
              <a:t> </a:t>
            </a:r>
            <a:r>
              <a:rPr lang="ru-RU" dirty="0" err="1" smtClean="0"/>
              <a:t>ზრდის</a:t>
            </a:r>
            <a:r>
              <a:rPr lang="ru-RU" dirty="0" smtClean="0"/>
              <a:t> </a:t>
            </a:r>
            <a:r>
              <a:rPr lang="ru-RU" dirty="0" err="1" smtClean="0"/>
              <a:t>სერივისის</a:t>
            </a:r>
            <a:r>
              <a:rPr lang="ru-RU" dirty="0" smtClean="0"/>
              <a:t> </a:t>
            </a:r>
            <a:r>
              <a:rPr lang="ru-RU" dirty="0" err="1" smtClean="0"/>
              <a:t>უტილიზაციას</a:t>
            </a:r>
            <a:r>
              <a:rPr lang="ru-RU" dirty="0" smtClean="0"/>
              <a:t>, </a:t>
            </a:r>
            <a:r>
              <a:rPr lang="ru-RU" dirty="0" err="1" smtClean="0"/>
              <a:t>ძირითადად</a:t>
            </a:r>
            <a:r>
              <a:rPr lang="ru-RU" dirty="0" smtClean="0"/>
              <a:t> </a:t>
            </a:r>
            <a:r>
              <a:rPr lang="ru-RU" dirty="0" err="1" smtClean="0"/>
              <a:t>მიზნობრივ</a:t>
            </a:r>
            <a:r>
              <a:rPr lang="ru-RU" dirty="0" smtClean="0"/>
              <a:t> </a:t>
            </a:r>
            <a:r>
              <a:rPr lang="ru-RU" dirty="0" err="1" smtClean="0"/>
              <a:t>ინდიკატორებზე</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err="1" smtClean="0"/>
              <a:t>პაკისტანის</a:t>
            </a:r>
            <a:r>
              <a:rPr lang="ru-RU" dirty="0" smtClean="0"/>
              <a:t> </a:t>
            </a:r>
            <a:r>
              <a:rPr lang="ru-RU" dirty="0" err="1" smtClean="0"/>
              <a:t>კვლევამ</a:t>
            </a:r>
            <a:r>
              <a:rPr lang="ru-RU" dirty="0" smtClean="0"/>
              <a:t> </a:t>
            </a:r>
            <a:r>
              <a:rPr lang="ru-RU" dirty="0" err="1" smtClean="0"/>
              <a:t>აჩვენა</a:t>
            </a:r>
            <a:r>
              <a:rPr lang="ru-RU" dirty="0" smtClean="0"/>
              <a:t> </a:t>
            </a:r>
            <a:r>
              <a:rPr lang="ru-RU" dirty="0" err="1" smtClean="0"/>
              <a:t>ჯანდაცვის</a:t>
            </a:r>
            <a:r>
              <a:rPr lang="ru-RU" dirty="0" smtClean="0"/>
              <a:t> </a:t>
            </a:r>
            <a:r>
              <a:rPr lang="ru-RU" dirty="0" err="1" smtClean="0"/>
              <a:t>ძირითად</a:t>
            </a:r>
            <a:r>
              <a:rPr lang="ru-RU" dirty="0" smtClean="0"/>
              <a:t> </a:t>
            </a:r>
            <a:r>
              <a:rPr lang="ru-RU" dirty="0" err="1" smtClean="0"/>
              <a:t>მიმართულებებში</a:t>
            </a:r>
            <a:r>
              <a:rPr lang="ru-RU" dirty="0" smtClean="0"/>
              <a:t> </a:t>
            </a:r>
            <a:r>
              <a:rPr lang="ru-RU" dirty="0" err="1" smtClean="0"/>
              <a:t>საკონსულტაციო</a:t>
            </a:r>
            <a:r>
              <a:rPr lang="ru-RU" dirty="0" smtClean="0"/>
              <a:t> </a:t>
            </a:r>
            <a:r>
              <a:rPr lang="ru-RU" dirty="0" err="1" smtClean="0"/>
              <a:t>ვიზიტების</a:t>
            </a:r>
            <a:r>
              <a:rPr lang="ru-RU" dirty="0" smtClean="0"/>
              <a:t> 130%-</a:t>
            </a:r>
            <a:r>
              <a:rPr lang="ru-RU" dirty="0" err="1" smtClean="0"/>
              <a:t>იანი</a:t>
            </a:r>
            <a:r>
              <a:rPr lang="ru-RU" dirty="0" smtClean="0"/>
              <a:t> </a:t>
            </a:r>
            <a:r>
              <a:rPr lang="ru-RU" dirty="0" err="1" smtClean="0"/>
              <a:t>ზრდა</a:t>
            </a:r>
            <a:r>
              <a:rPr lang="ru-RU" dirty="0" smtClean="0"/>
              <a:t> (+144% </a:t>
            </a:r>
            <a:r>
              <a:rPr lang="ru-RU" dirty="0" err="1" smtClean="0"/>
              <a:t>ყოველდღიური</a:t>
            </a:r>
            <a:r>
              <a:rPr lang="ru-RU" dirty="0" smtClean="0"/>
              <a:t> </a:t>
            </a:r>
            <a:r>
              <a:rPr lang="ru-RU" dirty="0" err="1" smtClean="0"/>
              <a:t>ვიზიტების</a:t>
            </a:r>
            <a:r>
              <a:rPr lang="ru-RU" dirty="0" smtClean="0"/>
              <a:t> </a:t>
            </a:r>
            <a:r>
              <a:rPr lang="ru-RU" dirty="0" err="1" smtClean="0"/>
              <a:t>შემთხვევაში</a:t>
            </a:r>
            <a:r>
              <a:rPr lang="ru-RU" dirty="0" smtClean="0"/>
              <a:t>, </a:t>
            </a:r>
            <a:r>
              <a:rPr lang="ru-RU" dirty="0" err="1" smtClean="0"/>
              <a:t>ხოლო</a:t>
            </a:r>
            <a:r>
              <a:rPr lang="ru-RU" dirty="0" smtClean="0"/>
              <a:t> +135% </a:t>
            </a:r>
            <a:r>
              <a:rPr lang="ru-RU" dirty="0" err="1" smtClean="0"/>
              <a:t>ყოველთვიურად</a:t>
            </a:r>
            <a:r>
              <a:rPr lang="ru-RU" dirty="0" smtClean="0"/>
              <a:t> </a:t>
            </a:r>
            <a:r>
              <a:rPr lang="ru-RU" dirty="0" err="1" smtClean="0"/>
              <a:t>განხორციელებულ</a:t>
            </a:r>
            <a:r>
              <a:rPr lang="ru-RU" dirty="0" smtClean="0"/>
              <a:t> </a:t>
            </a:r>
            <a:r>
              <a:rPr lang="ru-RU" dirty="0" err="1" smtClean="0"/>
              <a:t>ვიზიტებზე</a:t>
            </a:r>
            <a:r>
              <a:rPr lang="ru-RU" dirty="0" smtClean="0"/>
              <a:t>), </a:t>
            </a:r>
            <a:r>
              <a:rPr lang="ru-RU" dirty="0" err="1" smtClean="0"/>
              <a:t>თუმცა</a:t>
            </a:r>
            <a:r>
              <a:rPr lang="ru-RU" dirty="0" smtClean="0"/>
              <a:t> </a:t>
            </a:r>
            <a:r>
              <a:rPr lang="ru-RU" dirty="0" err="1" smtClean="0"/>
              <a:t>ზრდის</a:t>
            </a:r>
            <a:r>
              <a:rPr lang="ru-RU" dirty="0" smtClean="0"/>
              <a:t> </a:t>
            </a:r>
            <a:r>
              <a:rPr lang="ru-RU" dirty="0" err="1" smtClean="0"/>
              <a:t>ტენდენცია</a:t>
            </a:r>
            <a:r>
              <a:rPr lang="ru-RU" dirty="0" smtClean="0"/>
              <a:t> </a:t>
            </a:r>
            <a:r>
              <a:rPr lang="ru-RU" dirty="0" err="1" smtClean="0"/>
              <a:t>ვერ</a:t>
            </a:r>
            <a:r>
              <a:rPr lang="ru-RU" dirty="0" smtClean="0"/>
              <a:t> </a:t>
            </a:r>
            <a:r>
              <a:rPr lang="ru-RU" dirty="0" err="1" smtClean="0"/>
              <a:t>იქნა</a:t>
            </a:r>
            <a:r>
              <a:rPr lang="ru-RU" dirty="0" smtClean="0"/>
              <a:t> </a:t>
            </a:r>
            <a:r>
              <a:rPr lang="ru-RU" dirty="0" err="1" smtClean="0"/>
              <a:t>შენარჩუნებული</a:t>
            </a:r>
            <a:r>
              <a:rPr lang="ru-RU" dirty="0" smtClean="0"/>
              <a:t>, </a:t>
            </a:r>
            <a:r>
              <a:rPr lang="ru-RU" dirty="0" err="1" smtClean="0"/>
              <a:t>რადგან</a:t>
            </a:r>
            <a:r>
              <a:rPr lang="ru-RU" dirty="0" smtClean="0"/>
              <a:t> </a:t>
            </a:r>
            <a:r>
              <a:rPr lang="ru-RU" dirty="0" err="1" smtClean="0"/>
              <a:t>ორივე</a:t>
            </a:r>
            <a:r>
              <a:rPr lang="ru-RU" dirty="0" smtClean="0"/>
              <a:t> </a:t>
            </a:r>
            <a:r>
              <a:rPr lang="ru-RU" dirty="0" err="1" smtClean="0"/>
              <a:t>ინდიკატორის</a:t>
            </a:r>
            <a:r>
              <a:rPr lang="ru-RU" dirty="0" smtClean="0"/>
              <a:t> </a:t>
            </a:r>
            <a:r>
              <a:rPr lang="ru-RU" dirty="0" err="1" smtClean="0"/>
              <a:t>შემთხვევაში</a:t>
            </a:r>
            <a:r>
              <a:rPr lang="ru-RU" dirty="0" smtClean="0"/>
              <a:t> </a:t>
            </a:r>
            <a:r>
              <a:rPr lang="ru-RU" dirty="0" err="1" smtClean="0"/>
              <a:t>აღმოჩნდა</a:t>
            </a:r>
            <a:r>
              <a:rPr lang="ru-RU" dirty="0" smtClean="0"/>
              <a:t>, </a:t>
            </a:r>
            <a:r>
              <a:rPr lang="ru-RU" dirty="0" err="1" smtClean="0"/>
              <a:t>რომ</a:t>
            </a:r>
            <a:r>
              <a:rPr lang="ru-RU" dirty="0" smtClean="0"/>
              <a:t> </a:t>
            </a:r>
            <a:r>
              <a:rPr lang="ru-RU" dirty="0" err="1" smtClean="0"/>
              <a:t>ინტერვენციის</a:t>
            </a:r>
            <a:r>
              <a:rPr lang="ru-RU" dirty="0" smtClean="0"/>
              <a:t> </a:t>
            </a:r>
            <a:r>
              <a:rPr lang="ru-RU" dirty="0" err="1" smtClean="0"/>
              <a:t>დანერგვიდან</a:t>
            </a:r>
            <a:r>
              <a:rPr lang="ru-RU" dirty="0" smtClean="0"/>
              <a:t> 18 </a:t>
            </a:r>
            <a:r>
              <a:rPr lang="ru-RU" dirty="0" err="1" smtClean="0"/>
              <a:t>თვის</a:t>
            </a:r>
            <a:r>
              <a:rPr lang="ru-RU" dirty="0" smtClean="0"/>
              <a:t> </a:t>
            </a:r>
            <a:r>
              <a:rPr lang="ru-RU" dirty="0" err="1" smtClean="0"/>
              <a:t>თავზე</a:t>
            </a:r>
            <a:r>
              <a:rPr lang="ru-RU" dirty="0" smtClean="0"/>
              <a:t> </a:t>
            </a:r>
            <a:r>
              <a:rPr lang="ru-RU" dirty="0" err="1" smtClean="0"/>
              <a:t>შედეგები</a:t>
            </a:r>
            <a:r>
              <a:rPr lang="ru-RU" dirty="0" smtClean="0"/>
              <a:t> </a:t>
            </a:r>
            <a:r>
              <a:rPr lang="ru-RU" dirty="0" err="1" smtClean="0"/>
              <a:t>შემცირებული</a:t>
            </a:r>
            <a:r>
              <a:rPr lang="ru-RU" dirty="0" smtClean="0"/>
              <a:t> </a:t>
            </a:r>
            <a:r>
              <a:rPr lang="ru-RU" dirty="0" err="1" smtClean="0"/>
              <a:t>იყო</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err="1" smtClean="0">
                <a:solidFill>
                  <a:schemeClr val="tx1"/>
                </a:solidFill>
                <a:effectLst/>
                <a:latin typeface="+mn-lt"/>
                <a:ea typeface="+mn-ea"/>
                <a:cs typeface="+mn-cs"/>
              </a:rPr>
              <a:t>კამბოჯაში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დაფიქსირდა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სახელწიფო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ტიპის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გამოყენების</a:t>
            </a:r>
            <a:r>
              <a:rPr lang="ru-RU" sz="1200" kern="1200" dirty="0" smtClean="0">
                <a:solidFill>
                  <a:schemeClr val="tx1"/>
                </a:solidFill>
                <a:effectLst/>
                <a:latin typeface="+mn-lt"/>
                <a:ea typeface="+mn-ea"/>
                <a:cs typeface="+mn-cs"/>
              </a:rPr>
              <a:t> 29%-</a:t>
            </a:r>
            <a:r>
              <a:rPr lang="ru-RU" sz="1200" kern="1200" dirty="0" err="1" smtClean="0">
                <a:solidFill>
                  <a:schemeClr val="tx1"/>
                </a:solidFill>
                <a:effectLst/>
                <a:latin typeface="+mn-lt"/>
                <a:ea typeface="+mn-ea"/>
                <a:cs typeface="+mn-cs"/>
              </a:rPr>
              <a:t>იანი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ზრდა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თუმცა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დაფინანსების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მოდელმა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მნიშნვნელოვანი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გავლენა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ვერ</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მოახდინა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იმუნიზაციის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გამოყენებაზე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ავტორები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ასკვნიან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ზრდა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რომელიც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დაფიქსირდა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სერვისებზე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უნდა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უკავშირდებოდეს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პერიოდში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ზოგადად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მიწოდების</a:t>
            </a:r>
            <a:r>
              <a:rPr lang="ru-RU" sz="1200" kern="120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გაუმჯობესებაზე</a:t>
            </a:r>
            <a:r>
              <a:rPr lang="en-US" dirty="0" smtClean="0">
                <a:effectLst/>
              </a:rPr>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12</a:t>
            </a:fld>
            <a:endParaRPr lang="en-US"/>
          </a:p>
        </p:txBody>
      </p:sp>
    </p:spTree>
    <p:extLst>
      <p:ext uri="{BB962C8B-B14F-4D97-AF65-F5344CB8AC3E}">
        <p14:creationId xmlns:p14="http://schemas.microsoft.com/office/powerpoint/2010/main" val="3133556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smtClean="0">
                <a:solidFill>
                  <a:schemeClr val="tx1"/>
                </a:solidFill>
                <a:effectLst/>
                <a:latin typeface="+mn-lt"/>
                <a:ea typeface="+mn-ea"/>
                <a:cs typeface="+mn-cs"/>
              </a:rPr>
              <a:t>გასათვალისწინებელია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რამდენიმე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ელემენტი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რომელმაც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შესაძლოა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შეუცვალოს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მსვლელობა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შესრულებაზე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დაფუძნებული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კონტრაქტირების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მოდელისთვის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დამახასიათებელ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გარკვეულ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ეფექტებს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ასეთია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მაგალითად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დაფინანსების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სტრატეგიების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წარმატებული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განხორციელებისთვის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შეუსაბამო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სუსტი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სამთავრობო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სიმძლავრე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რაც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უფრო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ფართოა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დასაკონტრაქტებელი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ჩამონათვალი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უფრო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რთულია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ხელშეკრულების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პირობების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განსაზღვრა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ზუსტად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მისადგომად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რთულ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შორსმდებარე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ადგილებში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remote</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areas</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სერვისი</a:t>
            </a:r>
            <a:r>
              <a:rPr lang="ka-GE" sz="1200" kern="1200" dirty="0" smtClean="0">
                <a:solidFill>
                  <a:schemeClr val="tx1"/>
                </a:solidFill>
                <a:effectLst/>
                <a:latin typeface="+mn-lt"/>
                <a:ea typeface="+mn-ea"/>
                <a:cs typeface="+mn-cs"/>
              </a:rPr>
              <a:t>ს </a:t>
            </a:r>
            <a:r>
              <a:rPr lang="ru-RU" sz="1200" kern="1200" dirty="0" err="1" smtClean="0">
                <a:solidFill>
                  <a:schemeClr val="tx1"/>
                </a:solidFill>
                <a:effectLst/>
                <a:latin typeface="+mn-lt"/>
                <a:ea typeface="+mn-ea"/>
                <a:cs typeface="+mn-cs"/>
              </a:rPr>
              <a:t>მიწოდების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ადექვატური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მონიტორინგი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განხორციელების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ერთერთი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საკვანძო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საკითხია</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მიმოხილვა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რეკომენდაციას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უწევს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სამთავრობო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სტრუქტურებს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ყურადღება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მიაქცონ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ისეთ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ელემენტებს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რომლებიც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კერძო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მიმწოდებლებთან</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ხელშეკრულებისას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უნდა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იქნას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გათვალისწინებული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განსაკუთრებით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კი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ისეთ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გამიზნულ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ინდიკატორებს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რომლებითაც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შეფასდება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სამუშაოს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შესრულება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მაგალითად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თუ</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ხელშეკრულება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ფოკუსირებულია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წინასწარ</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შეთანხმებულ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გამოსავლებზე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არსებობს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რისკი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კონტრაქტორებ</a:t>
            </a:r>
            <a:r>
              <a:rPr lang="ka-GE" sz="1200" kern="1200" dirty="0" smtClean="0">
                <a:solidFill>
                  <a:schemeClr val="tx1"/>
                </a:solidFill>
                <a:effectLst/>
                <a:latin typeface="+mn-lt"/>
                <a:ea typeface="+mn-ea"/>
                <a:cs typeface="+mn-cs"/>
              </a:rPr>
              <a:t>მა მიმართონ მათი ყურადღება გაუზომვადი გამოსავლებიდან გაზომვად გამოსავლებზე</a:t>
            </a:r>
            <a:r>
              <a:rPr lang="en-US" dirty="0" smtClean="0">
                <a:effectLst/>
              </a:rPr>
              <a:t>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14</a:t>
            </a:fld>
            <a:endParaRPr lang="en-US"/>
          </a:p>
        </p:txBody>
      </p:sp>
    </p:spTree>
    <p:extLst>
      <p:ext uri="{BB962C8B-B14F-4D97-AF65-F5344CB8AC3E}">
        <p14:creationId xmlns:p14="http://schemas.microsoft.com/office/powerpoint/2010/main" val="132015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smtClean="0">
                <a:solidFill>
                  <a:schemeClr val="tx1"/>
                </a:solidFill>
                <a:effectLst/>
                <a:latin typeface="+mn-lt"/>
                <a:ea typeface="+mn-ea"/>
                <a:cs typeface="+mn-cs"/>
              </a:rPr>
              <a:t>ბურუნდი, კონგოს დემოკრატიული რესპუბლიკა, ტანზანია და ზამბია. ამ ქვეყნებში მნიშვნელოვანი ცვლილებები დაფიქსირდა სამედიცინო პერსონალის პროდუქტიულობასა და ჯანდაცვის სერვისების უტილიზაციის მონაცემებში საბაზისო და ინტერვენციის დანერგვის შემდგომ ჩატარებულ კვლევებს შორის</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ბენეფიციარების მიერ აღქმული მომსახურების ხარისხის შეფასების ინდიკატორებიც გაუმჯობესებას მიუთითებდა</a:t>
            </a:r>
            <a:r>
              <a:rPr lang="en-US" dirty="0" smtClean="0">
                <a:effectLst/>
              </a:rPr>
              <a:t>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15</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err="1" smtClean="0">
                <a:solidFill>
                  <a:schemeClr val="tx1"/>
                </a:solidFill>
                <a:effectLst/>
                <a:latin typeface="+mn-lt"/>
                <a:ea typeface="+mn-ea"/>
                <a:cs typeface="+mn-cs"/>
              </a:rPr>
              <a:t>რუანდაში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დანერგილი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შედეგად</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აღმოჩნდა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a:t>
            </a:r>
            <a:r>
              <a:rPr lang="ru-RU" sz="1200" kern="1200" dirty="0" smtClean="0">
                <a:solidFill>
                  <a:schemeClr val="tx1"/>
                </a:solidFill>
                <a:effectLst/>
                <a:latin typeface="+mn-lt"/>
                <a:ea typeface="+mn-ea"/>
                <a:cs typeface="+mn-cs"/>
              </a:rPr>
              <a:t> 2 </a:t>
            </a:r>
            <a:r>
              <a:rPr lang="ru-RU" sz="1200" kern="1200" dirty="0" err="1" smtClean="0">
                <a:solidFill>
                  <a:schemeClr val="tx1"/>
                </a:solidFill>
                <a:effectLst/>
                <a:latin typeface="+mn-lt"/>
                <a:ea typeface="+mn-ea"/>
                <a:cs typeface="+mn-cs"/>
              </a:rPr>
              <a:t>წლამდე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2-დან 5 </a:t>
            </a:r>
            <a:r>
              <a:rPr lang="ru-RU" sz="1200" kern="1200" dirty="0" err="1" smtClean="0">
                <a:solidFill>
                  <a:schemeClr val="tx1"/>
                </a:solidFill>
                <a:effectLst/>
                <a:latin typeface="+mn-lt"/>
                <a:ea typeface="+mn-ea"/>
                <a:cs typeface="+mn-cs"/>
              </a:rPr>
              <a:t>წლამდე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ბავშვთა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ჯანმრთელობის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მდგომარეობის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გაუმჯობესების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მიზნით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განხორციელებული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პრევენციული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ვიზიტების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მაჩვენებელი</a:t>
            </a:r>
            <a:r>
              <a:rPr lang="ru-RU" sz="1200" kern="1200" dirty="0" smtClean="0">
                <a:solidFill>
                  <a:schemeClr val="tx1"/>
                </a:solidFill>
                <a:effectLst/>
                <a:latin typeface="+mn-lt"/>
                <a:ea typeface="+mn-ea"/>
                <a:cs typeface="+mn-cs"/>
              </a:rPr>
              <a:t> 56%-</a:t>
            </a:r>
            <a:r>
              <a:rPr lang="ru-RU" sz="1200" kern="1200" dirty="0" err="1" smtClean="0">
                <a:solidFill>
                  <a:schemeClr val="tx1"/>
                </a:solidFill>
                <a:effectLst/>
                <a:latin typeface="+mn-lt"/>
                <a:ea typeface="+mn-ea"/>
                <a:cs typeface="+mn-cs"/>
              </a:rPr>
              <a:t>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132%-</a:t>
            </a:r>
            <a:r>
              <a:rPr lang="ru-RU" sz="1200" kern="1200" dirty="0" err="1" smtClean="0">
                <a:solidFill>
                  <a:schemeClr val="tx1"/>
                </a:solidFill>
                <a:effectLst/>
                <a:latin typeface="+mn-lt"/>
                <a:ea typeface="+mn-ea"/>
                <a:cs typeface="+mn-cs"/>
              </a:rPr>
              <a:t>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იყო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გაზრდილი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ინტერვენციის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განმახორციელებელ</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დაწესებულებებში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ამასთანავე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აღმოჩნდა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რომ</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პრენატალური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მომსახურების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ხარისხის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გაუმჯობესებაშიც</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შეიტანა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წვლილი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დაფინანსების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ახალმა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მოდელმა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ხარისხი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გაიზარდა</a:t>
            </a:r>
            <a:r>
              <a:rPr lang="ru-RU" sz="1200" kern="1200" dirty="0" smtClean="0">
                <a:solidFill>
                  <a:schemeClr val="tx1"/>
                </a:solidFill>
                <a:effectLst/>
                <a:latin typeface="+mn-lt"/>
                <a:ea typeface="+mn-ea"/>
                <a:cs typeface="+mn-cs"/>
              </a:rPr>
              <a:t> 0.157 </a:t>
            </a:r>
            <a:r>
              <a:rPr lang="ru-RU" sz="1200" kern="1200" dirty="0" err="1" smtClean="0">
                <a:solidFill>
                  <a:schemeClr val="tx1"/>
                </a:solidFill>
                <a:effectLst/>
                <a:latin typeface="+mn-lt"/>
                <a:ea typeface="+mn-ea"/>
                <a:cs typeface="+mn-cs"/>
              </a:rPr>
              <a:t>სტანდარტული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გადახრით</a:t>
            </a:r>
            <a:r>
              <a:rPr lang="ru-RU" sz="1200" kern="1200" dirty="0" smtClean="0">
                <a:solidFill>
                  <a:schemeClr val="tx1"/>
                </a:solidFill>
                <a:effectLst/>
                <a:latin typeface="+mn-lt"/>
                <a:ea typeface="+mn-ea"/>
                <a:cs typeface="+mn-cs"/>
              </a:rPr>
              <a:t> (95%-</a:t>
            </a:r>
            <a:r>
              <a:rPr lang="ru-RU" sz="1200" kern="1200" dirty="0" err="1" smtClean="0">
                <a:solidFill>
                  <a:schemeClr val="tx1"/>
                </a:solidFill>
                <a:effectLst/>
                <a:latin typeface="+mn-lt"/>
                <a:ea typeface="+mn-ea"/>
                <a:cs typeface="+mn-cs"/>
              </a:rPr>
              <a:t>იანი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სარწმუნოობის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ინტერვალი</a:t>
            </a:r>
            <a:r>
              <a:rPr lang="ru-RU" sz="1200" kern="1200" dirty="0" smtClean="0">
                <a:solidFill>
                  <a:schemeClr val="tx1"/>
                </a:solidFill>
                <a:effectLst/>
                <a:latin typeface="+mn-lt"/>
                <a:ea typeface="+mn-ea"/>
                <a:cs typeface="+mn-cs"/>
              </a:rPr>
              <a:t> 0.0266-0.289)). </a:t>
            </a:r>
            <a:r>
              <a:rPr lang="ru-RU" sz="1200" kern="1200" dirty="0" err="1" smtClean="0">
                <a:solidFill>
                  <a:schemeClr val="tx1"/>
                </a:solidFill>
                <a:effectLst/>
                <a:latin typeface="+mn-lt"/>
                <a:ea typeface="+mn-ea"/>
                <a:cs typeface="+mn-cs"/>
              </a:rPr>
              <a:t>ხარისხის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გაზომვის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საფუძველს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რუანდის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პრენატალური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მზრუნველობის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კლინიკური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პრაქტიკის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გაიდლაინი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წარმოადგენდა</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7.6%-</a:t>
            </a:r>
            <a:r>
              <a:rPr lang="ru-RU" sz="1200" kern="1200" dirty="0" err="1" smtClean="0">
                <a:solidFill>
                  <a:schemeClr val="tx1"/>
                </a:solidFill>
                <a:effectLst/>
                <a:latin typeface="+mn-lt"/>
                <a:ea typeface="+mn-ea"/>
                <a:cs typeface="+mn-cs"/>
              </a:rPr>
              <a:t>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მეტმა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ქალმა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გაიკეთა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ანტიტეტანური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ვაქცინა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ორსულობის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პერიოდში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საბაზისო</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მონაცემებთან</a:t>
            </a:r>
            <a:r>
              <a:rPr lang="ru-RU" sz="1200" kern="1200" dirty="0" smtClean="0">
                <a:solidFill>
                  <a:schemeClr val="tx1"/>
                </a:solidFill>
                <a:effectLst/>
                <a:latin typeface="+mn-lt"/>
                <a:ea typeface="+mn-ea"/>
                <a:cs typeface="+mn-cs"/>
              </a:rPr>
              <a:t/>
            </a:r>
            <a:br>
              <a:rPr lang="ru-RU" sz="1200" kern="1200" dirty="0" smtClean="0">
                <a:solidFill>
                  <a:schemeClr val="tx1"/>
                </a:solidFill>
                <a:effectLst/>
                <a:latin typeface="+mn-lt"/>
                <a:ea typeface="+mn-ea"/>
                <a:cs typeface="+mn-cs"/>
              </a:rPr>
            </a:br>
            <a:r>
              <a:rPr lang="ru-RU" sz="1200" kern="1200" dirty="0" err="1" smtClean="0">
                <a:solidFill>
                  <a:schemeClr val="tx1"/>
                </a:solidFill>
                <a:effectLst/>
                <a:latin typeface="+mn-lt"/>
                <a:ea typeface="+mn-ea"/>
                <a:cs typeface="+mn-cs"/>
              </a:rPr>
              <a:t>შედარებით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თუმცა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ორსულების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მიერ</a:t>
            </a:r>
            <a:r>
              <a:rPr lang="ru-RU" sz="1200" kern="1200" dirty="0" smtClean="0">
                <a:solidFill>
                  <a:schemeClr val="tx1"/>
                </a:solidFill>
                <a:effectLst/>
                <a:latin typeface="+mn-lt"/>
                <a:ea typeface="+mn-ea"/>
                <a:cs typeface="+mn-cs"/>
              </a:rPr>
              <a:t> 4 </a:t>
            </a:r>
            <a:r>
              <a:rPr lang="ru-RU" sz="1200" kern="1200" dirty="0" err="1" smtClean="0">
                <a:solidFill>
                  <a:schemeClr val="tx1"/>
                </a:solidFill>
                <a:effectLst/>
                <a:latin typeface="+mn-lt"/>
                <a:ea typeface="+mn-ea"/>
                <a:cs typeface="+mn-cs"/>
              </a:rPr>
              <a:t>პრენატალური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ვიზიტის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შესრულების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მხრივ</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გაუმჯობესება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და</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ასევე</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სრული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იმუნიზაციის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სქემით</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მოცული</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ბავშვების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რაოდენობის</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ზრდა</a:t>
            </a:r>
            <a:r>
              <a:rPr lang="ru-RU" sz="1200" kern="1200" dirty="0" smtClean="0">
                <a:solidFill>
                  <a:schemeClr val="tx1"/>
                </a:solidFill>
                <a:effectLst/>
                <a:latin typeface="+mn-lt"/>
                <a:ea typeface="+mn-ea"/>
                <a:cs typeface="+mn-cs"/>
              </a:rPr>
              <a:t> </a:t>
            </a:r>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16</a:t>
            </a:fld>
            <a:endParaRPr lang="en-US"/>
          </a:p>
        </p:txBody>
      </p:sp>
    </p:spTree>
    <p:extLst>
      <p:ext uri="{BB962C8B-B14F-4D97-AF65-F5344CB8AC3E}">
        <p14:creationId xmlns:p14="http://schemas.microsoft.com/office/powerpoint/2010/main" val="299610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Pic</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C1F28-49BF-4EFD-97C7-2399247998C8}" type="slidenum">
              <a:rPr lang="en-US" smtClean="0"/>
              <a:t>17</a:t>
            </a:fld>
            <a:endParaRPr lang="en-US"/>
          </a:p>
        </p:txBody>
      </p:sp>
    </p:spTree>
    <p:extLst>
      <p:ext uri="{BB962C8B-B14F-4D97-AF65-F5344CB8AC3E}">
        <p14:creationId xmlns:p14="http://schemas.microsoft.com/office/powerpoint/2010/main" val="299610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თავფურცელ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505200"/>
            <a:ext cx="8229600" cy="990600"/>
          </a:xfrm>
          <a:prstGeom prst="rect">
            <a:avLst/>
          </a:prstGeom>
        </p:spPr>
        <p:txBody>
          <a:bodyPr/>
          <a:lstStyle>
            <a:lvl1pPr>
              <a:defRPr sz="2400">
                <a:solidFill>
                  <a:schemeClr val="bg1"/>
                </a:solidFill>
                <a:latin typeface="BPG Sans Caps" panose="02000503000000020004" pitchFamily="2" charset="-52"/>
              </a:defRPr>
            </a:lvl1pPr>
          </a:lstStyle>
          <a:p>
            <a:r>
              <a:rPr lang="ka-GE" dirty="0" smtClean="0"/>
              <a:t>მიუთითეთ სათაური</a:t>
            </a:r>
            <a:endParaRPr lang="en-US" dirty="0"/>
          </a:p>
        </p:txBody>
      </p:sp>
      <p:sp>
        <p:nvSpPr>
          <p:cNvPr id="3" name="Date Placeholder 2"/>
          <p:cNvSpPr>
            <a:spLocks noGrp="1"/>
          </p:cNvSpPr>
          <p:nvPr>
            <p:ph type="dt" sz="half" idx="10"/>
          </p:nvPr>
        </p:nvSpPr>
        <p:spPr>
          <a:xfrm>
            <a:off x="3581400" y="6019800"/>
            <a:ext cx="2133600" cy="365125"/>
          </a:xfrm>
          <a:prstGeom prst="rect">
            <a:avLst/>
          </a:prstGeom>
        </p:spPr>
        <p:txBody>
          <a:bodyPr/>
          <a:lstStyle>
            <a:lvl1pPr algn="ctr">
              <a:defRPr sz="1400">
                <a:solidFill>
                  <a:schemeClr val="bg1"/>
                </a:solidFill>
              </a:defRPr>
            </a:lvl1pPr>
          </a:lstStyle>
          <a:p>
            <a:fld id="{78A0B166-567A-41BD-B775-A94A73F0CB07}" type="datetime4">
              <a:rPr lang="en-US" smtClean="0"/>
              <a:pPr/>
              <a:t>April 19, 2016</a:t>
            </a:fld>
            <a:endParaRPr lang="en-US" dirty="0"/>
          </a:p>
        </p:txBody>
      </p:sp>
      <p:sp>
        <p:nvSpPr>
          <p:cNvPr id="9" name="Text Placeholder 8"/>
          <p:cNvSpPr>
            <a:spLocks noGrp="1"/>
          </p:cNvSpPr>
          <p:nvPr>
            <p:ph type="body" sz="quarter" idx="11" hasCustomPrompt="1"/>
          </p:nvPr>
        </p:nvSpPr>
        <p:spPr>
          <a:xfrm>
            <a:off x="2819400" y="5029200"/>
            <a:ext cx="3733800" cy="685800"/>
          </a:xfrm>
          <a:prstGeom prst="rect">
            <a:avLst/>
          </a:prstGeom>
        </p:spPr>
        <p:txBody>
          <a:bodyPr/>
          <a:lstStyle>
            <a:lvl1pPr algn="ctr">
              <a:defRPr>
                <a:latin typeface="BPG Nino Mtavruli" panose="02000506000000020004" pitchFamily="2" charset="0"/>
              </a:defRPr>
            </a:lvl1pPr>
          </a:lstStyle>
          <a:p>
            <a:pPr lvl="0"/>
            <a:r>
              <a:rPr lang="ka-GE" dirty="0" smtClean="0"/>
              <a:t>ქვესათაური</a:t>
            </a:r>
            <a:endParaRPr lang="en-US" dirty="0"/>
          </a:p>
        </p:txBody>
      </p:sp>
    </p:spTree>
    <p:extLst>
      <p:ext uri="{BB962C8B-B14F-4D97-AF65-F5344CB8AC3E}">
        <p14:creationId xmlns:p14="http://schemas.microsoft.com/office/powerpoint/2010/main" val="343788503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თემის შესავალი">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1524000"/>
            <a:ext cx="7696200" cy="609600"/>
          </a:xfrm>
          <a:prstGeom prst="rect">
            <a:avLst/>
          </a:prstGeom>
        </p:spPr>
        <p:txBody>
          <a:bodyPr/>
          <a:lstStyle>
            <a:lvl1pPr algn="ctr">
              <a:defRPr sz="2200">
                <a:solidFill>
                  <a:srgbClr val="22698F"/>
                </a:solidFill>
                <a:latin typeface="BPG Sans Caps" panose="02000503000000020004" pitchFamily="2" charset="-52"/>
              </a:defRPr>
            </a:lvl1pPr>
          </a:lstStyle>
          <a:p>
            <a:r>
              <a:rPr lang="ka-GE" dirty="0" smtClean="0"/>
              <a:t>თემის შესავალი</a:t>
            </a:r>
            <a:endParaRPr lang="en-US" dirty="0"/>
          </a:p>
        </p:txBody>
      </p:sp>
      <p:sp>
        <p:nvSpPr>
          <p:cNvPr id="9" name="Picture Placeholder 8"/>
          <p:cNvSpPr>
            <a:spLocks noGrp="1"/>
          </p:cNvSpPr>
          <p:nvPr>
            <p:ph type="pic" sz="quarter" idx="13" hasCustomPrompt="1"/>
          </p:nvPr>
        </p:nvSpPr>
        <p:spPr>
          <a:xfrm>
            <a:off x="762000" y="2286000"/>
            <a:ext cx="7696200" cy="2057400"/>
          </a:xfrm>
          <a:prstGeom prst="rect">
            <a:avLst/>
          </a:prstGeom>
        </p:spPr>
        <p:txBody>
          <a:bodyPr/>
          <a:lstStyle>
            <a:lvl1pPr marL="285750" indent="-285750" algn="l">
              <a:buFont typeface="Arial" panose="020B0604020202020204" pitchFamily="34" charset="0"/>
              <a:buChar char="•"/>
              <a:defRPr sz="1400">
                <a:solidFill>
                  <a:schemeClr val="tx1">
                    <a:lumMod val="65000"/>
                    <a:lumOff val="35000"/>
                  </a:schemeClr>
                </a:solidFill>
                <a:latin typeface="BPG Arial" panose="020B0604020202020204" pitchFamily="34" charset="0"/>
                <a:cs typeface="BPG Arial" panose="020B0604020202020204" pitchFamily="34" charset="0"/>
              </a:defRPr>
            </a:lvl1pPr>
          </a:lstStyle>
          <a:p>
            <a:r>
              <a:rPr lang="ka-GE" dirty="0" smtClean="0"/>
              <a:t>სივრცე სურათისთვის</a:t>
            </a:r>
            <a:endParaRPr lang="en-US" dirty="0"/>
          </a:p>
        </p:txBody>
      </p:sp>
      <p:sp>
        <p:nvSpPr>
          <p:cNvPr id="11" name="Slide Number Placeholder 5"/>
          <p:cNvSpPr txBox="1">
            <a:spLocks/>
          </p:cNvSpPr>
          <p:nvPr userDrawn="1"/>
        </p:nvSpPr>
        <p:spPr>
          <a:xfrm>
            <a:off x="6734503" y="6326187"/>
            <a:ext cx="21336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B49019-47E0-4109-BC38-450B4C23B50F}"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278180"/>
            <a:ext cx="2514600" cy="739588"/>
          </a:xfrm>
          <a:prstGeom prst="rect">
            <a:avLst/>
          </a:prstGeom>
        </p:spPr>
      </p:pic>
    </p:spTree>
    <p:extLst>
      <p:ext uri="{BB962C8B-B14F-4D97-AF65-F5344CB8AC3E}">
        <p14:creationId xmlns:p14="http://schemas.microsoft.com/office/powerpoint/2010/main" val="113610368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5_ტექსტი გრაფიკთან">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2600" y="416911"/>
            <a:ext cx="6858000" cy="691200"/>
          </a:xfrm>
          <a:prstGeom prst="rect">
            <a:avLst/>
          </a:prstGeom>
        </p:spPr>
        <p:txBody>
          <a:bodyPr>
            <a:normAutofit/>
          </a:bodyPr>
          <a:lstStyle>
            <a:lvl1pPr algn="l" rtl="0" eaLnBrk="0" fontAlgn="base" hangingPunct="0">
              <a:spcBef>
                <a:spcPct val="0"/>
              </a:spcBef>
              <a:spcAft>
                <a:spcPct val="0"/>
              </a:spcAft>
              <a:defRPr lang="en-US" sz="1800" kern="1200" dirty="0">
                <a:solidFill>
                  <a:schemeClr val="tx1">
                    <a:lumMod val="65000"/>
                    <a:lumOff val="35000"/>
                  </a:schemeClr>
                </a:solidFill>
                <a:latin typeface="BPG Sans Caps" panose="02000503000000020004" pitchFamily="2" charset="-52"/>
                <a:ea typeface="+mn-ea"/>
                <a:cs typeface="+mn-cs"/>
              </a:defRPr>
            </a:lvl1pPr>
          </a:lstStyle>
          <a:p>
            <a:r>
              <a:rPr lang="en-US" dirty="0" smtClean="0"/>
              <a:t>მ</a:t>
            </a:r>
            <a:r>
              <a:rPr lang="ka-GE" dirty="0" smtClean="0"/>
              <a:t>იუთითეთ სათაური</a:t>
            </a:r>
            <a:endParaRPr lang="en-US" dirty="0"/>
          </a:p>
        </p:txBody>
      </p:sp>
      <p:sp>
        <p:nvSpPr>
          <p:cNvPr id="18" name="Slide Number Placeholder 5"/>
          <p:cNvSpPr>
            <a:spLocks noGrp="1"/>
          </p:cNvSpPr>
          <p:nvPr>
            <p:ph type="sldNum" sz="quarter" idx="15"/>
          </p:nvPr>
        </p:nvSpPr>
        <p:spPr>
          <a:xfrm>
            <a:off x="6553200" y="6356350"/>
            <a:ext cx="2133600" cy="365125"/>
          </a:xfrm>
          <a:prstGeom prst="rect">
            <a:avLst/>
          </a:prstGeom>
        </p:spPr>
        <p:txBody>
          <a:bodyPr/>
          <a:lstStyle>
            <a:lvl1pPr algn="r">
              <a:defRPr/>
            </a:lvl1pPr>
          </a:lstStyle>
          <a:p>
            <a:fld id="{B6F15528-21DE-4FAA-801E-634DDDAF4B2B}" type="slidenum">
              <a:rPr lang="en-US" smtClean="0"/>
              <a:pPr/>
              <a:t>‹#›</a:t>
            </a:fld>
            <a:endParaRPr lang="en-US" dirty="0"/>
          </a:p>
        </p:txBody>
      </p:sp>
      <p:sp>
        <p:nvSpPr>
          <p:cNvPr id="9" name="Text Placeholder 14"/>
          <p:cNvSpPr>
            <a:spLocks noGrp="1"/>
          </p:cNvSpPr>
          <p:nvPr>
            <p:ph type="body" sz="quarter" idx="17" hasCustomPrompt="1"/>
          </p:nvPr>
        </p:nvSpPr>
        <p:spPr>
          <a:xfrm>
            <a:off x="1143000" y="1371601"/>
            <a:ext cx="7467600" cy="990600"/>
          </a:xfrm>
          <a:prstGeom prst="rect">
            <a:avLst/>
          </a:prstGeom>
        </p:spPr>
        <p:txBody>
          <a:bodyPr>
            <a:normAutofit/>
          </a:bodyPr>
          <a:lstStyle>
            <a:lvl1pPr marL="285750" indent="-285750" algn="l">
              <a:buFont typeface="Arial" panose="020B0604020202020204" pitchFamily="34" charset="0"/>
              <a:buChar char="•"/>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pPr lvl="0"/>
            <a:r>
              <a:rPr lang="ka-GE" dirty="0" smtClean="0"/>
              <a:t>ჩაწერეთ სასურველი ტექსტი</a:t>
            </a:r>
            <a:endParaRPr lang="en-US" dirty="0" smtClean="0"/>
          </a:p>
        </p:txBody>
      </p:sp>
      <p:sp>
        <p:nvSpPr>
          <p:cNvPr id="4" name="Chart Placeholder 3"/>
          <p:cNvSpPr>
            <a:spLocks noGrp="1"/>
          </p:cNvSpPr>
          <p:nvPr>
            <p:ph type="chart" sz="quarter" idx="18" hasCustomPrompt="1"/>
          </p:nvPr>
        </p:nvSpPr>
        <p:spPr>
          <a:xfrm>
            <a:off x="1143000" y="2438400"/>
            <a:ext cx="7467600" cy="3581400"/>
          </a:xfrm>
          <a:prstGeom prst="rect">
            <a:avLst/>
          </a:prstGeom>
        </p:spPr>
        <p:txBody>
          <a:bodyPr/>
          <a:lstStyle>
            <a:lvl1pPr algn="l">
              <a:defRPr lang="en-US" sz="14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r>
              <a:rPr lang="ka-GE" dirty="0" smtClean="0"/>
              <a:t>დაკლიკეთ რათა ჩასვათ გრაფიკი</a:t>
            </a:r>
            <a:endParaRPr lang="en-US" dirty="0"/>
          </a:p>
        </p:txBody>
      </p:sp>
      <p:pic>
        <p:nvPicPr>
          <p:cNvPr id="7"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05" y="387530"/>
            <a:ext cx="965347" cy="691200"/>
          </a:xfrm>
          <a:prstGeom prst="rect">
            <a:avLst/>
          </a:prstGeom>
        </p:spPr>
      </p:pic>
    </p:spTree>
    <p:extLst>
      <p:ext uri="{BB962C8B-B14F-4D97-AF65-F5344CB8AC3E}">
        <p14:creationId xmlns:p14="http://schemas.microsoft.com/office/powerpoint/2010/main" val="2518563333"/>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ტექსტი გრაფიკთან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29790" y="331095"/>
            <a:ext cx="7239000" cy="691200"/>
          </a:xfrm>
          <a:prstGeom prst="rect">
            <a:avLst/>
          </a:prstGeom>
        </p:spPr>
        <p:txBody>
          <a:bodyPr>
            <a:normAutofit/>
          </a:bodyPr>
          <a:lstStyle>
            <a:lvl1pPr algn="l" rtl="0" eaLnBrk="0" fontAlgn="base" hangingPunct="0">
              <a:spcBef>
                <a:spcPct val="0"/>
              </a:spcBef>
              <a:spcAft>
                <a:spcPct val="0"/>
              </a:spcAft>
              <a:defRPr lang="en-US" sz="1800" kern="1200" dirty="0">
                <a:solidFill>
                  <a:schemeClr val="tx1">
                    <a:lumMod val="65000"/>
                    <a:lumOff val="35000"/>
                  </a:schemeClr>
                </a:solidFill>
                <a:latin typeface="BPG Sans Caps" panose="02000503000000020004" pitchFamily="2" charset="-52"/>
                <a:ea typeface="+mn-ea"/>
                <a:cs typeface="+mn-cs"/>
              </a:defRPr>
            </a:lvl1pPr>
          </a:lstStyle>
          <a:p>
            <a:r>
              <a:rPr lang="en-US" dirty="0" smtClean="0"/>
              <a:t>მ</a:t>
            </a:r>
            <a:r>
              <a:rPr lang="ka-GE" dirty="0" smtClean="0"/>
              <a:t>იუთითეთ სათაური</a:t>
            </a:r>
            <a:endParaRPr lang="en-US" dirty="0"/>
          </a:p>
        </p:txBody>
      </p:sp>
      <p:sp>
        <p:nvSpPr>
          <p:cNvPr id="18" name="Slide Number Placeholder 5"/>
          <p:cNvSpPr>
            <a:spLocks noGrp="1"/>
          </p:cNvSpPr>
          <p:nvPr>
            <p:ph type="sldNum" sz="quarter" idx="15"/>
          </p:nvPr>
        </p:nvSpPr>
        <p:spPr>
          <a:xfrm>
            <a:off x="6553200" y="6356350"/>
            <a:ext cx="2133600" cy="365125"/>
          </a:xfrm>
          <a:prstGeom prst="rect">
            <a:avLst/>
          </a:prstGeom>
        </p:spPr>
        <p:txBody>
          <a:bodyPr/>
          <a:lstStyle>
            <a:lvl1pPr algn="r">
              <a:defRPr/>
            </a:lvl1pPr>
          </a:lstStyle>
          <a:p>
            <a:fld id="{B6F15528-21DE-4FAA-801E-634DDDAF4B2B}" type="slidenum">
              <a:rPr lang="en-US" smtClean="0"/>
              <a:pPr/>
              <a:t>‹#›</a:t>
            </a:fld>
            <a:endParaRPr lang="en-US" dirty="0"/>
          </a:p>
        </p:txBody>
      </p:sp>
      <p:sp>
        <p:nvSpPr>
          <p:cNvPr id="9" name="Text Placeholder 14"/>
          <p:cNvSpPr>
            <a:spLocks noGrp="1"/>
          </p:cNvSpPr>
          <p:nvPr>
            <p:ph type="body" sz="quarter" idx="17" hasCustomPrompt="1"/>
          </p:nvPr>
        </p:nvSpPr>
        <p:spPr>
          <a:xfrm>
            <a:off x="609600" y="1295400"/>
            <a:ext cx="2895600" cy="419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pPr lvl="0"/>
            <a:r>
              <a:rPr lang="ka-GE" dirty="0" smtClean="0"/>
              <a:t>ჩაწერეთ სასურველი ტექსტი</a:t>
            </a:r>
          </a:p>
          <a:p>
            <a:pPr lvl="0"/>
            <a:endParaRPr lang="ka-GE" dirty="0" smtClean="0"/>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ka-GE" dirty="0" smtClean="0"/>
              <a:t>ჩაწერეთ სასურველი ტექსტი</a:t>
            </a:r>
          </a:p>
          <a:p>
            <a:pPr lvl="0"/>
            <a:endParaRPr lang="en-US" dirty="0" smtClean="0"/>
          </a:p>
        </p:txBody>
      </p:sp>
      <p:sp>
        <p:nvSpPr>
          <p:cNvPr id="4" name="Chart Placeholder 3"/>
          <p:cNvSpPr>
            <a:spLocks noGrp="1"/>
          </p:cNvSpPr>
          <p:nvPr>
            <p:ph type="chart" sz="quarter" idx="18" hasCustomPrompt="1"/>
          </p:nvPr>
        </p:nvSpPr>
        <p:spPr>
          <a:xfrm>
            <a:off x="3581400" y="1295400"/>
            <a:ext cx="5257800" cy="4191000"/>
          </a:xfrm>
          <a:prstGeom prst="rect">
            <a:avLst/>
          </a:prstGeom>
          <a:noFill/>
        </p:spPr>
        <p:txBody>
          <a:bodyPr/>
          <a:lstStyle>
            <a:lvl1pPr>
              <a:defRPr lang="en-US" sz="14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r>
              <a:rPr lang="ka-GE" dirty="0" smtClean="0"/>
              <a:t>დაკლიკეთ რათა ჩასვათ გრაფიკი</a:t>
            </a:r>
            <a:endParaRPr lang="en-US" dirty="0"/>
          </a:p>
        </p:txBody>
      </p:sp>
      <p:pic>
        <p:nvPicPr>
          <p:cNvPr id="7"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1" y="331095"/>
            <a:ext cx="965347" cy="691200"/>
          </a:xfrm>
          <a:prstGeom prst="rect">
            <a:avLst/>
          </a:prstGeom>
        </p:spPr>
      </p:pic>
    </p:spTree>
    <p:extLst>
      <p:ext uri="{BB962C8B-B14F-4D97-AF65-F5344CB8AC3E}">
        <p14:creationId xmlns:p14="http://schemas.microsoft.com/office/powerpoint/2010/main" val="21042383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8_ტექსტი ორ კოლონად">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00200" y="397392"/>
            <a:ext cx="6400800" cy="691200"/>
          </a:xfrm>
          <a:prstGeom prst="rect">
            <a:avLst/>
          </a:prstGeom>
        </p:spPr>
        <p:txBody>
          <a:bodyPr>
            <a:normAutofit/>
          </a:bodyPr>
          <a:lstStyle>
            <a:lvl1pPr algn="l" rtl="0" eaLnBrk="0" fontAlgn="base" hangingPunct="0">
              <a:spcBef>
                <a:spcPct val="0"/>
              </a:spcBef>
              <a:spcAft>
                <a:spcPct val="0"/>
              </a:spcAft>
              <a:defRPr lang="en-US" sz="1800" kern="1200" dirty="0">
                <a:solidFill>
                  <a:schemeClr val="tx1">
                    <a:lumMod val="65000"/>
                    <a:lumOff val="35000"/>
                  </a:schemeClr>
                </a:solidFill>
                <a:latin typeface="BPG Sans Caps" panose="02000503000000020004" pitchFamily="2" charset="-52"/>
                <a:ea typeface="+mn-ea"/>
                <a:cs typeface="+mn-cs"/>
              </a:defRPr>
            </a:lvl1pPr>
          </a:lstStyle>
          <a:p>
            <a:r>
              <a:rPr lang="en-US" dirty="0" smtClean="0"/>
              <a:t>მ</a:t>
            </a:r>
            <a:r>
              <a:rPr lang="ka-GE" dirty="0" smtClean="0"/>
              <a:t>იუთითეთ სათაური</a:t>
            </a:r>
            <a:endParaRPr lang="en-US" dirty="0"/>
          </a:p>
        </p:txBody>
      </p:sp>
      <p:sp>
        <p:nvSpPr>
          <p:cNvPr id="16" name="Text Placeholder 14"/>
          <p:cNvSpPr>
            <a:spLocks noGrp="1"/>
          </p:cNvSpPr>
          <p:nvPr>
            <p:ph type="body" sz="quarter" idx="13" hasCustomPrompt="1"/>
          </p:nvPr>
        </p:nvSpPr>
        <p:spPr>
          <a:xfrm>
            <a:off x="990600" y="1295400"/>
            <a:ext cx="3352800" cy="609600"/>
          </a:xfrm>
          <a:prstGeom prst="rect">
            <a:avLst/>
          </a:prstGeom>
        </p:spPr>
        <p:txBody>
          <a:bodyPr/>
          <a:lstStyle>
            <a:lvl1pPr marL="0" indent="0" algn="l">
              <a:buNone/>
              <a:defRPr lang="en-US" sz="1800" kern="1200" dirty="0" smtClean="0">
                <a:solidFill>
                  <a:srgbClr val="006060"/>
                </a:solidFill>
                <a:latin typeface="BPG Sans Caps" panose="02000503000000020004" pitchFamily="2" charset="-52"/>
                <a:ea typeface="+mn-ea"/>
                <a:cs typeface="BPG Arial" panose="020B0604020202020204" pitchFamily="34" charset="0"/>
              </a:defRPr>
            </a:lvl1pPr>
          </a:lstStyle>
          <a:p>
            <a:pPr lvl="0"/>
            <a:r>
              <a:rPr lang="ka-GE" dirty="0" smtClean="0"/>
              <a:t>ქვესათაური</a:t>
            </a:r>
            <a:endParaRPr lang="en-US" dirty="0" smtClean="0"/>
          </a:p>
        </p:txBody>
      </p:sp>
      <p:sp>
        <p:nvSpPr>
          <p:cNvPr id="18" name="Slide Number Placeholder 5"/>
          <p:cNvSpPr>
            <a:spLocks noGrp="1"/>
          </p:cNvSpPr>
          <p:nvPr>
            <p:ph type="sldNum" sz="quarter" idx="15"/>
          </p:nvPr>
        </p:nvSpPr>
        <p:spPr>
          <a:xfrm>
            <a:off x="6553200" y="6356350"/>
            <a:ext cx="2133600" cy="365125"/>
          </a:xfrm>
          <a:prstGeom prst="rect">
            <a:avLst/>
          </a:prstGeom>
        </p:spPr>
        <p:txBody>
          <a:bodyPr/>
          <a:lstStyle>
            <a:lvl1pPr algn="r">
              <a:defRPr/>
            </a:lvl1pPr>
          </a:lstStyle>
          <a:p>
            <a:fld id="{B6F15528-21DE-4FAA-801E-634DDDAF4B2B}" type="slidenum">
              <a:rPr lang="en-US" smtClean="0"/>
              <a:pPr/>
              <a:t>‹#›</a:t>
            </a:fld>
            <a:endParaRPr lang="en-US" dirty="0"/>
          </a:p>
        </p:txBody>
      </p:sp>
      <p:sp>
        <p:nvSpPr>
          <p:cNvPr id="8" name="Text Placeholder 14"/>
          <p:cNvSpPr>
            <a:spLocks noGrp="1"/>
          </p:cNvSpPr>
          <p:nvPr>
            <p:ph type="body" sz="quarter" idx="16" hasCustomPrompt="1"/>
          </p:nvPr>
        </p:nvSpPr>
        <p:spPr>
          <a:xfrm>
            <a:off x="990600" y="1905000"/>
            <a:ext cx="3352800" cy="3733800"/>
          </a:xfrm>
          <a:prstGeom prst="rect">
            <a:avLst/>
          </a:prstGeom>
        </p:spPr>
        <p:txBody>
          <a:bodyPr/>
          <a:lstStyle>
            <a:lvl1pPr marL="228600" indent="-228600" algn="l">
              <a:buFont typeface="Arial" panose="020B0604020202020204" pitchFamily="34" charset="0"/>
              <a:buChar char="•"/>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571500" indent="-228600" algn="l">
              <a:buFont typeface="Courier New" panose="02070309020205020404" pitchFamily="49" charset="0"/>
              <a:buChar char="o"/>
              <a:defRPr lang="en-US"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2pPr>
            <a:lvl3pPr marL="742950" indent="-285750">
              <a:buFont typeface="Arial" panose="020B0604020202020204" pitchFamily="34" charset="0"/>
              <a:buChar char="•"/>
              <a:defRPr lang="ka-GE"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3pPr>
            <a:lvl4pPr marL="1143000" indent="-228600" algn="l">
              <a:buFont typeface="BPG Arial" panose="020B0604020202020204" pitchFamily="34" charset="0"/>
              <a:buChar char="−"/>
              <a:defRPr sz="1400">
                <a:solidFill>
                  <a:schemeClr val="tx1">
                    <a:lumMod val="65000"/>
                    <a:lumOff val="35000"/>
                  </a:schemeClr>
                </a:solidFill>
                <a:latin typeface="BPG Arial" panose="020B0604020202020204" pitchFamily="34" charset="0"/>
                <a:cs typeface="BPG Arial" panose="020B0604020202020204" pitchFamily="34" charset="0"/>
              </a:defRPr>
            </a:lvl4pPr>
          </a:lstStyle>
          <a:p>
            <a:pPr lvl="0"/>
            <a:r>
              <a:rPr lang="ka-GE" dirty="0" smtClean="0"/>
              <a:t>ტექსტის პირეველი დონე</a:t>
            </a:r>
          </a:p>
          <a:p>
            <a:pPr lvl="1"/>
            <a:r>
              <a:rPr lang="ka-GE" dirty="0" smtClean="0"/>
              <a:t>ტექსტის მეორე დონე</a:t>
            </a:r>
          </a:p>
          <a:p>
            <a:pPr lvl="3"/>
            <a:r>
              <a:rPr lang="ka-GE" dirty="0" smtClean="0"/>
              <a:t>ტექსტის მესამე დონე</a:t>
            </a:r>
          </a:p>
        </p:txBody>
      </p:sp>
      <p:sp>
        <p:nvSpPr>
          <p:cNvPr id="13" name="Text Placeholder 14"/>
          <p:cNvSpPr>
            <a:spLocks noGrp="1"/>
          </p:cNvSpPr>
          <p:nvPr>
            <p:ph type="body" sz="quarter" idx="17" hasCustomPrompt="1"/>
          </p:nvPr>
        </p:nvSpPr>
        <p:spPr>
          <a:xfrm>
            <a:off x="4648200" y="1295400"/>
            <a:ext cx="3352800" cy="609600"/>
          </a:xfrm>
          <a:prstGeom prst="rect">
            <a:avLst/>
          </a:prstGeom>
        </p:spPr>
        <p:txBody>
          <a:bodyPr/>
          <a:lstStyle>
            <a:lvl1pPr marL="0" indent="0" algn="l">
              <a:buNone/>
              <a:defRPr lang="en-US" sz="1800" kern="1200" dirty="0" smtClean="0">
                <a:solidFill>
                  <a:srgbClr val="006060"/>
                </a:solidFill>
                <a:latin typeface="BPG Sans Caps" panose="02000503000000020004" pitchFamily="2" charset="-52"/>
                <a:ea typeface="+mn-ea"/>
                <a:cs typeface="BPG Arial" panose="020B0604020202020204" pitchFamily="34" charset="0"/>
              </a:defRPr>
            </a:lvl1pPr>
          </a:lstStyle>
          <a:p>
            <a:pPr lvl="0"/>
            <a:r>
              <a:rPr lang="ka-GE" dirty="0" smtClean="0"/>
              <a:t>ქვესათაური</a:t>
            </a:r>
            <a:endParaRPr lang="en-US" dirty="0" smtClean="0"/>
          </a:p>
        </p:txBody>
      </p:sp>
      <p:sp>
        <p:nvSpPr>
          <p:cNvPr id="14" name="Text Placeholder 14"/>
          <p:cNvSpPr>
            <a:spLocks noGrp="1"/>
          </p:cNvSpPr>
          <p:nvPr>
            <p:ph type="body" sz="quarter" idx="18" hasCustomPrompt="1"/>
          </p:nvPr>
        </p:nvSpPr>
        <p:spPr>
          <a:xfrm>
            <a:off x="4648200" y="1905000"/>
            <a:ext cx="3352800" cy="3733800"/>
          </a:xfrm>
          <a:prstGeom prst="rect">
            <a:avLst/>
          </a:prstGeom>
        </p:spPr>
        <p:txBody>
          <a:bodyPr/>
          <a:lstStyle>
            <a:lvl1pPr marL="228600" indent="-228600" algn="l">
              <a:buFont typeface="Arial" panose="020B0604020202020204" pitchFamily="34" charset="0"/>
              <a:buChar char="•"/>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571500" indent="-228600" algn="l">
              <a:buFont typeface="Courier New" panose="02070309020205020404" pitchFamily="49" charset="0"/>
              <a:buChar char="o"/>
              <a:defRPr lang="en-US"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2pPr>
            <a:lvl3pPr marL="742950" indent="-285750">
              <a:buFont typeface="Arial" panose="020B0604020202020204" pitchFamily="34" charset="0"/>
              <a:buChar char="•"/>
              <a:defRPr lang="ka-GE"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3pPr>
            <a:lvl4pPr marL="1143000" indent="-228600" algn="l">
              <a:buFont typeface="BPG Arial" panose="020B0604020202020204" pitchFamily="34" charset="0"/>
              <a:buChar char="−"/>
              <a:defRPr sz="1400">
                <a:solidFill>
                  <a:schemeClr val="tx1">
                    <a:lumMod val="65000"/>
                    <a:lumOff val="35000"/>
                  </a:schemeClr>
                </a:solidFill>
                <a:latin typeface="BPG Arial" panose="020B0604020202020204" pitchFamily="34" charset="0"/>
                <a:cs typeface="BPG Arial" panose="020B0604020202020204" pitchFamily="34" charset="0"/>
              </a:defRPr>
            </a:lvl4pPr>
          </a:lstStyle>
          <a:p>
            <a:pPr lvl="0"/>
            <a:r>
              <a:rPr lang="ka-GE" dirty="0" smtClean="0"/>
              <a:t>ტექსტის პირეველი დონე</a:t>
            </a:r>
          </a:p>
          <a:p>
            <a:pPr lvl="1"/>
            <a:r>
              <a:rPr lang="ka-GE" dirty="0" smtClean="0"/>
              <a:t>ტექსტის მეორე დონე</a:t>
            </a:r>
          </a:p>
          <a:p>
            <a:pPr lvl="3"/>
            <a:r>
              <a:rPr lang="ka-GE" dirty="0" smtClean="0"/>
              <a:t>ტექსტის მესამე დონე</a:t>
            </a:r>
          </a:p>
        </p:txBody>
      </p:sp>
      <p:pic>
        <p:nvPicPr>
          <p:cNvPr id="10"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05" y="354845"/>
            <a:ext cx="965347" cy="691200"/>
          </a:xfrm>
          <a:prstGeom prst="rect">
            <a:avLst/>
          </a:prstGeom>
        </p:spPr>
      </p:pic>
    </p:spTree>
    <p:extLst>
      <p:ext uri="{BB962C8B-B14F-4D97-AF65-F5344CB8AC3E}">
        <p14:creationId xmlns:p14="http://schemas.microsoft.com/office/powerpoint/2010/main" val="250980588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9_ტექსტი, სურათი, გრაფიკ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91640" y="382451"/>
            <a:ext cx="6766560" cy="691200"/>
          </a:xfrm>
          <a:prstGeom prst="rect">
            <a:avLst/>
          </a:prstGeom>
        </p:spPr>
        <p:txBody>
          <a:bodyPr>
            <a:normAutofit/>
          </a:bodyPr>
          <a:lstStyle>
            <a:lvl1pPr algn="l" rtl="0" eaLnBrk="0" fontAlgn="base" hangingPunct="0">
              <a:spcBef>
                <a:spcPct val="0"/>
              </a:spcBef>
              <a:spcAft>
                <a:spcPct val="0"/>
              </a:spcAft>
              <a:defRPr lang="en-US" sz="1800" kern="1200" dirty="0">
                <a:solidFill>
                  <a:schemeClr val="tx1">
                    <a:lumMod val="65000"/>
                    <a:lumOff val="35000"/>
                  </a:schemeClr>
                </a:solidFill>
                <a:latin typeface="BPG Sans Caps" panose="02000503000000020004" pitchFamily="2" charset="-52"/>
                <a:ea typeface="+mn-ea"/>
                <a:cs typeface="+mn-cs"/>
              </a:defRPr>
            </a:lvl1pPr>
          </a:lstStyle>
          <a:p>
            <a:r>
              <a:rPr lang="en-US" dirty="0" smtClean="0"/>
              <a:t>მ</a:t>
            </a:r>
            <a:r>
              <a:rPr lang="ka-GE" dirty="0" smtClean="0"/>
              <a:t>იუთითეთ სათაური</a:t>
            </a:r>
            <a:endParaRPr lang="en-US" dirty="0"/>
          </a:p>
        </p:txBody>
      </p:sp>
      <p:sp>
        <p:nvSpPr>
          <p:cNvPr id="16" name="Text Placeholder 14"/>
          <p:cNvSpPr>
            <a:spLocks noGrp="1"/>
          </p:cNvSpPr>
          <p:nvPr>
            <p:ph type="body" sz="quarter" idx="13" hasCustomPrompt="1"/>
          </p:nvPr>
        </p:nvSpPr>
        <p:spPr>
          <a:xfrm>
            <a:off x="990600" y="1676400"/>
            <a:ext cx="4038600" cy="1981200"/>
          </a:xfrm>
          <a:prstGeom prst="rect">
            <a:avLst/>
          </a:prstGeom>
        </p:spPr>
        <p:txBody>
          <a:bodyPr/>
          <a:lstStyle>
            <a:lvl1pPr marL="285750" indent="-285750">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pPr lvl="0"/>
            <a:r>
              <a:rPr lang="ka-GE" dirty="0" smtClean="0"/>
              <a:t>ჩაწერეთ ტექსტი</a:t>
            </a:r>
            <a:endParaRPr lang="en-US" dirty="0" smtClean="0"/>
          </a:p>
        </p:txBody>
      </p:sp>
      <p:sp>
        <p:nvSpPr>
          <p:cNvPr id="18" name="Slide Number Placeholder 5"/>
          <p:cNvSpPr>
            <a:spLocks noGrp="1"/>
          </p:cNvSpPr>
          <p:nvPr>
            <p:ph type="sldNum" sz="quarter" idx="15"/>
          </p:nvPr>
        </p:nvSpPr>
        <p:spPr>
          <a:xfrm>
            <a:off x="6553200" y="6356350"/>
            <a:ext cx="2133600" cy="365125"/>
          </a:xfrm>
          <a:prstGeom prst="rect">
            <a:avLst/>
          </a:prstGeom>
        </p:spPr>
        <p:txBody>
          <a:bodyPr/>
          <a:lstStyle>
            <a:lvl1pPr algn="r">
              <a:defRPr/>
            </a:lvl1pPr>
          </a:lstStyle>
          <a:p>
            <a:fld id="{B6F15528-21DE-4FAA-801E-634DDDAF4B2B}" type="slidenum">
              <a:rPr lang="en-US" smtClean="0"/>
              <a:pPr/>
              <a:t>‹#›</a:t>
            </a:fld>
            <a:endParaRPr lang="en-US" dirty="0"/>
          </a:p>
        </p:txBody>
      </p:sp>
      <p:sp>
        <p:nvSpPr>
          <p:cNvPr id="4" name="Picture Placeholder 3"/>
          <p:cNvSpPr>
            <a:spLocks noGrp="1"/>
          </p:cNvSpPr>
          <p:nvPr>
            <p:ph type="pic" sz="quarter" idx="16" hasCustomPrompt="1"/>
          </p:nvPr>
        </p:nvSpPr>
        <p:spPr>
          <a:xfrm>
            <a:off x="5257800" y="1676400"/>
            <a:ext cx="3200400" cy="19812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lang="en-US"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r>
              <a:rPr lang="ka-GE" dirty="0" smtClean="0"/>
              <a:t>სივრცე სურათისთვის</a:t>
            </a:r>
            <a:endParaRPr lang="en-US" dirty="0" smtClean="0"/>
          </a:p>
          <a:p>
            <a:endParaRPr lang="en-US" dirty="0"/>
          </a:p>
        </p:txBody>
      </p:sp>
      <p:sp>
        <p:nvSpPr>
          <p:cNvPr id="6" name="Chart Placeholder 5"/>
          <p:cNvSpPr>
            <a:spLocks noGrp="1"/>
          </p:cNvSpPr>
          <p:nvPr>
            <p:ph type="chart" sz="quarter" idx="17" hasCustomPrompt="1"/>
          </p:nvPr>
        </p:nvSpPr>
        <p:spPr>
          <a:xfrm>
            <a:off x="1600200" y="3886200"/>
            <a:ext cx="6019800" cy="21336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lang="en-US" sz="14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stStyle>
          <a:p>
            <a:pPr marL="285750" lvl="0" indent="-285750" algn="l" defTabSz="914400" rtl="0" eaLnBrk="1" latinLnBrk="0" hangingPunct="1">
              <a:spcBef>
                <a:spcPct val="20000"/>
              </a:spcBef>
              <a:buFont typeface="Arial" pitchFamily="34" charset="0"/>
              <a:buChar char="•"/>
            </a:pPr>
            <a:r>
              <a:rPr lang="ka-GE" dirty="0" smtClean="0"/>
              <a:t>სივრცე გრაფიკისთვის</a:t>
            </a:r>
            <a:endParaRPr lang="en-US" dirty="0" smtClean="0"/>
          </a:p>
          <a:p>
            <a:endParaRPr lang="en-US" dirty="0"/>
          </a:p>
        </p:txBody>
      </p:sp>
      <p:pic>
        <p:nvPicPr>
          <p:cNvPr id="8" name="Рисунок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505" y="354845"/>
            <a:ext cx="965347" cy="691200"/>
          </a:xfrm>
          <a:prstGeom prst="rect">
            <a:avLst/>
          </a:prstGeom>
        </p:spPr>
      </p:pic>
    </p:spTree>
    <p:extLst>
      <p:ext uri="{BB962C8B-B14F-4D97-AF65-F5344CB8AC3E}">
        <p14:creationId xmlns:p14="http://schemas.microsoft.com/office/powerpoint/2010/main" val="311808718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0_ბოლო გვერდი">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276600"/>
            <a:ext cx="8229600" cy="1143000"/>
          </a:xfrm>
          <a:prstGeom prst="rect">
            <a:avLst/>
          </a:prstGeom>
        </p:spPr>
        <p:txBody>
          <a:bodyPr/>
          <a:lstStyle>
            <a:lvl1pPr>
              <a:defRPr sz="2400" baseline="0">
                <a:solidFill>
                  <a:srgbClr val="006060"/>
                </a:solidFill>
                <a:latin typeface="BPG Sans Caps" panose="02000503000000020004" pitchFamily="2" charset="-52"/>
              </a:defRPr>
            </a:lvl1pPr>
          </a:lstStyle>
          <a:p>
            <a:r>
              <a:rPr lang="ka-GE" dirty="0" smtClean="0"/>
              <a:t>გმადლობთ!</a:t>
            </a:r>
            <a:endParaRPr lang="en-US" dirty="0"/>
          </a:p>
        </p:txBody>
      </p:sp>
      <p:sp>
        <p:nvSpPr>
          <p:cNvPr id="5" name="Slide Number Placeholder 4"/>
          <p:cNvSpPr>
            <a:spLocks noGrp="1"/>
          </p:cNvSpPr>
          <p:nvPr>
            <p:ph type="sldNum" sz="quarter" idx="12"/>
          </p:nvPr>
        </p:nvSpPr>
        <p:spPr>
          <a:xfrm>
            <a:off x="6705600" y="6210300"/>
            <a:ext cx="2133600" cy="365125"/>
          </a:xfrm>
          <a:prstGeom prst="rect">
            <a:avLst/>
          </a:prstGeom>
        </p:spPr>
        <p:txBody>
          <a:bodyPr/>
          <a:lstStyle/>
          <a:p>
            <a:fld id="{B6F15528-21DE-4FAA-801E-634DDDAF4B2B}" type="slidenum">
              <a:rPr lang="en-US" smtClean="0"/>
              <a:pPr/>
              <a:t>‹#›</a:t>
            </a:fld>
            <a:endParaRPr lang="en-US" dirty="0"/>
          </a:p>
        </p:txBody>
      </p:sp>
      <p:pic>
        <p:nvPicPr>
          <p:cNvPr id="7"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5486400"/>
            <a:ext cx="3631243" cy="99863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2698F"/>
            </a:gs>
            <a:gs pos="89000">
              <a:srgbClr val="067171"/>
            </a:gs>
            <a:gs pos="100000">
              <a:srgbClr val="0C8282"/>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cstate="print">
            <a:biLevel thresh="25000"/>
            <a:extLst>
              <a:ext uri="{28A0092B-C50C-407E-A947-70E740481C1C}">
                <a14:useLocalDpi xmlns:a14="http://schemas.microsoft.com/office/drawing/2010/main" val="0"/>
              </a:ext>
            </a:extLst>
          </a:blip>
          <a:stretch>
            <a:fillRect/>
          </a:stretch>
        </p:blipFill>
        <p:spPr>
          <a:xfrm>
            <a:off x="2209800" y="1143000"/>
            <a:ext cx="4572000" cy="1344705"/>
          </a:xfrm>
          <a:prstGeom prst="rect">
            <a:avLst/>
          </a:prstGeom>
        </p:spPr>
      </p:pic>
    </p:spTree>
    <p:extLst>
      <p:ext uri="{BB962C8B-B14F-4D97-AF65-F5344CB8AC3E}">
        <p14:creationId xmlns:p14="http://schemas.microsoft.com/office/powerpoint/2010/main" val="123814424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94" r:id="rId3"/>
    <p:sldLayoutId id="2147483691" r:id="rId4"/>
    <p:sldLayoutId id="2147483673" r:id="rId5"/>
    <p:sldLayoutId id="2147483690" r:id="rId6"/>
    <p:sldLayoutId id="2147483674" r:id="rId7"/>
  </p:sldLayoutIdLst>
  <p:timing>
    <p:tnLst>
      <p:par>
        <p:cTn xmlns:p14="http://schemas.microsoft.com/office/powerpoint/2010/main" id="1" dur="indefinite" restart="never" nodeType="tmRoot"/>
      </p:par>
    </p:tnLst>
  </p:timing>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a:solidFill>
            <a:schemeClr val="bg1"/>
          </a:solidFill>
          <a:latin typeface="BPG Sans Caps" panose="02000503000000020004" pitchFamily="2" charset="-52"/>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52800"/>
            <a:ext cx="8229600" cy="990600"/>
          </a:xfrm>
        </p:spPr>
        <p:txBody>
          <a:bodyPr/>
          <a:lstStyle/>
          <a:p>
            <a:pPr>
              <a:lnSpc>
                <a:spcPct val="130000"/>
              </a:lnSpc>
            </a:pPr>
            <a:r>
              <a:rPr lang="ka-GE" sz="2000" dirty="0" smtClean="0"/>
              <a:t>შედეგზე დაფუძნებული დაფინანსების მოდელის გამოყენება პირველად ჯანდაცვაში </a:t>
            </a:r>
            <a:endParaRPr lang="ka-GE" sz="2000" dirty="0"/>
          </a:p>
        </p:txBody>
      </p:sp>
      <p:sp>
        <p:nvSpPr>
          <p:cNvPr id="3" name="Date Placeholder 2"/>
          <p:cNvSpPr>
            <a:spLocks noGrp="1"/>
          </p:cNvSpPr>
          <p:nvPr>
            <p:ph type="dt" sz="half" idx="10"/>
          </p:nvPr>
        </p:nvSpPr>
        <p:spPr/>
        <p:txBody>
          <a:bodyPr/>
          <a:lstStyle/>
          <a:p>
            <a:fld id="{78A0B166-567A-41BD-B775-A94A73F0CB07}" type="datetime4">
              <a:rPr lang="en-US" smtClean="0"/>
              <a:pPr/>
              <a:t>April 19, 2016</a:t>
            </a:fld>
            <a:endParaRPr lang="en-US" dirty="0"/>
          </a:p>
        </p:txBody>
      </p:sp>
      <p:sp>
        <p:nvSpPr>
          <p:cNvPr id="4" name="Text Placeholder 3"/>
          <p:cNvSpPr>
            <a:spLocks noGrp="1"/>
          </p:cNvSpPr>
          <p:nvPr>
            <p:ph type="body" sz="quarter" idx="11"/>
          </p:nvPr>
        </p:nvSpPr>
        <p:spPr>
          <a:xfrm>
            <a:off x="2819400" y="4876800"/>
            <a:ext cx="3733800" cy="685800"/>
          </a:xfrm>
        </p:spPr>
        <p:txBody>
          <a:bodyPr/>
          <a:lstStyle/>
          <a:p>
            <a:r>
              <a:rPr lang="ka-GE" sz="2000" dirty="0" smtClean="0"/>
              <a:t>მტკიცებულებების ნაკრები</a:t>
            </a:r>
            <a:endParaRPr lang="ka-GE" sz="2000" dirty="0"/>
          </a:p>
        </p:txBody>
      </p:sp>
    </p:spTree>
    <p:extLst>
      <p:ext uri="{BB962C8B-B14F-4D97-AF65-F5344CB8AC3E}">
        <p14:creationId xmlns:p14="http://schemas.microsoft.com/office/powerpoint/2010/main" val="11497705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97392"/>
            <a:ext cx="6324600" cy="745608"/>
          </a:xfrm>
        </p:spPr>
        <p:txBody>
          <a:bodyPr anchor="ctr">
            <a:normAutofit/>
          </a:bodyPr>
          <a:lstStyle/>
          <a:p>
            <a:pPr>
              <a:lnSpc>
                <a:spcPct val="130000"/>
              </a:lnSpc>
            </a:pPr>
            <a:r>
              <a:rPr lang="ru-RU" sz="1600" b="1" dirty="0"/>
              <a:t>შეფასებების </a:t>
            </a:r>
            <a:r>
              <a:rPr lang="ru-RU" sz="1600" b="1" dirty="0" err="1"/>
              <a:t>დროს</a:t>
            </a:r>
            <a:r>
              <a:rPr lang="ru-RU" sz="1600" b="1" dirty="0"/>
              <a:t> </a:t>
            </a:r>
            <a:r>
              <a:rPr lang="ru-RU" sz="1600" b="1" dirty="0" err="1" smtClean="0"/>
              <a:t>შესწავლილი</a:t>
            </a:r>
            <a:r>
              <a:rPr lang="ru-RU" sz="1600" b="1" dirty="0" smtClean="0"/>
              <a:t> </a:t>
            </a:r>
            <a:r>
              <a:rPr lang="ru-RU" sz="1600" b="1" dirty="0" err="1" smtClean="0"/>
              <a:t>ძირითადი</a:t>
            </a:r>
            <a:r>
              <a:rPr lang="ru-RU" sz="1600" b="1" dirty="0" smtClean="0"/>
              <a:t> </a:t>
            </a:r>
            <a:r>
              <a:rPr lang="ru-RU" sz="1600" b="1" dirty="0" err="1" smtClean="0"/>
              <a:t>ინდიკატორები</a:t>
            </a:r>
            <a:endParaRPr lang="ka-GE" sz="1600" dirty="0"/>
          </a:p>
        </p:txBody>
      </p:sp>
      <p:sp>
        <p:nvSpPr>
          <p:cNvPr id="4" name="Text Placeholder 3"/>
          <p:cNvSpPr>
            <a:spLocks noGrp="1"/>
          </p:cNvSpPr>
          <p:nvPr>
            <p:ph type="body" sz="quarter" idx="16"/>
          </p:nvPr>
        </p:nvSpPr>
        <p:spPr>
          <a:xfrm>
            <a:off x="304800" y="1600200"/>
            <a:ext cx="7315200" cy="4419600"/>
          </a:xfrm>
        </p:spPr>
        <p:txBody>
          <a:bodyPr/>
          <a:lstStyle/>
          <a:p>
            <a:pPr lvl="0">
              <a:lnSpc>
                <a:spcPct val="250000"/>
              </a:lnSpc>
              <a:buFont typeface="Wingdings" charset="2"/>
              <a:buChar char="u"/>
            </a:pPr>
            <a:r>
              <a:rPr lang="ru-RU" sz="1800" dirty="0" err="1" smtClean="0"/>
              <a:t>ოჯახის</a:t>
            </a:r>
            <a:r>
              <a:rPr lang="ru-RU" sz="1800" dirty="0" smtClean="0"/>
              <a:t> </a:t>
            </a:r>
            <a:r>
              <a:rPr lang="ru-RU" sz="1800" dirty="0" err="1" smtClean="0"/>
              <a:t>დაგეგმვა</a:t>
            </a:r>
            <a:endParaRPr lang="en-US" sz="1800" dirty="0" smtClean="0"/>
          </a:p>
          <a:p>
            <a:pPr lvl="0">
              <a:lnSpc>
                <a:spcPct val="250000"/>
              </a:lnSpc>
              <a:buFont typeface="Wingdings" charset="2"/>
              <a:buChar char="u"/>
            </a:pPr>
            <a:r>
              <a:rPr lang="ru-RU" sz="1800" dirty="0" err="1" smtClean="0"/>
              <a:t>ანტენატალური</a:t>
            </a:r>
            <a:r>
              <a:rPr lang="ru-RU" sz="1800" dirty="0" smtClean="0"/>
              <a:t> </a:t>
            </a:r>
            <a:r>
              <a:rPr lang="ru-RU" sz="1800" dirty="0" err="1"/>
              <a:t>მეთვალყურეობის</a:t>
            </a:r>
            <a:r>
              <a:rPr lang="ru-RU" sz="1800" dirty="0"/>
              <a:t> </a:t>
            </a:r>
            <a:r>
              <a:rPr lang="ru-RU" sz="1800" dirty="0" err="1" smtClean="0"/>
              <a:t>პაკეტი</a:t>
            </a:r>
            <a:endParaRPr lang="en-US" sz="1800" dirty="0"/>
          </a:p>
          <a:p>
            <a:pPr lvl="0">
              <a:lnSpc>
                <a:spcPct val="250000"/>
              </a:lnSpc>
              <a:buFont typeface="Wingdings" charset="2"/>
              <a:buChar char="u"/>
            </a:pPr>
            <a:r>
              <a:rPr lang="ru-RU" sz="1800" dirty="0" err="1" smtClean="0"/>
              <a:t>კვალიფიციური</a:t>
            </a:r>
            <a:r>
              <a:rPr lang="ru-RU" sz="1800" dirty="0" smtClean="0"/>
              <a:t> </a:t>
            </a:r>
            <a:r>
              <a:rPr lang="ru-RU" sz="1800" dirty="0" err="1" smtClean="0"/>
              <a:t>პერსონალის</a:t>
            </a:r>
            <a:r>
              <a:rPr lang="ru-RU" sz="1800" dirty="0" smtClean="0"/>
              <a:t> </a:t>
            </a:r>
            <a:r>
              <a:rPr lang="ru-RU" sz="1800" dirty="0" err="1" smtClean="0"/>
              <a:t>მიერ</a:t>
            </a:r>
            <a:r>
              <a:rPr lang="ru-RU" sz="1800" dirty="0" smtClean="0"/>
              <a:t> </a:t>
            </a:r>
            <a:r>
              <a:rPr lang="ru-RU" sz="1800" dirty="0" err="1"/>
              <a:t>მშობიარობის</a:t>
            </a:r>
            <a:r>
              <a:rPr lang="ru-RU" sz="1800" dirty="0"/>
              <a:t> </a:t>
            </a:r>
            <a:r>
              <a:rPr lang="ru-RU" sz="1800" dirty="0" err="1" smtClean="0"/>
              <a:t>მიღება</a:t>
            </a:r>
            <a:endParaRPr lang="en-US" sz="1800" dirty="0"/>
          </a:p>
          <a:p>
            <a:pPr lvl="0">
              <a:lnSpc>
                <a:spcPct val="250000"/>
              </a:lnSpc>
              <a:buFont typeface="Wingdings" charset="2"/>
              <a:buChar char="u"/>
            </a:pPr>
            <a:r>
              <a:rPr lang="ru-RU" sz="1800" dirty="0"/>
              <a:t>გართულებული მშობიარობის რეფერალი</a:t>
            </a:r>
            <a:endParaRPr lang="en-US" sz="1800" dirty="0"/>
          </a:p>
          <a:p>
            <a:pPr>
              <a:lnSpc>
                <a:spcPct val="250000"/>
              </a:lnSpc>
              <a:buFont typeface="Wingdings" charset="2"/>
              <a:buChar char="u"/>
            </a:pPr>
            <a:r>
              <a:rPr lang="ru-RU" sz="1800" dirty="0"/>
              <a:t>ნეონატალური და პოსტნატალური მზრუნველობა, </a:t>
            </a:r>
            <a:r>
              <a:rPr lang="ru-RU" sz="1800" dirty="0" err="1" smtClean="0"/>
              <a:t>მ</a:t>
            </a:r>
            <a:r>
              <a:rPr lang="en-US" sz="1800" dirty="0" smtClean="0"/>
              <a:t>.</a:t>
            </a:r>
            <a:r>
              <a:rPr lang="en-US" sz="1800" dirty="0" err="1" smtClean="0"/>
              <a:t>შ</a:t>
            </a:r>
            <a:r>
              <a:rPr lang="en-US" sz="1800" dirty="0" smtClean="0"/>
              <a:t>.</a:t>
            </a:r>
            <a:r>
              <a:rPr lang="ru-RU" sz="1800" dirty="0" err="1" smtClean="0"/>
              <a:t>იმუნიზაცია</a:t>
            </a:r>
            <a:r>
              <a:rPr lang="en-US" sz="1800" dirty="0" smtClean="0"/>
              <a:t> </a:t>
            </a:r>
          </a:p>
        </p:txBody>
      </p:sp>
      <p:pic>
        <p:nvPicPr>
          <p:cNvPr id="6" name="Picture 5"/>
          <p:cNvPicPr>
            <a:picLocks noChangeAspect="1"/>
          </p:cNvPicPr>
          <p:nvPr/>
        </p:nvPicPr>
        <p:blipFill>
          <a:blip r:embed="rId2"/>
          <a:stretch>
            <a:fillRect/>
          </a:stretch>
        </p:blipFill>
        <p:spPr>
          <a:xfrm>
            <a:off x="6705600" y="1485900"/>
            <a:ext cx="1930400" cy="1447800"/>
          </a:xfrm>
          <a:prstGeom prst="rect">
            <a:avLst/>
          </a:prstGeom>
        </p:spPr>
      </p:pic>
      <p:pic>
        <p:nvPicPr>
          <p:cNvPr id="8" name="Picture 7"/>
          <p:cNvPicPr>
            <a:picLocks noChangeAspect="1"/>
          </p:cNvPicPr>
          <p:nvPr/>
        </p:nvPicPr>
        <p:blipFill>
          <a:blip r:embed="rId3"/>
          <a:stretch>
            <a:fillRect/>
          </a:stretch>
        </p:blipFill>
        <p:spPr>
          <a:xfrm>
            <a:off x="7043531" y="3251200"/>
            <a:ext cx="1567070" cy="1092200"/>
          </a:xfrm>
          <a:prstGeom prst="rect">
            <a:avLst/>
          </a:prstGeom>
        </p:spPr>
      </p:pic>
      <p:pic>
        <p:nvPicPr>
          <p:cNvPr id="9" name="Picture 8"/>
          <p:cNvPicPr>
            <a:picLocks noChangeAspect="1"/>
          </p:cNvPicPr>
          <p:nvPr/>
        </p:nvPicPr>
        <p:blipFill>
          <a:blip r:embed="rId4"/>
          <a:stretch>
            <a:fillRect/>
          </a:stretch>
        </p:blipFill>
        <p:spPr>
          <a:xfrm>
            <a:off x="7467600" y="4800600"/>
            <a:ext cx="1143000" cy="1143000"/>
          </a:xfrm>
          <a:prstGeom prst="rect">
            <a:avLst/>
          </a:prstGeom>
        </p:spPr>
      </p:pic>
    </p:spTree>
    <p:extLst>
      <p:ext uri="{BB962C8B-B14F-4D97-AF65-F5344CB8AC3E}">
        <p14:creationId xmlns:p14="http://schemas.microsoft.com/office/powerpoint/2010/main" val="11004411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nSpc>
                <a:spcPct val="130000"/>
              </a:lnSpc>
            </a:pPr>
            <a:r>
              <a:rPr lang="ka-GE" sz="1600" b="1" dirty="0"/>
              <a:t>ძირითადი </a:t>
            </a:r>
            <a:r>
              <a:rPr lang="ka-GE" sz="1600" b="1" dirty="0" smtClean="0"/>
              <a:t>მიგნებები მტკიცებულებების მოძიების კუთხით</a:t>
            </a:r>
            <a:endParaRPr lang="ka-GE" sz="1600" dirty="0"/>
          </a:p>
        </p:txBody>
      </p:sp>
      <p:sp>
        <p:nvSpPr>
          <p:cNvPr id="3" name="Text Placeholder 2"/>
          <p:cNvSpPr>
            <a:spLocks noGrp="1"/>
          </p:cNvSpPr>
          <p:nvPr>
            <p:ph type="body" sz="quarter" idx="13"/>
          </p:nvPr>
        </p:nvSpPr>
        <p:spPr>
          <a:xfrm>
            <a:off x="457200" y="2971800"/>
            <a:ext cx="3505200" cy="2971800"/>
          </a:xfrm>
        </p:spPr>
        <p:txBody>
          <a:bodyPr/>
          <a:lstStyle/>
          <a:p>
            <a:pPr>
              <a:lnSpc>
                <a:spcPct val="130000"/>
              </a:lnSpc>
              <a:buFont typeface="Wingdings" charset="2"/>
              <a:buChar char="u"/>
            </a:pPr>
            <a:endParaRPr lang="en-US" sz="100" dirty="0" smtClean="0"/>
          </a:p>
          <a:p>
            <a:pPr>
              <a:lnSpc>
                <a:spcPct val="130000"/>
              </a:lnSpc>
              <a:buFont typeface="Wingdings" charset="2"/>
              <a:buChar char="u"/>
            </a:pPr>
            <a:r>
              <a:rPr lang="ru-RU" sz="1400" dirty="0" err="1" smtClean="0"/>
              <a:t>თუმცა</a:t>
            </a:r>
            <a:r>
              <a:rPr lang="ru-RU" sz="1400" dirty="0" smtClean="0"/>
              <a:t> </a:t>
            </a:r>
            <a:r>
              <a:rPr lang="ru-RU" sz="1400" dirty="0" err="1" smtClean="0"/>
              <a:t>მათი</a:t>
            </a:r>
            <a:r>
              <a:rPr lang="ru-RU" sz="1400" dirty="0" smtClean="0"/>
              <a:t> </a:t>
            </a:r>
            <a:r>
              <a:rPr lang="ru-RU" sz="1400" dirty="0" err="1" smtClean="0"/>
              <a:t>რაოდენობა</a:t>
            </a:r>
            <a:r>
              <a:rPr lang="ru-RU" sz="1400" dirty="0" smtClean="0"/>
              <a:t> </a:t>
            </a:r>
            <a:r>
              <a:rPr lang="ru-RU" sz="1400" dirty="0" err="1" smtClean="0"/>
              <a:t>სერვისის</a:t>
            </a:r>
            <a:r>
              <a:rPr lang="ru-RU" sz="1400" dirty="0" smtClean="0"/>
              <a:t> </a:t>
            </a:r>
            <a:r>
              <a:rPr lang="ru-RU" sz="1400" dirty="0" err="1" smtClean="0"/>
              <a:t>ხარისხსა</a:t>
            </a:r>
            <a:r>
              <a:rPr lang="ru-RU" sz="1400" dirty="0" smtClean="0"/>
              <a:t> </a:t>
            </a:r>
            <a:r>
              <a:rPr lang="ru-RU" sz="1400" dirty="0" err="1" smtClean="0"/>
              <a:t>და</a:t>
            </a:r>
            <a:r>
              <a:rPr lang="ru-RU" sz="1400" dirty="0" smtClean="0"/>
              <a:t> </a:t>
            </a:r>
            <a:r>
              <a:rPr lang="ru-RU" sz="1400" dirty="0" err="1" smtClean="0"/>
              <a:t>დედათა</a:t>
            </a:r>
            <a:r>
              <a:rPr lang="ru-RU" sz="1400" dirty="0" smtClean="0"/>
              <a:t> </a:t>
            </a:r>
            <a:r>
              <a:rPr lang="ru-RU" sz="1400" dirty="0" err="1" smtClean="0"/>
              <a:t>ჯანმრთელობის</a:t>
            </a:r>
            <a:r>
              <a:rPr lang="ru-RU" sz="1400" dirty="0" smtClean="0"/>
              <a:t> </a:t>
            </a:r>
            <a:r>
              <a:rPr lang="ru-RU" sz="1400" dirty="0" err="1" smtClean="0"/>
              <a:t>გამოსავლებზე</a:t>
            </a:r>
            <a:r>
              <a:rPr lang="ru-RU" sz="1400" dirty="0" smtClean="0"/>
              <a:t> </a:t>
            </a:r>
            <a:r>
              <a:rPr lang="ru-RU" sz="1400" dirty="0" err="1" smtClean="0"/>
              <a:t>ზემოქმედების</a:t>
            </a:r>
            <a:r>
              <a:rPr lang="ru-RU" sz="1400" dirty="0" smtClean="0"/>
              <a:t> </a:t>
            </a:r>
            <a:r>
              <a:rPr lang="ru-RU" sz="1400" dirty="0" err="1" smtClean="0"/>
              <a:t>კუთხით</a:t>
            </a:r>
            <a:r>
              <a:rPr lang="ru-RU" sz="1400" dirty="0" smtClean="0"/>
              <a:t> </a:t>
            </a:r>
            <a:r>
              <a:rPr lang="ru-RU" sz="1400" dirty="0" err="1" smtClean="0"/>
              <a:t>ლიმიტირებულია</a:t>
            </a:r>
            <a:endParaRPr lang="en-US" sz="1400" dirty="0" smtClean="0"/>
          </a:p>
          <a:p>
            <a:pPr>
              <a:lnSpc>
                <a:spcPct val="130000"/>
              </a:lnSpc>
              <a:buFont typeface="Wingdings" charset="2"/>
              <a:buChar char="u"/>
            </a:pPr>
            <a:endParaRPr lang="en-US" sz="100" dirty="0" smtClean="0"/>
          </a:p>
          <a:p>
            <a:pPr>
              <a:lnSpc>
                <a:spcPct val="130000"/>
              </a:lnSpc>
              <a:buFont typeface="Wingdings" charset="2"/>
              <a:buChar char="u"/>
            </a:pPr>
            <a:r>
              <a:rPr lang="ru-RU" sz="1400" dirty="0"/>
              <a:t>ასევე მწირია ან საერთოდ არ </a:t>
            </a:r>
            <a:r>
              <a:rPr lang="ru-RU" sz="1400" dirty="0" err="1"/>
              <a:t>არსებობს</a:t>
            </a:r>
            <a:r>
              <a:rPr lang="ru-RU" sz="1400" dirty="0"/>
              <a:t> </a:t>
            </a:r>
            <a:r>
              <a:rPr lang="ru-RU" sz="1400" dirty="0" err="1" smtClean="0"/>
              <a:t>მონაცემები</a:t>
            </a:r>
            <a:r>
              <a:rPr lang="ru-RU" sz="1400" dirty="0" smtClean="0"/>
              <a:t> </a:t>
            </a:r>
            <a:r>
              <a:rPr lang="ru-RU" sz="1400" dirty="0"/>
              <a:t>გრძელვადიან  </a:t>
            </a:r>
            <a:r>
              <a:rPr lang="ru-RU" sz="1400" dirty="0" err="1"/>
              <a:t>და</a:t>
            </a:r>
            <a:r>
              <a:rPr lang="ru-RU" sz="1400" dirty="0"/>
              <a:t> </a:t>
            </a:r>
            <a:r>
              <a:rPr lang="ru-RU" sz="1400" dirty="0" err="1" smtClean="0"/>
              <a:t>სისტემურ</a:t>
            </a:r>
            <a:r>
              <a:rPr lang="en-US" sz="1400" dirty="0" smtClean="0"/>
              <a:t> </a:t>
            </a:r>
            <a:r>
              <a:rPr lang="ru-RU" sz="1400" dirty="0" err="1" smtClean="0"/>
              <a:t>ეფექტებზე</a:t>
            </a:r>
            <a:r>
              <a:rPr lang="ru-RU" sz="1400" dirty="0" smtClean="0"/>
              <a:t>.</a:t>
            </a:r>
            <a:r>
              <a:rPr lang="en-US" sz="1400" dirty="0" smtClean="0"/>
              <a:t> </a:t>
            </a:r>
            <a:endParaRPr lang="ka-GE" sz="1400" dirty="0"/>
          </a:p>
        </p:txBody>
      </p:sp>
      <p:pic>
        <p:nvPicPr>
          <p:cNvPr id="5" name="Picture 4"/>
          <p:cNvPicPr>
            <a:picLocks noChangeAspect="1"/>
          </p:cNvPicPr>
          <p:nvPr/>
        </p:nvPicPr>
        <p:blipFill rotWithShape="1">
          <a:blip r:embed="rId3"/>
          <a:srcRect t="-379" b="1"/>
          <a:stretch/>
        </p:blipFill>
        <p:spPr>
          <a:xfrm>
            <a:off x="4114800" y="2731407"/>
            <a:ext cx="4572000" cy="3605893"/>
          </a:xfrm>
          <a:prstGeom prst="rect">
            <a:avLst/>
          </a:prstGeom>
        </p:spPr>
      </p:pic>
      <p:sp>
        <p:nvSpPr>
          <p:cNvPr id="6" name="Text Placeholder 2"/>
          <p:cNvSpPr txBox="1">
            <a:spLocks/>
          </p:cNvSpPr>
          <p:nvPr/>
        </p:nvSpPr>
        <p:spPr>
          <a:xfrm>
            <a:off x="457200" y="1371600"/>
            <a:ext cx="8229600" cy="990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pPr>
            <a:r>
              <a:rPr lang="en-US" sz="1400" dirty="0" err="1" smtClean="0"/>
              <a:t>იზრდება</a:t>
            </a:r>
            <a:r>
              <a:rPr lang="en-US" sz="1400" dirty="0" smtClean="0"/>
              <a:t> </a:t>
            </a:r>
            <a:r>
              <a:rPr lang="en-US" sz="1400" dirty="0" err="1" smtClean="0"/>
              <a:t>მტკიცებულებების</a:t>
            </a:r>
            <a:r>
              <a:rPr lang="en-US" sz="1400" dirty="0" smtClean="0"/>
              <a:t> </a:t>
            </a:r>
            <a:r>
              <a:rPr lang="en-US" sz="1400" dirty="0" err="1" smtClean="0"/>
              <a:t>რიცხვი</a:t>
            </a:r>
            <a:r>
              <a:rPr lang="en-US" sz="1400" dirty="0" smtClean="0"/>
              <a:t>, </a:t>
            </a:r>
            <a:r>
              <a:rPr lang="en-US" sz="1400" dirty="0" err="1" smtClean="0"/>
              <a:t>რომლებიც</a:t>
            </a:r>
            <a:r>
              <a:rPr lang="en-US" sz="1400" dirty="0" smtClean="0"/>
              <a:t> </a:t>
            </a:r>
            <a:r>
              <a:rPr lang="en-US" sz="1400" dirty="0" err="1" smtClean="0"/>
              <a:t>ხაზს</a:t>
            </a:r>
            <a:r>
              <a:rPr lang="en-US" sz="1400" dirty="0" smtClean="0"/>
              <a:t> </a:t>
            </a:r>
            <a:r>
              <a:rPr lang="en-US" sz="1400" dirty="0" err="1" smtClean="0"/>
              <a:t>უსვამს</a:t>
            </a:r>
            <a:r>
              <a:rPr lang="en-US" sz="1400" dirty="0" smtClean="0"/>
              <a:t> </a:t>
            </a:r>
            <a:r>
              <a:rPr lang="en-US" sz="1400" dirty="0" err="1" smtClean="0"/>
              <a:t>შედეგზე</a:t>
            </a:r>
            <a:r>
              <a:rPr lang="en-US" sz="1400" dirty="0" smtClean="0"/>
              <a:t> </a:t>
            </a:r>
            <a:r>
              <a:rPr lang="en-US" sz="1400" dirty="0" err="1" smtClean="0"/>
              <a:t>დაფუძნებული</a:t>
            </a:r>
            <a:r>
              <a:rPr lang="en-US" sz="1400" dirty="0" smtClean="0"/>
              <a:t> </a:t>
            </a:r>
            <a:r>
              <a:rPr lang="en-US" sz="1400" dirty="0" err="1" smtClean="0"/>
              <a:t>დაფინანსების</a:t>
            </a:r>
            <a:r>
              <a:rPr lang="en-US" sz="1400" dirty="0" smtClean="0"/>
              <a:t> </a:t>
            </a:r>
            <a:r>
              <a:rPr lang="en-US" sz="1400" dirty="0" err="1" smtClean="0"/>
              <a:t>სქემების</a:t>
            </a:r>
            <a:r>
              <a:rPr lang="en-US" sz="1400" dirty="0" smtClean="0"/>
              <a:t> </a:t>
            </a:r>
            <a:r>
              <a:rPr lang="en-US" sz="1400" dirty="0" err="1" smtClean="0"/>
              <a:t>დადებით</a:t>
            </a:r>
            <a:r>
              <a:rPr lang="en-US" sz="1400" dirty="0" smtClean="0"/>
              <a:t> </a:t>
            </a:r>
            <a:r>
              <a:rPr lang="en-US" sz="1400" dirty="0" err="1" smtClean="0"/>
              <a:t>გავლენას</a:t>
            </a:r>
            <a:r>
              <a:rPr lang="en-US" sz="1400" dirty="0" smtClean="0"/>
              <a:t> </a:t>
            </a:r>
            <a:r>
              <a:rPr lang="en-US" sz="1400" dirty="0" err="1" smtClean="0"/>
              <a:t>დედათა</a:t>
            </a:r>
            <a:r>
              <a:rPr lang="en-US" sz="1400" dirty="0" smtClean="0"/>
              <a:t> </a:t>
            </a:r>
            <a:r>
              <a:rPr lang="en-US" sz="1400" dirty="0" err="1" smtClean="0"/>
              <a:t>და</a:t>
            </a:r>
            <a:r>
              <a:rPr lang="en-US" sz="1400" dirty="0" smtClean="0"/>
              <a:t> </a:t>
            </a:r>
            <a:r>
              <a:rPr lang="en-US" sz="1400" dirty="0" err="1" smtClean="0"/>
              <a:t>ბავშვთა</a:t>
            </a:r>
            <a:r>
              <a:rPr lang="en-US" sz="1400" dirty="0" smtClean="0"/>
              <a:t> </a:t>
            </a:r>
            <a:r>
              <a:rPr lang="en-US" sz="1400" dirty="0" err="1" smtClean="0"/>
              <a:t>ჯანმრთელობის</a:t>
            </a:r>
            <a:r>
              <a:rPr lang="en-US" sz="1400" dirty="0" smtClean="0"/>
              <a:t> </a:t>
            </a:r>
            <a:r>
              <a:rPr lang="en-US" sz="1400" dirty="0" err="1" smtClean="0"/>
              <a:t>სერვისებზე</a:t>
            </a:r>
            <a:r>
              <a:rPr lang="en-US" sz="1400" dirty="0" smtClean="0"/>
              <a:t> </a:t>
            </a:r>
            <a:r>
              <a:rPr lang="en-US" sz="1400" dirty="0" err="1" smtClean="0"/>
              <a:t>ხელმისაწვდომობისა</a:t>
            </a:r>
            <a:r>
              <a:rPr lang="en-US" sz="1400" dirty="0" smtClean="0"/>
              <a:t> </a:t>
            </a:r>
            <a:r>
              <a:rPr lang="en-US" sz="1400" dirty="0" err="1" smtClean="0"/>
              <a:t>და</a:t>
            </a:r>
            <a:r>
              <a:rPr lang="en-US" sz="1400" dirty="0" smtClean="0"/>
              <a:t> </a:t>
            </a:r>
            <a:r>
              <a:rPr lang="en-US" sz="1400" dirty="0" err="1" smtClean="0"/>
              <a:t>უტილიზაციის</a:t>
            </a:r>
            <a:r>
              <a:rPr lang="en-US" sz="1400" dirty="0" smtClean="0"/>
              <a:t> </a:t>
            </a:r>
            <a:r>
              <a:rPr lang="en-US" sz="1400" dirty="0" err="1" smtClean="0"/>
              <a:t>კუთხით</a:t>
            </a:r>
            <a:endParaRPr lang="en-US" sz="1400" dirty="0" smtClean="0"/>
          </a:p>
          <a:p>
            <a:pPr>
              <a:lnSpc>
                <a:spcPct val="130000"/>
              </a:lnSpc>
              <a:buFont typeface="Wingdings" charset="2"/>
              <a:buChar char="u"/>
            </a:pPr>
            <a:endParaRPr lang="en-US" sz="100" dirty="0" smtClean="0"/>
          </a:p>
        </p:txBody>
      </p:sp>
    </p:spTree>
    <p:extLst>
      <p:ext uri="{BB962C8B-B14F-4D97-AF65-F5344CB8AC3E}">
        <p14:creationId xmlns:p14="http://schemas.microsoft.com/office/powerpoint/2010/main" val="1191863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pPr>
              <a:lnSpc>
                <a:spcPct val="130000"/>
              </a:lnSpc>
            </a:pPr>
            <a:r>
              <a:rPr lang="ka-GE" b="1" dirty="0"/>
              <a:t>შესრულებაზე დაფუძნებული კოტრაქტირება </a:t>
            </a:r>
            <a:r>
              <a:rPr lang="ru-RU" b="1" dirty="0"/>
              <a:t>(PBC</a:t>
            </a:r>
            <a:r>
              <a:rPr lang="ru-RU" b="1" dirty="0" smtClean="0"/>
              <a:t>)</a:t>
            </a:r>
            <a:endParaRPr lang="en-US" dirty="0"/>
          </a:p>
        </p:txBody>
      </p:sp>
      <p:sp>
        <p:nvSpPr>
          <p:cNvPr id="3" name="Text Placeholder 2"/>
          <p:cNvSpPr>
            <a:spLocks noGrp="1"/>
          </p:cNvSpPr>
          <p:nvPr>
            <p:ph type="body" sz="quarter" idx="13"/>
          </p:nvPr>
        </p:nvSpPr>
        <p:spPr>
          <a:xfrm>
            <a:off x="838200" y="1295400"/>
            <a:ext cx="7391400" cy="762000"/>
          </a:xfrm>
          <a:solidFill>
            <a:schemeClr val="accent2"/>
          </a:solidFill>
        </p:spPr>
        <p:txBody>
          <a:bodyPr/>
          <a:lstStyle/>
          <a:p>
            <a:pPr>
              <a:lnSpc>
                <a:spcPct val="120000"/>
              </a:lnSpc>
            </a:pPr>
            <a:r>
              <a:rPr lang="ru-RU" dirty="0" err="1" smtClean="0">
                <a:solidFill>
                  <a:schemeClr val="bg1"/>
                </a:solidFill>
              </a:rPr>
              <a:t>აუმჯობესებს</a:t>
            </a:r>
            <a:r>
              <a:rPr lang="ru-RU" dirty="0" smtClean="0">
                <a:solidFill>
                  <a:schemeClr val="bg1"/>
                </a:solidFill>
              </a:rPr>
              <a:t> </a:t>
            </a:r>
            <a:r>
              <a:rPr lang="ru-RU" dirty="0">
                <a:solidFill>
                  <a:schemeClr val="bg1"/>
                </a:solidFill>
              </a:rPr>
              <a:t>ხელმისაწვდომობას და </a:t>
            </a:r>
            <a:r>
              <a:rPr lang="ru-RU" dirty="0" err="1">
                <a:solidFill>
                  <a:schemeClr val="bg1"/>
                </a:solidFill>
              </a:rPr>
              <a:t>ზრდის</a:t>
            </a:r>
            <a:r>
              <a:rPr lang="ru-RU" dirty="0">
                <a:solidFill>
                  <a:schemeClr val="bg1"/>
                </a:solidFill>
              </a:rPr>
              <a:t> </a:t>
            </a:r>
            <a:r>
              <a:rPr lang="ru-RU" dirty="0" err="1" smtClean="0">
                <a:solidFill>
                  <a:schemeClr val="bg1"/>
                </a:solidFill>
              </a:rPr>
              <a:t>სერვისის</a:t>
            </a:r>
            <a:r>
              <a:rPr lang="ru-RU" dirty="0" smtClean="0">
                <a:solidFill>
                  <a:schemeClr val="bg1"/>
                </a:solidFill>
              </a:rPr>
              <a:t> </a:t>
            </a:r>
            <a:r>
              <a:rPr lang="ru-RU" dirty="0">
                <a:solidFill>
                  <a:schemeClr val="bg1"/>
                </a:solidFill>
              </a:rPr>
              <a:t>უტილიზაციას, ძირითადად </a:t>
            </a:r>
            <a:r>
              <a:rPr lang="ru-RU" dirty="0" err="1">
                <a:solidFill>
                  <a:schemeClr val="bg1"/>
                </a:solidFill>
              </a:rPr>
              <a:t>მიზნობრივ</a:t>
            </a:r>
            <a:r>
              <a:rPr lang="ru-RU" dirty="0">
                <a:solidFill>
                  <a:schemeClr val="bg1"/>
                </a:solidFill>
              </a:rPr>
              <a:t> </a:t>
            </a:r>
            <a:r>
              <a:rPr lang="ru-RU" dirty="0" err="1" smtClean="0">
                <a:solidFill>
                  <a:schemeClr val="bg1"/>
                </a:solidFill>
              </a:rPr>
              <a:t>ინდიკატორებზე</a:t>
            </a:r>
            <a:r>
              <a:rPr lang="en-US" dirty="0" smtClean="0">
                <a:solidFill>
                  <a:schemeClr val="bg1"/>
                </a:solidFill>
              </a:rPr>
              <a:t>.</a:t>
            </a:r>
          </a:p>
        </p:txBody>
      </p:sp>
      <p:sp>
        <p:nvSpPr>
          <p:cNvPr id="6" name="Text Placeholder 2"/>
          <p:cNvSpPr txBox="1">
            <a:spLocks/>
          </p:cNvSpPr>
          <p:nvPr/>
        </p:nvSpPr>
        <p:spPr>
          <a:xfrm>
            <a:off x="838200" y="2286000"/>
            <a:ext cx="7391400" cy="1752600"/>
          </a:xfrm>
          <a:prstGeom prst="rect">
            <a:avLst/>
          </a:prstGeom>
          <a:solidFill>
            <a:srgbClr val="CEFCFF"/>
          </a:solidFill>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b="1" dirty="0" err="1" smtClean="0">
                <a:solidFill>
                  <a:srgbClr val="800000"/>
                </a:solidFill>
              </a:rPr>
              <a:t>პაკისტანი</a:t>
            </a:r>
            <a:r>
              <a:rPr lang="en-US" b="1" dirty="0" smtClean="0">
                <a:solidFill>
                  <a:srgbClr val="800000"/>
                </a:solidFill>
              </a:rPr>
              <a:t> </a:t>
            </a:r>
          </a:p>
          <a:p>
            <a:pPr>
              <a:lnSpc>
                <a:spcPct val="120000"/>
              </a:lnSpc>
            </a:pPr>
            <a:r>
              <a:rPr lang="en-US" dirty="0" err="1" smtClean="0"/>
              <a:t>საკონსულტაციო</a:t>
            </a:r>
            <a:r>
              <a:rPr lang="en-US" dirty="0" smtClean="0"/>
              <a:t> </a:t>
            </a:r>
            <a:r>
              <a:rPr lang="en-US" dirty="0" err="1" smtClean="0"/>
              <a:t>ვიზიტები</a:t>
            </a:r>
            <a:r>
              <a:rPr lang="en-US" dirty="0" smtClean="0"/>
              <a:t> </a:t>
            </a:r>
            <a:r>
              <a:rPr lang="en-US" dirty="0" err="1" smtClean="0"/>
              <a:t>გაიზარდა</a:t>
            </a:r>
            <a:r>
              <a:rPr lang="en-US" dirty="0" smtClean="0"/>
              <a:t> 130%-</a:t>
            </a:r>
            <a:r>
              <a:rPr lang="en-US" dirty="0" err="1" smtClean="0"/>
              <a:t>ით</a:t>
            </a:r>
            <a:endParaRPr lang="en-US" dirty="0" smtClean="0"/>
          </a:p>
          <a:p>
            <a:pPr lvl="1">
              <a:lnSpc>
                <a:spcPct val="120000"/>
              </a:lnSpc>
              <a:buFont typeface="Wingdings" charset="2"/>
              <a:buChar char="ü"/>
            </a:pPr>
            <a:r>
              <a:rPr lang="en-US" sz="1400" dirty="0" err="1" smtClean="0">
                <a:solidFill>
                  <a:schemeClr val="tx1">
                    <a:lumMod val="65000"/>
                    <a:lumOff val="35000"/>
                  </a:schemeClr>
                </a:solidFill>
              </a:rPr>
              <a:t>ყოველდღიური</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ვიზიტები</a:t>
            </a:r>
            <a:r>
              <a:rPr lang="en-US" sz="1400" dirty="0" smtClean="0">
                <a:solidFill>
                  <a:schemeClr val="tx1">
                    <a:lumMod val="65000"/>
                    <a:lumOff val="35000"/>
                  </a:schemeClr>
                </a:solidFill>
              </a:rPr>
              <a:t> - 144%-</a:t>
            </a:r>
            <a:r>
              <a:rPr lang="en-US" sz="1400" dirty="0" err="1" smtClean="0">
                <a:solidFill>
                  <a:schemeClr val="tx1">
                    <a:lumMod val="65000"/>
                    <a:lumOff val="35000"/>
                  </a:schemeClr>
                </a:solidFill>
              </a:rPr>
              <a:t>ით</a:t>
            </a:r>
            <a:r>
              <a:rPr lang="en-US" sz="1400" dirty="0" smtClean="0">
                <a:solidFill>
                  <a:schemeClr val="tx1">
                    <a:lumMod val="65000"/>
                    <a:lumOff val="35000"/>
                  </a:schemeClr>
                </a:solidFill>
              </a:rPr>
              <a:t> </a:t>
            </a:r>
          </a:p>
          <a:p>
            <a:pPr lvl="1">
              <a:lnSpc>
                <a:spcPct val="120000"/>
              </a:lnSpc>
              <a:buFont typeface="Wingdings" charset="2"/>
              <a:buChar char="ü"/>
            </a:pPr>
            <a:r>
              <a:rPr lang="en-US" sz="1400" dirty="0" err="1" smtClean="0">
                <a:solidFill>
                  <a:schemeClr val="tx1">
                    <a:lumMod val="65000"/>
                    <a:lumOff val="35000"/>
                  </a:schemeClr>
                </a:solidFill>
              </a:rPr>
              <a:t>ყოველთვიური</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ვიზიტები</a:t>
            </a:r>
            <a:r>
              <a:rPr lang="en-US" sz="1400" dirty="0" smtClean="0">
                <a:solidFill>
                  <a:schemeClr val="tx1">
                    <a:lumMod val="65000"/>
                    <a:lumOff val="35000"/>
                  </a:schemeClr>
                </a:solidFill>
              </a:rPr>
              <a:t> - 135%-</a:t>
            </a:r>
            <a:r>
              <a:rPr lang="en-US" sz="1400" dirty="0" err="1" smtClean="0">
                <a:solidFill>
                  <a:schemeClr val="tx1">
                    <a:lumMod val="65000"/>
                    <a:lumOff val="35000"/>
                  </a:schemeClr>
                </a:solidFill>
              </a:rPr>
              <a:t>ით</a:t>
            </a:r>
            <a:endParaRPr lang="en-US" sz="1400" dirty="0" smtClean="0">
              <a:solidFill>
                <a:schemeClr val="tx1">
                  <a:lumMod val="65000"/>
                  <a:lumOff val="35000"/>
                </a:schemeClr>
              </a:solidFill>
            </a:endParaRPr>
          </a:p>
          <a:p>
            <a:pPr marL="292100" indent="0">
              <a:lnSpc>
                <a:spcPct val="120000"/>
              </a:lnSpc>
              <a:buFont typeface="Arial" panose="020B0604020202020204" pitchFamily="34" charset="0"/>
              <a:buNone/>
            </a:pPr>
            <a:endParaRPr lang="en-US" sz="500" i="1" dirty="0" smtClean="0"/>
          </a:p>
          <a:p>
            <a:pPr marL="292100" indent="0">
              <a:lnSpc>
                <a:spcPct val="120000"/>
              </a:lnSpc>
              <a:buFont typeface="Arial" panose="020B0604020202020204" pitchFamily="34" charset="0"/>
              <a:buNone/>
            </a:pPr>
            <a:r>
              <a:rPr lang="en-US" sz="1400" i="1" dirty="0" err="1" smtClean="0"/>
              <a:t>თუმცა</a:t>
            </a:r>
            <a:r>
              <a:rPr lang="en-US" sz="1400" i="1" dirty="0" smtClean="0"/>
              <a:t> </a:t>
            </a:r>
            <a:r>
              <a:rPr lang="en-US" sz="1400" i="1" dirty="0" err="1" smtClean="0"/>
              <a:t>ინტერვენციის</a:t>
            </a:r>
            <a:r>
              <a:rPr lang="en-US" sz="1400" i="1" dirty="0" smtClean="0"/>
              <a:t> </a:t>
            </a:r>
            <a:r>
              <a:rPr lang="en-US" sz="1400" i="1" dirty="0" err="1" smtClean="0"/>
              <a:t>დანერგვიდან</a:t>
            </a:r>
            <a:r>
              <a:rPr lang="en-US" sz="1400" i="1" dirty="0" smtClean="0"/>
              <a:t> 18 </a:t>
            </a:r>
            <a:r>
              <a:rPr lang="en-US" sz="1400" i="1" dirty="0" err="1" smtClean="0"/>
              <a:t>თვის</a:t>
            </a:r>
            <a:r>
              <a:rPr lang="en-US" sz="1400" i="1" dirty="0" smtClean="0"/>
              <a:t> </a:t>
            </a:r>
            <a:r>
              <a:rPr lang="en-US" sz="1400" i="1" dirty="0" err="1" smtClean="0"/>
              <a:t>თავზე</a:t>
            </a:r>
            <a:r>
              <a:rPr lang="en-US" sz="1400" i="1" dirty="0" smtClean="0"/>
              <a:t> </a:t>
            </a:r>
            <a:r>
              <a:rPr lang="en-US" sz="1400" i="1" dirty="0" err="1" smtClean="0"/>
              <a:t>შედეგები</a:t>
            </a:r>
            <a:r>
              <a:rPr lang="en-US" sz="1400" i="1" dirty="0" smtClean="0"/>
              <a:t> </a:t>
            </a:r>
            <a:r>
              <a:rPr lang="en-US" sz="1400" i="1" dirty="0" err="1" smtClean="0"/>
              <a:t>შემცირდა</a:t>
            </a:r>
            <a:endParaRPr lang="en-US" sz="1400" i="1" dirty="0" smtClean="0"/>
          </a:p>
        </p:txBody>
      </p:sp>
      <p:sp>
        <p:nvSpPr>
          <p:cNvPr id="7" name="Text Placeholder 2"/>
          <p:cNvSpPr txBox="1">
            <a:spLocks/>
          </p:cNvSpPr>
          <p:nvPr/>
        </p:nvSpPr>
        <p:spPr>
          <a:xfrm>
            <a:off x="838200" y="4343400"/>
            <a:ext cx="7391400" cy="2362200"/>
          </a:xfrm>
          <a:prstGeom prst="rect">
            <a:avLst/>
          </a:prstGeom>
          <a:solidFill>
            <a:schemeClr val="bg1">
              <a:lumMod val="95000"/>
            </a:schemeClr>
          </a:solidFill>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buNone/>
            </a:pPr>
            <a:r>
              <a:rPr lang="en-US" b="1" dirty="0" err="1" smtClean="0">
                <a:solidFill>
                  <a:srgbClr val="800000"/>
                </a:solidFill>
              </a:rPr>
              <a:t>კამბოჯა</a:t>
            </a:r>
            <a:endParaRPr lang="en-US" b="1" dirty="0" smtClean="0">
              <a:solidFill>
                <a:srgbClr val="800000"/>
              </a:solidFill>
            </a:endParaRPr>
          </a:p>
          <a:p>
            <a:pPr>
              <a:lnSpc>
                <a:spcPct val="120000"/>
              </a:lnSpc>
            </a:pPr>
            <a:r>
              <a:rPr lang="en-US" dirty="0" err="1" smtClean="0"/>
              <a:t>სახელწიფო</a:t>
            </a:r>
            <a:r>
              <a:rPr lang="en-US" dirty="0" smtClean="0"/>
              <a:t> </a:t>
            </a:r>
            <a:r>
              <a:rPr lang="en-US" dirty="0" err="1" smtClean="0"/>
              <a:t>ტიპის</a:t>
            </a:r>
            <a:r>
              <a:rPr lang="en-US" dirty="0" smtClean="0"/>
              <a:t> </a:t>
            </a:r>
            <a:r>
              <a:rPr lang="en-US" dirty="0" err="1" smtClean="0"/>
              <a:t>დაწესებულებებში</a:t>
            </a:r>
            <a:r>
              <a:rPr lang="en-US" dirty="0" smtClean="0"/>
              <a:t> </a:t>
            </a:r>
            <a:r>
              <a:rPr lang="en-US" dirty="0" err="1" smtClean="0"/>
              <a:t>მიმართვიანობა</a:t>
            </a:r>
            <a:r>
              <a:rPr lang="en-US" dirty="0" smtClean="0"/>
              <a:t>         </a:t>
            </a:r>
            <a:r>
              <a:rPr lang="en-US" dirty="0" err="1" smtClean="0"/>
              <a:t>გაიზარდა</a:t>
            </a:r>
            <a:r>
              <a:rPr lang="en-US" dirty="0" smtClean="0"/>
              <a:t> 29%-</a:t>
            </a:r>
            <a:r>
              <a:rPr lang="en-US" dirty="0" err="1" smtClean="0"/>
              <a:t>ით</a:t>
            </a:r>
            <a:endParaRPr lang="en-US" dirty="0" smtClean="0"/>
          </a:p>
          <a:p>
            <a:pPr>
              <a:lnSpc>
                <a:spcPct val="120000"/>
              </a:lnSpc>
            </a:pPr>
            <a:r>
              <a:rPr lang="en-US" dirty="0" err="1" smtClean="0"/>
              <a:t>თუმცა</a:t>
            </a:r>
            <a:r>
              <a:rPr lang="en-US" dirty="0" smtClean="0"/>
              <a:t> </a:t>
            </a:r>
            <a:r>
              <a:rPr lang="en-US" dirty="0" err="1" smtClean="0"/>
              <a:t>მოდელმა</a:t>
            </a:r>
            <a:r>
              <a:rPr lang="en-US" dirty="0" smtClean="0"/>
              <a:t> </a:t>
            </a:r>
            <a:r>
              <a:rPr lang="en-US" b="1" dirty="0" err="1" smtClean="0"/>
              <a:t>მნიშვნელოვანი</a:t>
            </a:r>
            <a:r>
              <a:rPr lang="en-US" b="1" dirty="0" smtClean="0"/>
              <a:t> </a:t>
            </a:r>
            <a:r>
              <a:rPr lang="en-US" b="1" dirty="0" err="1" smtClean="0"/>
              <a:t>გავლენა</a:t>
            </a:r>
            <a:r>
              <a:rPr lang="en-US" b="1" dirty="0" smtClean="0"/>
              <a:t> </a:t>
            </a:r>
            <a:r>
              <a:rPr lang="en-US" b="1" dirty="0" err="1" smtClean="0"/>
              <a:t>ვერ</a:t>
            </a:r>
            <a:r>
              <a:rPr lang="en-US" b="1" dirty="0" smtClean="0"/>
              <a:t> </a:t>
            </a:r>
            <a:r>
              <a:rPr lang="en-US" b="1" dirty="0" err="1" smtClean="0"/>
              <a:t>მოახდინა</a:t>
            </a:r>
            <a:r>
              <a:rPr lang="en-US" b="1" dirty="0" smtClean="0"/>
              <a:t> </a:t>
            </a:r>
            <a:r>
              <a:rPr lang="en-US" b="1" dirty="0" err="1" smtClean="0"/>
              <a:t>იმუნიზაციის</a:t>
            </a:r>
            <a:r>
              <a:rPr lang="en-US" b="1" dirty="0" smtClean="0"/>
              <a:t> </a:t>
            </a:r>
            <a:r>
              <a:rPr lang="en-US" b="1" dirty="0" err="1" smtClean="0"/>
              <a:t>სერვისების</a:t>
            </a:r>
            <a:r>
              <a:rPr lang="en-US" b="1" dirty="0" smtClean="0"/>
              <a:t> </a:t>
            </a:r>
            <a:r>
              <a:rPr lang="en-US" b="1" dirty="0" err="1" smtClean="0"/>
              <a:t>უტილიზაციაზე</a:t>
            </a:r>
            <a:r>
              <a:rPr lang="en-US" b="1" dirty="0" smtClean="0"/>
              <a:t> </a:t>
            </a:r>
          </a:p>
          <a:p>
            <a:pPr>
              <a:lnSpc>
                <a:spcPct val="120000"/>
              </a:lnSpc>
            </a:pPr>
            <a:endParaRPr lang="en-US" sz="500" dirty="0" smtClean="0"/>
          </a:p>
          <a:p>
            <a:pPr marL="292100" indent="0">
              <a:lnSpc>
                <a:spcPct val="120000"/>
              </a:lnSpc>
              <a:buFont typeface="Arial" panose="020B0604020202020204" pitchFamily="34" charset="0"/>
              <a:buNone/>
            </a:pPr>
            <a:r>
              <a:rPr lang="en-US" sz="1400" i="1" dirty="0" err="1" smtClean="0"/>
              <a:t>ავტორები</a:t>
            </a:r>
            <a:r>
              <a:rPr lang="en-US" sz="1400" i="1" dirty="0" smtClean="0"/>
              <a:t> </a:t>
            </a:r>
            <a:r>
              <a:rPr lang="en-US" sz="1400" i="1" dirty="0" err="1" smtClean="0"/>
              <a:t>ასკვნიან</a:t>
            </a:r>
            <a:r>
              <a:rPr lang="en-US" sz="1400" i="1" dirty="0" smtClean="0"/>
              <a:t>, </a:t>
            </a:r>
            <a:r>
              <a:rPr lang="en-US" sz="1400" i="1" dirty="0" err="1" smtClean="0"/>
              <a:t>რომ</a:t>
            </a:r>
            <a:r>
              <a:rPr lang="en-US" sz="1400" i="1" dirty="0" smtClean="0"/>
              <a:t> </a:t>
            </a:r>
            <a:r>
              <a:rPr lang="en-US" sz="1400" i="1" dirty="0" err="1" smtClean="0"/>
              <a:t>ზრდა</a:t>
            </a:r>
            <a:r>
              <a:rPr lang="en-US" sz="1400" i="1" dirty="0" smtClean="0"/>
              <a:t>, </a:t>
            </a:r>
            <a:r>
              <a:rPr lang="en-US" sz="1400" i="1" dirty="0" err="1" smtClean="0"/>
              <a:t>რომელიც</a:t>
            </a:r>
            <a:r>
              <a:rPr lang="en-US" sz="1400" i="1" dirty="0" smtClean="0"/>
              <a:t> </a:t>
            </a:r>
            <a:r>
              <a:rPr lang="en-US" sz="1400" i="1" dirty="0" err="1" smtClean="0"/>
              <a:t>დაფიქსირდა</a:t>
            </a:r>
            <a:r>
              <a:rPr lang="en-US" sz="1400" i="1" dirty="0" smtClean="0"/>
              <a:t> </a:t>
            </a:r>
            <a:r>
              <a:rPr lang="en-US" sz="1400" i="1" dirty="0" err="1" smtClean="0"/>
              <a:t>ამ</a:t>
            </a:r>
            <a:r>
              <a:rPr lang="en-US" sz="1400" i="1" dirty="0" smtClean="0"/>
              <a:t> </a:t>
            </a:r>
            <a:r>
              <a:rPr lang="en-US" sz="1400" i="1" dirty="0" err="1" smtClean="0"/>
              <a:t>სერვისებზე</a:t>
            </a:r>
            <a:r>
              <a:rPr lang="en-US" sz="1400" i="1" dirty="0" smtClean="0"/>
              <a:t>, </a:t>
            </a:r>
            <a:r>
              <a:rPr lang="en-US" sz="1400" i="1" dirty="0" err="1" smtClean="0"/>
              <a:t>იმ</a:t>
            </a:r>
            <a:r>
              <a:rPr lang="en-US" sz="1400" i="1" dirty="0" smtClean="0"/>
              <a:t> </a:t>
            </a:r>
            <a:r>
              <a:rPr lang="en-US" sz="1400" i="1" dirty="0" err="1" smtClean="0"/>
              <a:t>პერიოდში</a:t>
            </a:r>
            <a:r>
              <a:rPr lang="en-US" sz="1400" i="1" dirty="0" smtClean="0"/>
              <a:t> </a:t>
            </a:r>
            <a:r>
              <a:rPr lang="en-US" sz="1400" i="1" dirty="0" err="1" smtClean="0"/>
              <a:t>ზოგადად</a:t>
            </a:r>
            <a:r>
              <a:rPr lang="en-US" sz="1400" i="1" dirty="0" smtClean="0"/>
              <a:t> </a:t>
            </a:r>
            <a:r>
              <a:rPr lang="en-US" sz="1400" i="1" dirty="0" err="1" smtClean="0"/>
              <a:t>სერვისების</a:t>
            </a:r>
            <a:r>
              <a:rPr lang="en-US" sz="1400" i="1" dirty="0" smtClean="0"/>
              <a:t> </a:t>
            </a:r>
            <a:r>
              <a:rPr lang="en-US" sz="1400" i="1" dirty="0" err="1" smtClean="0"/>
              <a:t>მიწოდების</a:t>
            </a:r>
            <a:r>
              <a:rPr lang="en-US" sz="1400" i="1" dirty="0" smtClean="0"/>
              <a:t> </a:t>
            </a:r>
            <a:r>
              <a:rPr lang="en-US" sz="1400" i="1" dirty="0" err="1" smtClean="0"/>
              <a:t>გაუმჯობესებას</a:t>
            </a:r>
            <a:r>
              <a:rPr lang="en-US" sz="1400" i="1" dirty="0" smtClean="0"/>
              <a:t> </a:t>
            </a:r>
            <a:r>
              <a:rPr lang="en-US" sz="1400" i="1" dirty="0" err="1" smtClean="0"/>
              <a:t>უკავშირდება</a:t>
            </a:r>
            <a:r>
              <a:rPr lang="en-US" sz="1400" i="1" dirty="0" smtClean="0"/>
              <a:t>.</a:t>
            </a:r>
            <a:endParaRPr lang="en-US" sz="1400" i="1" dirty="0"/>
          </a:p>
        </p:txBody>
      </p:sp>
      <p:pic>
        <p:nvPicPr>
          <p:cNvPr id="8" name="Picture 7"/>
          <p:cNvPicPr>
            <a:picLocks noChangeAspect="1"/>
          </p:cNvPicPr>
          <p:nvPr/>
        </p:nvPicPr>
        <p:blipFill>
          <a:blip r:embed="rId3"/>
          <a:stretch>
            <a:fillRect/>
          </a:stretch>
        </p:blipFill>
        <p:spPr>
          <a:xfrm>
            <a:off x="7010115" y="2514600"/>
            <a:ext cx="1143285"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4"/>
          <a:stretch>
            <a:fillRect/>
          </a:stretch>
        </p:blipFill>
        <p:spPr>
          <a:xfrm>
            <a:off x="7086600" y="4572000"/>
            <a:ext cx="1071563"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6699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კოტრაქტირება </a:t>
            </a:r>
            <a:r>
              <a:rPr lang="ru-RU" sz="1600" b="1" dirty="0"/>
              <a:t>(PBC</a:t>
            </a:r>
            <a:r>
              <a:rPr lang="ru-RU" b="1" dirty="0"/>
              <a:t>)</a:t>
            </a:r>
            <a:endParaRPr lang="en-US" b="1" dirty="0"/>
          </a:p>
        </p:txBody>
      </p:sp>
      <p:sp>
        <p:nvSpPr>
          <p:cNvPr id="3" name="Text Placeholder 2"/>
          <p:cNvSpPr>
            <a:spLocks noGrp="1"/>
          </p:cNvSpPr>
          <p:nvPr>
            <p:ph type="body" sz="quarter" idx="13"/>
          </p:nvPr>
        </p:nvSpPr>
        <p:spPr>
          <a:xfrm>
            <a:off x="609600" y="1219200"/>
            <a:ext cx="7848600" cy="2133600"/>
          </a:xfrm>
          <a:solidFill>
            <a:srgbClr val="E9F6FD"/>
          </a:solidFill>
        </p:spPr>
        <p:txBody>
          <a:bodyPr/>
          <a:lstStyle/>
          <a:p>
            <a:pPr marL="0" indent="0">
              <a:lnSpc>
                <a:spcPct val="130000"/>
              </a:lnSpc>
              <a:buNone/>
            </a:pPr>
            <a:r>
              <a:rPr lang="ka-GE" b="1" dirty="0" smtClean="0">
                <a:solidFill>
                  <a:srgbClr val="800000"/>
                </a:solidFill>
              </a:rPr>
              <a:t>ჰაიტი</a:t>
            </a:r>
          </a:p>
          <a:p>
            <a:pPr>
              <a:lnSpc>
                <a:spcPct val="130000"/>
              </a:lnSpc>
            </a:pPr>
            <a:r>
              <a:rPr lang="ka-GE" sz="1400" dirty="0" smtClean="0"/>
              <a:t>პილოტირებამ დადებითი </a:t>
            </a:r>
            <a:r>
              <a:rPr lang="ka-GE" sz="1400" dirty="0"/>
              <a:t>შედეგი </a:t>
            </a:r>
            <a:r>
              <a:rPr lang="en-US" sz="1400" dirty="0" err="1" smtClean="0"/>
              <a:t>აჩვენა</a:t>
            </a:r>
            <a:r>
              <a:rPr lang="en-US" sz="1400" dirty="0" smtClean="0"/>
              <a:t> </a:t>
            </a:r>
            <a:r>
              <a:rPr lang="ka-GE" sz="1400" dirty="0" smtClean="0"/>
              <a:t>ბავშვთა </a:t>
            </a:r>
            <a:r>
              <a:rPr lang="ka-GE" sz="1400" dirty="0"/>
              <a:t>იმუნიზაციის სერვისების მოცვის გაუმჯობესების კუთხით. </a:t>
            </a:r>
            <a:endParaRPr lang="ka-GE" sz="1400" dirty="0" smtClean="0"/>
          </a:p>
          <a:p>
            <a:pPr>
              <a:lnSpc>
                <a:spcPct val="130000"/>
              </a:lnSpc>
            </a:pPr>
            <a:endParaRPr lang="en-US" sz="100" dirty="0" smtClean="0"/>
          </a:p>
          <a:p>
            <a:pPr marL="292100" indent="0">
              <a:lnSpc>
                <a:spcPct val="130000"/>
              </a:lnSpc>
              <a:buNone/>
            </a:pPr>
            <a:r>
              <a:rPr lang="ka-GE" sz="1300" i="1" dirty="0" smtClean="0"/>
              <a:t>თუმცა</a:t>
            </a:r>
            <a:r>
              <a:rPr lang="ka-GE" sz="1300" i="1" dirty="0"/>
              <a:t>, ვერ მოხერხდა დაფინანსების ამ მოდელის ეფექტის გამიჯვნა სხვა მიმდინარე მოვლენების შესაძლო ზემოქმედებიდან, რომელთაც შესაძლოა იგივე შედეგი </a:t>
            </a:r>
            <a:r>
              <a:rPr lang="ka-GE" sz="1300" i="1" dirty="0" smtClean="0"/>
              <a:t>გამოეწვია (</a:t>
            </a:r>
            <a:r>
              <a:rPr lang="ka-GE" sz="1300" i="1" dirty="0"/>
              <a:t>გაზრდილი დაფინანსება, </a:t>
            </a:r>
            <a:r>
              <a:rPr lang="ka-GE" sz="1300" i="1" dirty="0" smtClean="0"/>
              <a:t>კარგი ტექნიკური </a:t>
            </a:r>
            <a:r>
              <a:rPr lang="ka-GE" sz="1300" i="1" dirty="0"/>
              <a:t>დახმარება, მონაცემთა ვალიდაცია, ერთობლივად მიმდინარე სასწავლო აქტივობები)</a:t>
            </a:r>
            <a:r>
              <a:rPr lang="ka-GE" sz="1300" i="1" dirty="0" smtClean="0"/>
              <a:t>.</a:t>
            </a:r>
            <a:endParaRPr lang="en-US" sz="1300" i="1" dirty="0"/>
          </a:p>
        </p:txBody>
      </p:sp>
      <p:graphicFrame>
        <p:nvGraphicFramePr>
          <p:cNvPr id="8" name="Chart 7"/>
          <p:cNvGraphicFramePr>
            <a:graphicFrameLocks/>
          </p:cNvGraphicFramePr>
          <p:nvPr>
            <p:extLst>
              <p:ext uri="{D42A27DB-BD31-4B8C-83A1-F6EECF244321}">
                <p14:modId xmlns:p14="http://schemas.microsoft.com/office/powerpoint/2010/main" val="680841577"/>
              </p:ext>
            </p:extLst>
          </p:nvPr>
        </p:nvGraphicFramePr>
        <p:xfrm>
          <a:off x="990600" y="3505200"/>
          <a:ext cx="7162800" cy="322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639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კოტრაქტირება </a:t>
            </a:r>
            <a:r>
              <a:rPr lang="ru-RU" sz="1600" b="1" dirty="0"/>
              <a:t>(PBC</a:t>
            </a:r>
            <a:r>
              <a:rPr lang="ru-RU" b="1" dirty="0"/>
              <a:t>)</a:t>
            </a:r>
            <a:endParaRPr lang="en-US" b="1" dirty="0"/>
          </a:p>
        </p:txBody>
      </p:sp>
      <p:sp>
        <p:nvSpPr>
          <p:cNvPr id="3" name="Text Placeholder 2"/>
          <p:cNvSpPr>
            <a:spLocks noGrp="1"/>
          </p:cNvSpPr>
          <p:nvPr>
            <p:ph type="body" sz="quarter" idx="13"/>
          </p:nvPr>
        </p:nvSpPr>
        <p:spPr>
          <a:xfrm>
            <a:off x="228600" y="1219200"/>
            <a:ext cx="7467600" cy="5334000"/>
          </a:xfrm>
        </p:spPr>
        <p:txBody>
          <a:bodyPr/>
          <a:lstStyle/>
          <a:p>
            <a:pPr>
              <a:lnSpc>
                <a:spcPct val="130000"/>
              </a:lnSpc>
              <a:buFont typeface="Wingdings" charset="2"/>
              <a:buChar char="v"/>
            </a:pPr>
            <a:r>
              <a:rPr lang="en-US" dirty="0" err="1" smtClean="0"/>
              <a:t>მოდელის</a:t>
            </a:r>
            <a:r>
              <a:rPr lang="en-US" dirty="0" smtClean="0"/>
              <a:t> </a:t>
            </a:r>
            <a:r>
              <a:rPr lang="en-US" dirty="0" err="1" smtClean="0"/>
              <a:t>წარმატებით</a:t>
            </a:r>
            <a:r>
              <a:rPr lang="en-US" dirty="0" smtClean="0"/>
              <a:t> </a:t>
            </a:r>
            <a:r>
              <a:rPr lang="en-US" dirty="0" err="1" smtClean="0"/>
              <a:t>მუშაობისთვის</a:t>
            </a:r>
            <a:r>
              <a:rPr lang="en-US" dirty="0" smtClean="0"/>
              <a:t> </a:t>
            </a:r>
            <a:r>
              <a:rPr lang="en-US" dirty="0" err="1" smtClean="0"/>
              <a:t>გასათვალისწინებელი</a:t>
            </a:r>
            <a:r>
              <a:rPr lang="en-US" dirty="0" smtClean="0"/>
              <a:t> </a:t>
            </a:r>
            <a:r>
              <a:rPr lang="en-US" dirty="0" err="1" smtClean="0"/>
              <a:t>ფაქტორები</a:t>
            </a:r>
            <a:r>
              <a:rPr lang="en-US" dirty="0" smtClean="0"/>
              <a:t>:</a:t>
            </a:r>
          </a:p>
          <a:p>
            <a:pPr>
              <a:lnSpc>
                <a:spcPct val="130000"/>
              </a:lnSpc>
              <a:buFont typeface="Wingdings" charset="2"/>
              <a:buChar char="v"/>
            </a:pPr>
            <a:endParaRPr lang="en-US" sz="300" dirty="0" smtClean="0"/>
          </a:p>
          <a:p>
            <a:pPr>
              <a:lnSpc>
                <a:spcPct val="130000"/>
              </a:lnSpc>
              <a:buFont typeface="Wingdings" charset="2"/>
              <a:buChar char="ü"/>
            </a:pPr>
            <a:r>
              <a:rPr lang="en-US" dirty="0" err="1" smtClean="0"/>
              <a:t>კარგი</a:t>
            </a:r>
            <a:r>
              <a:rPr lang="en-US" dirty="0" smtClean="0"/>
              <a:t> </a:t>
            </a:r>
            <a:r>
              <a:rPr lang="en-US" dirty="0" err="1" smtClean="0"/>
              <a:t>სამთავრობო</a:t>
            </a:r>
            <a:r>
              <a:rPr lang="en-US" dirty="0" smtClean="0"/>
              <a:t> </a:t>
            </a:r>
            <a:r>
              <a:rPr lang="en-US" dirty="0" err="1" smtClean="0"/>
              <a:t>მზაობა</a:t>
            </a:r>
            <a:r>
              <a:rPr lang="en-US" dirty="0" smtClean="0"/>
              <a:t> </a:t>
            </a:r>
            <a:r>
              <a:rPr lang="en-US" dirty="0" err="1" smtClean="0"/>
              <a:t>და</a:t>
            </a:r>
            <a:r>
              <a:rPr lang="en-US" dirty="0" smtClean="0"/>
              <a:t> </a:t>
            </a:r>
            <a:r>
              <a:rPr lang="en-US" dirty="0" err="1" smtClean="0"/>
              <a:t>შესაძლებლობები</a:t>
            </a:r>
            <a:endParaRPr lang="en-US" dirty="0" smtClean="0"/>
          </a:p>
          <a:p>
            <a:pPr marL="742950">
              <a:lnSpc>
                <a:spcPct val="130000"/>
              </a:lnSpc>
              <a:buFont typeface="Arial"/>
              <a:buChar char="•"/>
            </a:pPr>
            <a:r>
              <a:rPr lang="en-US" sz="1400" dirty="0" err="1" smtClean="0"/>
              <a:t>კონტრაქტების</a:t>
            </a:r>
            <a:r>
              <a:rPr lang="en-US" sz="1400" dirty="0" smtClean="0"/>
              <a:t> </a:t>
            </a:r>
            <a:r>
              <a:rPr lang="en-US" sz="1400" dirty="0" err="1" smtClean="0"/>
              <a:t>მართვის</a:t>
            </a:r>
            <a:r>
              <a:rPr lang="en-US" sz="1400" dirty="0" smtClean="0"/>
              <a:t> </a:t>
            </a:r>
            <a:r>
              <a:rPr lang="en-US" sz="1400" dirty="0" err="1" smtClean="0"/>
              <a:t>გამოცდილება</a:t>
            </a:r>
            <a:endParaRPr lang="en-US" sz="1400" dirty="0" smtClean="0"/>
          </a:p>
          <a:p>
            <a:pPr marL="742950">
              <a:lnSpc>
                <a:spcPct val="130000"/>
              </a:lnSpc>
              <a:buFont typeface="Arial"/>
              <a:buChar char="•"/>
            </a:pPr>
            <a:r>
              <a:rPr lang="en-US" sz="1400" dirty="0" err="1" smtClean="0"/>
              <a:t>დასაკონტრაქტებელი</a:t>
            </a:r>
            <a:r>
              <a:rPr lang="en-US" sz="1400" dirty="0" smtClean="0"/>
              <a:t> </a:t>
            </a:r>
            <a:r>
              <a:rPr lang="en-US" sz="1400" dirty="0" err="1" smtClean="0"/>
              <a:t>სერვისების</a:t>
            </a:r>
            <a:r>
              <a:rPr lang="en-US" sz="1400" dirty="0" smtClean="0"/>
              <a:t> </a:t>
            </a:r>
            <a:r>
              <a:rPr lang="en-US" sz="1400" dirty="0" err="1" smtClean="0"/>
              <a:t>რაოდენობა</a:t>
            </a:r>
            <a:endParaRPr lang="en-US" sz="1400" dirty="0" smtClean="0"/>
          </a:p>
          <a:p>
            <a:pPr marL="742950">
              <a:lnSpc>
                <a:spcPct val="130000"/>
              </a:lnSpc>
              <a:buFont typeface="Arial"/>
              <a:buChar char="•"/>
            </a:pPr>
            <a:r>
              <a:rPr lang="en-US" sz="1400" dirty="0" err="1" smtClean="0"/>
              <a:t>კონტრაქტების</a:t>
            </a:r>
            <a:r>
              <a:rPr lang="en-US" sz="1400" dirty="0" smtClean="0"/>
              <a:t> </a:t>
            </a:r>
            <a:r>
              <a:rPr lang="en-US" sz="1400" dirty="0" err="1" smtClean="0"/>
              <a:t>სიზუსტე</a:t>
            </a:r>
            <a:endParaRPr lang="en-US" sz="1400" dirty="0"/>
          </a:p>
          <a:p>
            <a:pPr marL="742950">
              <a:lnSpc>
                <a:spcPct val="130000"/>
              </a:lnSpc>
              <a:buFont typeface="Arial"/>
              <a:buChar char="•"/>
            </a:pPr>
            <a:endParaRPr lang="en-US" sz="1000" dirty="0" smtClean="0"/>
          </a:p>
          <a:p>
            <a:pPr>
              <a:lnSpc>
                <a:spcPct val="130000"/>
              </a:lnSpc>
              <a:buFont typeface="Wingdings" charset="2"/>
              <a:buChar char="ü"/>
            </a:pPr>
            <a:r>
              <a:rPr lang="en-US" dirty="0" err="1" smtClean="0"/>
              <a:t>სერვისის</a:t>
            </a:r>
            <a:r>
              <a:rPr lang="en-US" dirty="0" smtClean="0"/>
              <a:t> </a:t>
            </a:r>
            <a:r>
              <a:rPr lang="en-US" dirty="0" err="1" smtClean="0"/>
              <a:t>მიწოდების</a:t>
            </a:r>
            <a:r>
              <a:rPr lang="en-US" dirty="0" smtClean="0"/>
              <a:t> </a:t>
            </a:r>
            <a:r>
              <a:rPr lang="en-US" dirty="0" err="1" smtClean="0"/>
              <a:t>მონიტორინგის</a:t>
            </a:r>
            <a:r>
              <a:rPr lang="en-US" dirty="0" smtClean="0"/>
              <a:t> </a:t>
            </a:r>
            <a:r>
              <a:rPr lang="en-US" dirty="0" err="1" smtClean="0"/>
              <a:t>სისტემა</a:t>
            </a:r>
            <a:endParaRPr lang="en-US" dirty="0" smtClean="0"/>
          </a:p>
          <a:p>
            <a:pPr lvl="1">
              <a:lnSpc>
                <a:spcPct val="130000"/>
              </a:lnSpc>
              <a:buFont typeface="Arial"/>
              <a:buChar char="•"/>
            </a:pPr>
            <a:r>
              <a:rPr lang="en-US" sz="1400" dirty="0" err="1" smtClean="0">
                <a:solidFill>
                  <a:schemeClr val="tx1">
                    <a:lumMod val="65000"/>
                    <a:lumOff val="35000"/>
                  </a:schemeClr>
                </a:solidFill>
              </a:rPr>
              <a:t>განსაკუთებით</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მნიშვნელოვანია</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რთულად</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მისადგომი</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და</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შორსმდებარე</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ადგილების</a:t>
            </a:r>
            <a:r>
              <a:rPr lang="en-US" sz="1400" dirty="0" smtClean="0">
                <a:solidFill>
                  <a:schemeClr val="tx1">
                    <a:lumMod val="65000"/>
                    <a:lumOff val="35000"/>
                  </a:schemeClr>
                </a:solidFill>
              </a:rPr>
              <a:t> </a:t>
            </a:r>
            <a:r>
              <a:rPr lang="en-US" sz="1400" dirty="0" err="1" smtClean="0">
                <a:solidFill>
                  <a:schemeClr val="tx1">
                    <a:lumMod val="65000"/>
                    <a:lumOff val="35000"/>
                  </a:schemeClr>
                </a:solidFill>
              </a:rPr>
              <a:t>მონიტორინგისთვის</a:t>
            </a:r>
            <a:endParaRPr lang="en-US" sz="1400" dirty="0" smtClean="0">
              <a:solidFill>
                <a:schemeClr val="tx1">
                  <a:lumMod val="65000"/>
                  <a:lumOff val="35000"/>
                </a:schemeClr>
              </a:solidFill>
            </a:endParaRPr>
          </a:p>
          <a:p>
            <a:pPr lvl="1">
              <a:lnSpc>
                <a:spcPct val="130000"/>
              </a:lnSpc>
              <a:buFont typeface="Arial"/>
              <a:buChar char="•"/>
            </a:pPr>
            <a:endParaRPr lang="en-US" sz="1600" dirty="0">
              <a:solidFill>
                <a:schemeClr val="tx1">
                  <a:lumMod val="65000"/>
                  <a:lumOff val="35000"/>
                </a:schemeClr>
              </a:solidFill>
            </a:endParaRPr>
          </a:p>
          <a:p>
            <a:pPr>
              <a:lnSpc>
                <a:spcPct val="130000"/>
              </a:lnSpc>
              <a:buFont typeface="Wingdings" charset="2"/>
              <a:buChar char="ü"/>
            </a:pPr>
            <a:r>
              <a:rPr lang="en-US" dirty="0" err="1" smtClean="0"/>
              <a:t>სამუშაოს</a:t>
            </a:r>
            <a:r>
              <a:rPr lang="en-US" dirty="0" smtClean="0"/>
              <a:t> </a:t>
            </a:r>
            <a:r>
              <a:rPr lang="en-US" dirty="0" err="1" smtClean="0"/>
              <a:t>შესრულების</a:t>
            </a:r>
            <a:r>
              <a:rPr lang="en-US" dirty="0" smtClean="0"/>
              <a:t> </a:t>
            </a:r>
            <a:r>
              <a:rPr lang="en-US" dirty="0" err="1" smtClean="0"/>
              <a:t>შეფასებისთვის</a:t>
            </a:r>
            <a:r>
              <a:rPr lang="en-US" dirty="0" smtClean="0"/>
              <a:t> </a:t>
            </a:r>
            <a:r>
              <a:rPr lang="en-US" dirty="0" err="1" smtClean="0"/>
              <a:t>გაზომვადი</a:t>
            </a:r>
            <a:r>
              <a:rPr lang="en-US" dirty="0" smtClean="0"/>
              <a:t> </a:t>
            </a:r>
            <a:r>
              <a:rPr lang="en-US" dirty="0" err="1" smtClean="0"/>
              <a:t>ინდიკატორების</a:t>
            </a:r>
            <a:r>
              <a:rPr lang="en-US" dirty="0" smtClean="0"/>
              <a:t> </a:t>
            </a:r>
            <a:r>
              <a:rPr lang="en-US" dirty="0" err="1" smtClean="0"/>
              <a:t>შერჩევა</a:t>
            </a:r>
            <a:r>
              <a:rPr lang="en-US" dirty="0" smtClean="0"/>
              <a:t> </a:t>
            </a:r>
          </a:p>
          <a:p>
            <a:pPr lvl="1">
              <a:lnSpc>
                <a:spcPct val="130000"/>
              </a:lnSpc>
              <a:buFont typeface="Arial"/>
              <a:buChar char="•"/>
            </a:pPr>
            <a:r>
              <a:rPr lang="en-US" sz="1400" dirty="0" err="1" smtClean="0">
                <a:solidFill>
                  <a:srgbClr val="595959"/>
                </a:solidFill>
              </a:rPr>
              <a:t>შესაძლოა</a:t>
            </a:r>
            <a:r>
              <a:rPr lang="en-US" sz="1400" dirty="0" smtClean="0">
                <a:solidFill>
                  <a:srgbClr val="595959"/>
                </a:solidFill>
              </a:rPr>
              <a:t> </a:t>
            </a:r>
            <a:r>
              <a:rPr lang="en-US" sz="1400" dirty="0" err="1" smtClean="0">
                <a:solidFill>
                  <a:srgbClr val="595959"/>
                </a:solidFill>
              </a:rPr>
              <a:t>პროვაიდერმა</a:t>
            </a:r>
            <a:r>
              <a:rPr lang="en-US" sz="1400" dirty="0" smtClean="0">
                <a:solidFill>
                  <a:srgbClr val="595959"/>
                </a:solidFill>
              </a:rPr>
              <a:t> </a:t>
            </a:r>
            <a:r>
              <a:rPr lang="en-US" sz="1400" dirty="0" err="1" smtClean="0">
                <a:solidFill>
                  <a:srgbClr val="595959"/>
                </a:solidFill>
              </a:rPr>
              <a:t>არ</a:t>
            </a:r>
            <a:r>
              <a:rPr lang="en-US" sz="1400" dirty="0" smtClean="0">
                <a:solidFill>
                  <a:srgbClr val="595959"/>
                </a:solidFill>
              </a:rPr>
              <a:t> </a:t>
            </a:r>
            <a:r>
              <a:rPr lang="en-US" sz="1400" dirty="0" err="1" smtClean="0">
                <a:solidFill>
                  <a:srgbClr val="595959"/>
                </a:solidFill>
              </a:rPr>
              <a:t>უზრუნველყოს</a:t>
            </a:r>
            <a:r>
              <a:rPr lang="en-US" sz="1400" dirty="0" smtClean="0">
                <a:solidFill>
                  <a:srgbClr val="595959"/>
                </a:solidFill>
              </a:rPr>
              <a:t> (</a:t>
            </a:r>
            <a:r>
              <a:rPr lang="en-US" sz="1400" dirty="0" err="1" smtClean="0">
                <a:solidFill>
                  <a:srgbClr val="595959"/>
                </a:solidFill>
              </a:rPr>
              <a:t>თავი</a:t>
            </a:r>
            <a:r>
              <a:rPr lang="en-US" sz="1400" dirty="0" smtClean="0">
                <a:solidFill>
                  <a:srgbClr val="595959"/>
                </a:solidFill>
              </a:rPr>
              <a:t> </a:t>
            </a:r>
            <a:r>
              <a:rPr lang="en-US" sz="1400" dirty="0" err="1" smtClean="0">
                <a:solidFill>
                  <a:srgbClr val="595959"/>
                </a:solidFill>
              </a:rPr>
              <a:t>აარიდოს</a:t>
            </a:r>
            <a:r>
              <a:rPr lang="en-US" sz="1400" dirty="0" smtClean="0">
                <a:solidFill>
                  <a:srgbClr val="595959"/>
                </a:solidFill>
              </a:rPr>
              <a:t>) </a:t>
            </a:r>
            <a:r>
              <a:rPr lang="en-US" sz="1400" dirty="0" err="1" smtClean="0">
                <a:solidFill>
                  <a:srgbClr val="595959"/>
                </a:solidFill>
              </a:rPr>
              <a:t>გაუზომვადი</a:t>
            </a:r>
            <a:r>
              <a:rPr lang="en-US" sz="1400" dirty="0" smtClean="0">
                <a:solidFill>
                  <a:srgbClr val="595959"/>
                </a:solidFill>
              </a:rPr>
              <a:t> </a:t>
            </a:r>
            <a:r>
              <a:rPr lang="en-US" sz="1400" dirty="0" err="1" smtClean="0">
                <a:solidFill>
                  <a:srgbClr val="595959"/>
                </a:solidFill>
              </a:rPr>
              <a:t>ინდიკატორების</a:t>
            </a:r>
            <a:r>
              <a:rPr lang="en-US" sz="1400" dirty="0" smtClean="0">
                <a:solidFill>
                  <a:srgbClr val="595959"/>
                </a:solidFill>
              </a:rPr>
              <a:t> </a:t>
            </a:r>
            <a:r>
              <a:rPr lang="en-US" sz="1400" dirty="0" err="1" smtClean="0">
                <a:solidFill>
                  <a:srgbClr val="595959"/>
                </a:solidFill>
              </a:rPr>
              <a:t>შესრულებსა</a:t>
            </a:r>
            <a:r>
              <a:rPr lang="en-US" sz="1400" dirty="0" smtClean="0">
                <a:solidFill>
                  <a:srgbClr val="595959"/>
                </a:solidFill>
              </a:rPr>
              <a:t> </a:t>
            </a:r>
            <a:r>
              <a:rPr lang="en-US" sz="1400" dirty="0" err="1" smtClean="0">
                <a:solidFill>
                  <a:srgbClr val="595959"/>
                </a:solidFill>
              </a:rPr>
              <a:t>და</a:t>
            </a:r>
            <a:r>
              <a:rPr lang="en-US" sz="1400" dirty="0" smtClean="0">
                <a:solidFill>
                  <a:srgbClr val="595959"/>
                </a:solidFill>
              </a:rPr>
              <a:t> </a:t>
            </a:r>
            <a:r>
              <a:rPr lang="en-US" sz="1400" dirty="0" err="1" smtClean="0">
                <a:solidFill>
                  <a:srgbClr val="595959"/>
                </a:solidFill>
              </a:rPr>
              <a:t>ფოკუსირდეს</a:t>
            </a:r>
            <a:r>
              <a:rPr lang="en-US" sz="1400" dirty="0" smtClean="0">
                <a:solidFill>
                  <a:srgbClr val="595959"/>
                </a:solidFill>
              </a:rPr>
              <a:t> </a:t>
            </a:r>
            <a:r>
              <a:rPr lang="en-US" sz="1400" dirty="0" err="1" smtClean="0">
                <a:solidFill>
                  <a:srgbClr val="595959"/>
                </a:solidFill>
              </a:rPr>
              <a:t>ისეთ</a:t>
            </a:r>
            <a:r>
              <a:rPr lang="en-US" sz="1400" dirty="0" smtClean="0">
                <a:solidFill>
                  <a:srgbClr val="595959"/>
                </a:solidFill>
              </a:rPr>
              <a:t> </a:t>
            </a:r>
            <a:r>
              <a:rPr lang="en-US" sz="1400" dirty="0" err="1" smtClean="0">
                <a:solidFill>
                  <a:srgbClr val="595959"/>
                </a:solidFill>
              </a:rPr>
              <a:t>ინდიკატორებზე</a:t>
            </a:r>
            <a:r>
              <a:rPr lang="en-US" sz="1400" dirty="0" smtClean="0">
                <a:solidFill>
                  <a:srgbClr val="595959"/>
                </a:solidFill>
              </a:rPr>
              <a:t>, </a:t>
            </a:r>
            <a:r>
              <a:rPr lang="en-US" sz="1400" dirty="0" err="1" smtClean="0">
                <a:solidFill>
                  <a:srgbClr val="595959"/>
                </a:solidFill>
              </a:rPr>
              <a:t>რომელთა</a:t>
            </a:r>
            <a:r>
              <a:rPr lang="en-US" sz="1400" dirty="0" smtClean="0">
                <a:solidFill>
                  <a:srgbClr val="595959"/>
                </a:solidFill>
              </a:rPr>
              <a:t> </a:t>
            </a:r>
            <a:r>
              <a:rPr lang="en-US" sz="1400" dirty="0" err="1" smtClean="0">
                <a:solidFill>
                  <a:srgbClr val="595959"/>
                </a:solidFill>
              </a:rPr>
              <a:t>გაზომვაც</a:t>
            </a:r>
            <a:r>
              <a:rPr lang="en-US" sz="1400" dirty="0" smtClean="0">
                <a:solidFill>
                  <a:srgbClr val="595959"/>
                </a:solidFill>
              </a:rPr>
              <a:t> </a:t>
            </a:r>
            <a:r>
              <a:rPr lang="en-US" sz="1400" dirty="0" err="1" smtClean="0">
                <a:solidFill>
                  <a:srgbClr val="595959"/>
                </a:solidFill>
              </a:rPr>
              <a:t>შეიძლება</a:t>
            </a:r>
            <a:r>
              <a:rPr lang="en-US" sz="1400" dirty="0" smtClean="0">
                <a:solidFill>
                  <a:srgbClr val="595959"/>
                </a:solidFill>
              </a:rPr>
              <a:t>.</a:t>
            </a:r>
          </a:p>
          <a:p>
            <a:pPr marL="0" indent="0">
              <a:lnSpc>
                <a:spcPct val="130000"/>
              </a:lnSpc>
              <a:buNone/>
            </a:pPr>
            <a:endParaRPr lang="en-US" sz="1200" dirty="0" smtClean="0"/>
          </a:p>
        </p:txBody>
      </p:sp>
      <p:pic>
        <p:nvPicPr>
          <p:cNvPr id="5" name="Picture 4"/>
          <p:cNvPicPr>
            <a:picLocks noChangeAspect="1"/>
          </p:cNvPicPr>
          <p:nvPr/>
        </p:nvPicPr>
        <p:blipFill>
          <a:blip r:embed="rId3"/>
          <a:stretch>
            <a:fillRect/>
          </a:stretch>
        </p:blipFill>
        <p:spPr>
          <a:xfrm>
            <a:off x="7696200" y="5029200"/>
            <a:ext cx="1349375" cy="1295400"/>
          </a:xfrm>
          <a:prstGeom prst="rect">
            <a:avLst/>
          </a:prstGeom>
        </p:spPr>
      </p:pic>
      <p:pic>
        <p:nvPicPr>
          <p:cNvPr id="6" name="Picture 5"/>
          <p:cNvPicPr>
            <a:picLocks noChangeAspect="1"/>
          </p:cNvPicPr>
          <p:nvPr/>
        </p:nvPicPr>
        <p:blipFill>
          <a:blip r:embed="rId4"/>
          <a:stretch>
            <a:fillRect/>
          </a:stretch>
        </p:blipFill>
        <p:spPr>
          <a:xfrm>
            <a:off x="7467600" y="3352800"/>
            <a:ext cx="1472784" cy="1143000"/>
          </a:xfrm>
          <a:prstGeom prst="rect">
            <a:avLst/>
          </a:prstGeom>
        </p:spPr>
      </p:pic>
      <p:pic>
        <p:nvPicPr>
          <p:cNvPr id="7" name="Picture 6"/>
          <p:cNvPicPr>
            <a:picLocks noChangeAspect="1"/>
          </p:cNvPicPr>
          <p:nvPr/>
        </p:nvPicPr>
        <p:blipFill>
          <a:blip r:embed="rId5"/>
          <a:stretch>
            <a:fillRect/>
          </a:stretch>
        </p:blipFill>
        <p:spPr>
          <a:xfrm>
            <a:off x="7416800" y="1905000"/>
            <a:ext cx="1524000" cy="1143000"/>
          </a:xfrm>
          <a:prstGeom prst="rect">
            <a:avLst/>
          </a:prstGeom>
        </p:spPr>
      </p:pic>
    </p:spTree>
    <p:extLst>
      <p:ext uri="{BB962C8B-B14F-4D97-AF65-F5344CB8AC3E}">
        <p14:creationId xmlns:p14="http://schemas.microsoft.com/office/powerpoint/2010/main" val="195001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b="1" dirty="0"/>
              <a:t>შესრულებაზე დაფუძნებული </a:t>
            </a:r>
            <a:r>
              <a:rPr lang="ka-GE" b="1" dirty="0" smtClean="0"/>
              <a:t>დაფინანსება</a:t>
            </a:r>
            <a:r>
              <a:rPr lang="en-US" b="1" dirty="0" smtClean="0"/>
              <a:t> (PBF)</a:t>
            </a:r>
            <a:endParaRPr lang="en-US" b="1" dirty="0"/>
          </a:p>
        </p:txBody>
      </p:sp>
      <p:sp>
        <p:nvSpPr>
          <p:cNvPr id="3" name="Text Placeholder 2"/>
          <p:cNvSpPr>
            <a:spLocks noGrp="1"/>
          </p:cNvSpPr>
          <p:nvPr>
            <p:ph type="body" sz="quarter" idx="13"/>
          </p:nvPr>
        </p:nvSpPr>
        <p:spPr>
          <a:xfrm>
            <a:off x="304800" y="1524000"/>
            <a:ext cx="8229600" cy="2133600"/>
          </a:xfrm>
        </p:spPr>
        <p:txBody>
          <a:bodyPr/>
          <a:lstStyle/>
          <a:p>
            <a:pPr>
              <a:lnSpc>
                <a:spcPct val="130000"/>
              </a:lnSpc>
              <a:buFont typeface="Wingdings" charset="2"/>
              <a:buChar char="u"/>
            </a:pPr>
            <a:r>
              <a:rPr lang="ka-GE" dirty="0" smtClean="0">
                <a:solidFill>
                  <a:srgbClr val="800000"/>
                </a:solidFill>
              </a:rPr>
              <a:t>ბურუნდი</a:t>
            </a:r>
            <a:r>
              <a:rPr lang="en-US" dirty="0" err="1">
                <a:solidFill>
                  <a:srgbClr val="800000"/>
                </a:solidFill>
              </a:rPr>
              <a:t>ს</a:t>
            </a:r>
            <a:r>
              <a:rPr lang="ka-GE" dirty="0" smtClean="0">
                <a:solidFill>
                  <a:srgbClr val="800000"/>
                </a:solidFill>
              </a:rPr>
              <a:t>, </a:t>
            </a:r>
            <a:r>
              <a:rPr lang="ka-GE" dirty="0">
                <a:solidFill>
                  <a:srgbClr val="800000"/>
                </a:solidFill>
              </a:rPr>
              <a:t>კონგოს დემოკრატიული </a:t>
            </a:r>
            <a:r>
              <a:rPr lang="ka-GE" dirty="0" smtClean="0">
                <a:solidFill>
                  <a:srgbClr val="800000"/>
                </a:solidFill>
              </a:rPr>
              <a:t>რესპუბლიკის, ტანზანიისა </a:t>
            </a:r>
            <a:r>
              <a:rPr lang="ka-GE" dirty="0">
                <a:solidFill>
                  <a:srgbClr val="800000"/>
                </a:solidFill>
              </a:rPr>
              <a:t>და </a:t>
            </a:r>
            <a:r>
              <a:rPr lang="ka-GE" dirty="0" smtClean="0">
                <a:solidFill>
                  <a:srgbClr val="800000"/>
                </a:solidFill>
              </a:rPr>
              <a:t>ზამბიის </a:t>
            </a:r>
            <a:r>
              <a:rPr lang="ka-GE" dirty="0" smtClean="0"/>
              <a:t>გამოცდილებით მნიშვნელოვად გაიზარდა:</a:t>
            </a:r>
          </a:p>
          <a:p>
            <a:pPr marL="565150">
              <a:lnSpc>
                <a:spcPct val="130000"/>
              </a:lnSpc>
              <a:buFont typeface="Wingdings" charset="2"/>
              <a:buChar char="ü"/>
            </a:pPr>
            <a:r>
              <a:rPr lang="ka-GE" sz="1400" dirty="0" smtClean="0"/>
              <a:t>სამედიცინო </a:t>
            </a:r>
            <a:r>
              <a:rPr lang="ka-GE" sz="1400" dirty="0"/>
              <a:t>პერსონალის </a:t>
            </a:r>
            <a:r>
              <a:rPr lang="ka-GE" sz="1400" dirty="0" smtClean="0"/>
              <a:t>პროდუქტიულობა</a:t>
            </a:r>
          </a:p>
          <a:p>
            <a:pPr marL="565150">
              <a:lnSpc>
                <a:spcPct val="130000"/>
              </a:lnSpc>
              <a:buFont typeface="Wingdings" charset="2"/>
              <a:buChar char="ü"/>
            </a:pPr>
            <a:r>
              <a:rPr lang="ka-GE" sz="1400" dirty="0" smtClean="0"/>
              <a:t>ჯანდაცვის </a:t>
            </a:r>
            <a:r>
              <a:rPr lang="ka-GE" sz="1400" dirty="0"/>
              <a:t>სერვისების </a:t>
            </a:r>
            <a:r>
              <a:rPr lang="ka-GE" sz="1400" dirty="0" smtClean="0"/>
              <a:t>უტილიზაცია</a:t>
            </a:r>
            <a:endParaRPr lang="en-US" sz="1400" dirty="0" smtClean="0"/>
          </a:p>
          <a:p>
            <a:pPr marL="565150">
              <a:lnSpc>
                <a:spcPct val="130000"/>
              </a:lnSpc>
              <a:buFont typeface="Wingdings" charset="2"/>
              <a:buChar char="ü"/>
            </a:pPr>
            <a:r>
              <a:rPr lang="ka-GE" sz="1400" dirty="0" smtClean="0"/>
              <a:t>ბენეფიციარების მიერ აღქმული მომსახურების ხარისხი</a:t>
            </a:r>
            <a:endParaRPr lang="en-US" sz="1400" dirty="0" smtClean="0"/>
          </a:p>
        </p:txBody>
      </p:sp>
      <p:pic>
        <p:nvPicPr>
          <p:cNvPr id="4" name="Picture 3"/>
          <p:cNvPicPr>
            <a:picLocks noChangeAspect="1"/>
          </p:cNvPicPr>
          <p:nvPr/>
        </p:nvPicPr>
        <p:blipFill rotWithShape="1">
          <a:blip r:embed="rId3"/>
          <a:srcRect l="12083" t="3070" r="3334"/>
          <a:stretch/>
        </p:blipFill>
        <p:spPr>
          <a:xfrm>
            <a:off x="228600" y="3657600"/>
            <a:ext cx="2578100" cy="2806700"/>
          </a:xfrm>
          <a:prstGeom prst="rect">
            <a:avLst/>
          </a:prstGeom>
        </p:spPr>
      </p:pic>
      <p:sp>
        <p:nvSpPr>
          <p:cNvPr id="5" name="Text Placeholder 2"/>
          <p:cNvSpPr txBox="1">
            <a:spLocks/>
          </p:cNvSpPr>
          <p:nvPr/>
        </p:nvSpPr>
        <p:spPr>
          <a:xfrm>
            <a:off x="2819400" y="3657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r>
              <a:rPr lang="en-US" sz="1400" dirty="0" err="1" smtClean="0"/>
              <a:t>მომსახურების</a:t>
            </a:r>
            <a:r>
              <a:rPr lang="en-US" sz="1400" dirty="0" smtClean="0"/>
              <a:t> </a:t>
            </a:r>
            <a:r>
              <a:rPr lang="en-US" sz="1400" dirty="0" err="1" smtClean="0"/>
              <a:t>ხარისხსა</a:t>
            </a:r>
            <a:r>
              <a:rPr lang="en-US" sz="1400" dirty="0" smtClean="0"/>
              <a:t> </a:t>
            </a:r>
            <a:r>
              <a:rPr lang="en-US" sz="1400" dirty="0" err="1" smtClean="0"/>
              <a:t>და</a:t>
            </a:r>
            <a:r>
              <a:rPr lang="en-US" sz="1400" dirty="0" smtClean="0"/>
              <a:t> </a:t>
            </a:r>
            <a:r>
              <a:rPr lang="en-US" sz="1400" dirty="0" err="1" smtClean="0"/>
              <a:t>პაციენტების</a:t>
            </a:r>
            <a:r>
              <a:rPr lang="en-US" sz="1400" dirty="0" smtClean="0"/>
              <a:t> </a:t>
            </a:r>
            <a:r>
              <a:rPr lang="en-US" sz="1400" dirty="0" err="1" smtClean="0"/>
              <a:t>კმაყოფილების</a:t>
            </a:r>
            <a:r>
              <a:rPr lang="en-US" sz="1400" dirty="0" smtClean="0"/>
              <a:t> </a:t>
            </a:r>
            <a:r>
              <a:rPr lang="en-US" sz="1400" dirty="0" err="1" smtClean="0"/>
              <a:t>დონეზე</a:t>
            </a:r>
            <a:r>
              <a:rPr lang="en-US" sz="1400" dirty="0" smtClean="0"/>
              <a:t> </a:t>
            </a:r>
            <a:r>
              <a:rPr lang="en-US" sz="1400" dirty="0" err="1" smtClean="0"/>
              <a:t>დაფინანსების</a:t>
            </a:r>
            <a:r>
              <a:rPr lang="en-US" sz="1400" dirty="0" smtClean="0"/>
              <a:t> </a:t>
            </a:r>
            <a:r>
              <a:rPr lang="en-US" sz="1400" dirty="0" err="1" smtClean="0"/>
              <a:t>ამ</a:t>
            </a:r>
            <a:r>
              <a:rPr lang="en-US" sz="1400" dirty="0" smtClean="0"/>
              <a:t> </a:t>
            </a:r>
            <a:r>
              <a:rPr lang="en-US" sz="1400" dirty="0" err="1" smtClean="0"/>
              <a:t>მოდელის</a:t>
            </a:r>
            <a:r>
              <a:rPr lang="en-US" sz="1400" dirty="0" smtClean="0"/>
              <a:t> </a:t>
            </a:r>
            <a:r>
              <a:rPr lang="en-US" sz="1400" dirty="0" err="1" smtClean="0"/>
              <a:t>დადებითი</a:t>
            </a:r>
            <a:r>
              <a:rPr lang="en-US" sz="1400" dirty="0" smtClean="0"/>
              <a:t> </a:t>
            </a:r>
            <a:r>
              <a:rPr lang="en-US" sz="1400" dirty="0" err="1" smtClean="0"/>
              <a:t>გავლენა</a:t>
            </a:r>
            <a:r>
              <a:rPr lang="en-US" sz="1400" dirty="0" smtClean="0"/>
              <a:t> </a:t>
            </a:r>
            <a:r>
              <a:rPr lang="en-US" sz="1400" dirty="0" err="1" smtClean="0"/>
              <a:t>მაღალი</a:t>
            </a:r>
            <a:r>
              <a:rPr lang="en-US" sz="1400" dirty="0" smtClean="0"/>
              <a:t> </a:t>
            </a:r>
            <a:r>
              <a:rPr lang="en-US" sz="1400" dirty="0" err="1" smtClean="0"/>
              <a:t>ხარისხის</a:t>
            </a:r>
            <a:r>
              <a:rPr lang="en-US" sz="1400" dirty="0" smtClean="0"/>
              <a:t> </a:t>
            </a:r>
            <a:r>
              <a:rPr lang="en-US" sz="1400" dirty="0" err="1" smtClean="0"/>
              <a:t>მტკიცებულებებით</a:t>
            </a:r>
            <a:r>
              <a:rPr lang="en-US" sz="1400" dirty="0" smtClean="0"/>
              <a:t> </a:t>
            </a:r>
            <a:r>
              <a:rPr lang="en-US" sz="1400" dirty="0" err="1" smtClean="0"/>
              <a:t>დასტურდება</a:t>
            </a:r>
            <a:r>
              <a:rPr lang="en-US" sz="1400" dirty="0"/>
              <a:t>.</a:t>
            </a:r>
          </a:p>
        </p:txBody>
      </p:sp>
      <p:pic>
        <p:nvPicPr>
          <p:cNvPr id="6" name="Picture 5"/>
          <p:cNvPicPr>
            <a:picLocks noChangeAspect="1"/>
          </p:cNvPicPr>
          <p:nvPr/>
        </p:nvPicPr>
        <p:blipFill>
          <a:blip r:embed="rId4"/>
          <a:stretch>
            <a:fillRect/>
          </a:stretch>
        </p:blipFill>
        <p:spPr>
          <a:xfrm>
            <a:off x="4191000" y="4800600"/>
            <a:ext cx="2171700" cy="1447800"/>
          </a:xfrm>
          <a:prstGeom prst="rect">
            <a:avLst/>
          </a:prstGeom>
        </p:spPr>
      </p:pic>
      <p:sp>
        <p:nvSpPr>
          <p:cNvPr id="7" name="TextBox 6"/>
          <p:cNvSpPr txBox="1"/>
          <p:nvPr/>
        </p:nvSpPr>
        <p:spPr>
          <a:xfrm>
            <a:off x="685800" y="4267200"/>
            <a:ext cx="1100669" cy="369332"/>
          </a:xfrm>
          <a:prstGeom prst="rect">
            <a:avLst/>
          </a:prstGeom>
          <a:noFill/>
        </p:spPr>
        <p:txBody>
          <a:bodyPr wrap="none" rtlCol="0">
            <a:spAutoFit/>
          </a:bodyPr>
          <a:lstStyle/>
          <a:p>
            <a:r>
              <a:rPr lang="en-US" dirty="0" err="1" smtClean="0"/>
              <a:t>ხარისხი</a:t>
            </a:r>
            <a:endParaRPr lang="en-US" dirty="0"/>
          </a:p>
        </p:txBody>
      </p:sp>
    </p:spTree>
    <p:extLst>
      <p:ext uri="{BB962C8B-B14F-4D97-AF65-F5344CB8AC3E}">
        <p14:creationId xmlns:p14="http://schemas.microsoft.com/office/powerpoint/2010/main" val="175948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457200" y="1447800"/>
            <a:ext cx="8305800" cy="4267200"/>
          </a:xfrm>
        </p:spPr>
        <p:txBody>
          <a:bodyPr/>
          <a:lstStyle/>
          <a:p>
            <a:pPr marL="0" indent="0">
              <a:lnSpc>
                <a:spcPct val="130000"/>
              </a:lnSpc>
              <a:buNone/>
            </a:pPr>
            <a:r>
              <a:rPr lang="en-US" b="1" dirty="0" err="1" smtClean="0">
                <a:solidFill>
                  <a:srgbClr val="800000"/>
                </a:solidFill>
              </a:rPr>
              <a:t>რუანდა</a:t>
            </a:r>
            <a:endParaRPr lang="en-US" b="1" dirty="0" smtClean="0">
              <a:solidFill>
                <a:srgbClr val="800000"/>
              </a:solidFill>
            </a:endParaRPr>
          </a:p>
          <a:p>
            <a:pPr>
              <a:lnSpc>
                <a:spcPct val="130000"/>
              </a:lnSpc>
              <a:buFont typeface="Wingdings" charset="2"/>
              <a:buChar char="u"/>
            </a:pPr>
            <a:r>
              <a:rPr lang="ru-RU" sz="1400" dirty="0" err="1" smtClean="0">
                <a:solidFill>
                  <a:schemeClr val="tx1"/>
                </a:solidFill>
              </a:rPr>
              <a:t>პრევენციული</a:t>
            </a:r>
            <a:r>
              <a:rPr lang="ru-RU" sz="1400" dirty="0" smtClean="0">
                <a:solidFill>
                  <a:schemeClr val="tx1"/>
                </a:solidFill>
              </a:rPr>
              <a:t> </a:t>
            </a:r>
            <a:r>
              <a:rPr lang="ru-RU" sz="1400" dirty="0" err="1">
                <a:solidFill>
                  <a:schemeClr val="tx1"/>
                </a:solidFill>
              </a:rPr>
              <a:t>ვიზიტების</a:t>
            </a:r>
            <a:r>
              <a:rPr lang="ru-RU" sz="1400" dirty="0">
                <a:solidFill>
                  <a:schemeClr val="tx1"/>
                </a:solidFill>
              </a:rPr>
              <a:t> </a:t>
            </a:r>
            <a:r>
              <a:rPr lang="ru-RU" sz="1400" dirty="0" err="1">
                <a:solidFill>
                  <a:schemeClr val="tx1"/>
                </a:solidFill>
              </a:rPr>
              <a:t>მაჩვენებელი</a:t>
            </a:r>
            <a:r>
              <a:rPr lang="ru-RU" sz="1400" dirty="0">
                <a:solidFill>
                  <a:schemeClr val="tx1"/>
                </a:solidFill>
              </a:rPr>
              <a:t> 56%-</a:t>
            </a:r>
            <a:r>
              <a:rPr lang="ru-RU" sz="1400" dirty="0" err="1">
                <a:solidFill>
                  <a:schemeClr val="tx1"/>
                </a:solidFill>
              </a:rPr>
              <a:t>ით</a:t>
            </a:r>
            <a:r>
              <a:rPr lang="ru-RU" sz="1400" dirty="0">
                <a:solidFill>
                  <a:schemeClr val="tx1"/>
                </a:solidFill>
              </a:rPr>
              <a:t> </a:t>
            </a:r>
            <a:r>
              <a:rPr lang="ru-RU" sz="1400" dirty="0" err="1" smtClean="0">
                <a:solidFill>
                  <a:schemeClr val="tx1"/>
                </a:solidFill>
              </a:rPr>
              <a:t>გაიზარდა</a:t>
            </a:r>
            <a:r>
              <a:rPr lang="ru-RU" sz="1400" dirty="0" smtClean="0">
                <a:solidFill>
                  <a:schemeClr val="tx1"/>
                </a:solidFill>
              </a:rPr>
              <a:t> 2 </a:t>
            </a:r>
            <a:r>
              <a:rPr lang="ru-RU" sz="1400" dirty="0" err="1" smtClean="0">
                <a:solidFill>
                  <a:schemeClr val="tx1"/>
                </a:solidFill>
              </a:rPr>
              <a:t>წლამდე</a:t>
            </a:r>
            <a:r>
              <a:rPr lang="ru-RU" sz="1400" dirty="0" smtClean="0">
                <a:solidFill>
                  <a:schemeClr val="tx1"/>
                </a:solidFill>
              </a:rPr>
              <a:t> </a:t>
            </a:r>
            <a:r>
              <a:rPr lang="en-US" sz="1400" dirty="0" err="1" smtClean="0">
                <a:solidFill>
                  <a:schemeClr val="tx1"/>
                </a:solidFill>
              </a:rPr>
              <a:t>ასაკის</a:t>
            </a:r>
            <a:r>
              <a:rPr lang="en-US" sz="1400" dirty="0" smtClean="0">
                <a:solidFill>
                  <a:schemeClr val="tx1"/>
                </a:solidFill>
              </a:rPr>
              <a:t> </a:t>
            </a:r>
            <a:r>
              <a:rPr lang="ru-RU" sz="1400" dirty="0" err="1" smtClean="0">
                <a:solidFill>
                  <a:schemeClr val="tx1"/>
                </a:solidFill>
              </a:rPr>
              <a:t>ბავშვებში</a:t>
            </a:r>
            <a:r>
              <a:rPr lang="ru-RU" sz="1400" dirty="0" smtClean="0">
                <a:solidFill>
                  <a:schemeClr val="tx1"/>
                </a:solidFill>
              </a:rPr>
              <a:t> </a:t>
            </a:r>
            <a:r>
              <a:rPr lang="ru-RU" sz="1400" dirty="0" err="1">
                <a:solidFill>
                  <a:schemeClr val="tx1"/>
                </a:solidFill>
              </a:rPr>
              <a:t>და</a:t>
            </a:r>
            <a:r>
              <a:rPr lang="ru-RU" sz="1400" dirty="0">
                <a:solidFill>
                  <a:schemeClr val="tx1"/>
                </a:solidFill>
              </a:rPr>
              <a:t> 132%-</a:t>
            </a:r>
            <a:r>
              <a:rPr lang="ru-RU" sz="1400" dirty="0" err="1">
                <a:solidFill>
                  <a:schemeClr val="tx1"/>
                </a:solidFill>
              </a:rPr>
              <a:t>ით</a:t>
            </a:r>
            <a:r>
              <a:rPr lang="ru-RU" sz="1400" dirty="0">
                <a:solidFill>
                  <a:schemeClr val="tx1"/>
                </a:solidFill>
              </a:rPr>
              <a:t> </a:t>
            </a:r>
            <a:r>
              <a:rPr lang="ru-RU" sz="1400" dirty="0" smtClean="0">
                <a:solidFill>
                  <a:schemeClr val="tx1"/>
                </a:solidFill>
              </a:rPr>
              <a:t>2</a:t>
            </a:r>
            <a:r>
              <a:rPr lang="ru-RU" sz="1400" dirty="0">
                <a:solidFill>
                  <a:schemeClr val="tx1"/>
                </a:solidFill>
              </a:rPr>
              <a:t>-დან 5 წლამდე </a:t>
            </a:r>
            <a:r>
              <a:rPr lang="ru-RU" sz="1400" dirty="0" err="1">
                <a:solidFill>
                  <a:schemeClr val="tx1"/>
                </a:solidFill>
              </a:rPr>
              <a:t>ბავშვთა</a:t>
            </a:r>
            <a:r>
              <a:rPr lang="ru-RU" sz="1400" dirty="0">
                <a:solidFill>
                  <a:schemeClr val="tx1"/>
                </a:solidFill>
              </a:rPr>
              <a:t> </a:t>
            </a:r>
            <a:r>
              <a:rPr lang="ru-RU" sz="1400" dirty="0" err="1" smtClean="0">
                <a:solidFill>
                  <a:schemeClr val="tx1"/>
                </a:solidFill>
              </a:rPr>
              <a:t>კონტინგენტში</a:t>
            </a:r>
            <a:r>
              <a:rPr lang="ru-RU" sz="1400" dirty="0" smtClean="0">
                <a:solidFill>
                  <a:schemeClr val="tx1"/>
                </a:solidFill>
              </a:rPr>
              <a:t> </a:t>
            </a:r>
          </a:p>
          <a:p>
            <a:pPr>
              <a:lnSpc>
                <a:spcPct val="130000"/>
              </a:lnSpc>
              <a:buFont typeface="Wingdings" charset="2"/>
              <a:buChar char="u"/>
            </a:pPr>
            <a:r>
              <a:rPr lang="ru-RU" sz="1400" dirty="0" err="1" smtClean="0">
                <a:solidFill>
                  <a:schemeClr val="tx1"/>
                </a:solidFill>
              </a:rPr>
              <a:t>პრენატალური</a:t>
            </a:r>
            <a:r>
              <a:rPr lang="ru-RU" sz="1400" dirty="0" smtClean="0">
                <a:solidFill>
                  <a:schemeClr val="tx1"/>
                </a:solidFill>
              </a:rPr>
              <a:t> </a:t>
            </a:r>
            <a:r>
              <a:rPr lang="ru-RU" sz="1400" dirty="0">
                <a:solidFill>
                  <a:schemeClr val="tx1"/>
                </a:solidFill>
              </a:rPr>
              <a:t>მომსახურების </a:t>
            </a:r>
            <a:r>
              <a:rPr lang="ru-RU" sz="1400" dirty="0" err="1">
                <a:solidFill>
                  <a:schemeClr val="tx1"/>
                </a:solidFill>
              </a:rPr>
              <a:t>ხარისხის</a:t>
            </a:r>
            <a:r>
              <a:rPr lang="ru-RU" sz="1400" dirty="0">
                <a:solidFill>
                  <a:schemeClr val="tx1"/>
                </a:solidFill>
              </a:rPr>
              <a:t> </a:t>
            </a:r>
            <a:r>
              <a:rPr lang="ru-RU" sz="1400" dirty="0" err="1" smtClean="0">
                <a:solidFill>
                  <a:schemeClr val="tx1"/>
                </a:solidFill>
              </a:rPr>
              <a:t>გაუმჯობესდა</a:t>
            </a:r>
            <a:endParaRPr lang="ru-RU" sz="1400" dirty="0" smtClean="0">
              <a:solidFill>
                <a:schemeClr val="tx1"/>
              </a:solidFill>
            </a:endParaRPr>
          </a:p>
          <a:p>
            <a:pPr>
              <a:lnSpc>
                <a:spcPct val="130000"/>
              </a:lnSpc>
              <a:buFont typeface="Wingdings" charset="2"/>
              <a:buChar char="u"/>
            </a:pPr>
            <a:r>
              <a:rPr lang="ru-RU" sz="1400" dirty="0" smtClean="0">
                <a:solidFill>
                  <a:schemeClr val="tx1"/>
                </a:solidFill>
              </a:rPr>
              <a:t>7.6</a:t>
            </a:r>
            <a:r>
              <a:rPr lang="ru-RU" sz="1400" dirty="0">
                <a:solidFill>
                  <a:schemeClr val="tx1"/>
                </a:solidFill>
              </a:rPr>
              <a:t>%-</a:t>
            </a:r>
            <a:r>
              <a:rPr lang="ru-RU" sz="1400" dirty="0" err="1">
                <a:solidFill>
                  <a:schemeClr val="tx1"/>
                </a:solidFill>
              </a:rPr>
              <a:t>ით</a:t>
            </a:r>
            <a:r>
              <a:rPr lang="ru-RU" sz="1400" dirty="0">
                <a:solidFill>
                  <a:schemeClr val="tx1"/>
                </a:solidFill>
              </a:rPr>
              <a:t> </a:t>
            </a:r>
            <a:r>
              <a:rPr lang="ru-RU" sz="1400" dirty="0" err="1">
                <a:solidFill>
                  <a:schemeClr val="tx1"/>
                </a:solidFill>
              </a:rPr>
              <a:t>მეტმა</a:t>
            </a:r>
            <a:r>
              <a:rPr lang="ru-RU" sz="1400" dirty="0">
                <a:solidFill>
                  <a:schemeClr val="tx1"/>
                </a:solidFill>
              </a:rPr>
              <a:t> </a:t>
            </a:r>
            <a:r>
              <a:rPr lang="ru-RU" sz="1400" dirty="0" err="1">
                <a:solidFill>
                  <a:schemeClr val="tx1"/>
                </a:solidFill>
              </a:rPr>
              <a:t>ქალმა</a:t>
            </a:r>
            <a:r>
              <a:rPr lang="ru-RU" sz="1400" dirty="0">
                <a:solidFill>
                  <a:schemeClr val="tx1"/>
                </a:solidFill>
              </a:rPr>
              <a:t> </a:t>
            </a:r>
            <a:r>
              <a:rPr lang="ru-RU" sz="1400" dirty="0" err="1">
                <a:solidFill>
                  <a:schemeClr val="tx1"/>
                </a:solidFill>
              </a:rPr>
              <a:t>გაიკეთა</a:t>
            </a:r>
            <a:r>
              <a:rPr lang="ru-RU" sz="1400" dirty="0">
                <a:solidFill>
                  <a:schemeClr val="tx1"/>
                </a:solidFill>
              </a:rPr>
              <a:t> </a:t>
            </a:r>
            <a:r>
              <a:rPr lang="ru-RU" sz="1400" dirty="0" err="1">
                <a:solidFill>
                  <a:schemeClr val="tx1"/>
                </a:solidFill>
              </a:rPr>
              <a:t>ანტიტეტანური</a:t>
            </a:r>
            <a:r>
              <a:rPr lang="ru-RU" sz="1400" dirty="0">
                <a:solidFill>
                  <a:schemeClr val="tx1"/>
                </a:solidFill>
              </a:rPr>
              <a:t> </a:t>
            </a:r>
            <a:r>
              <a:rPr lang="ru-RU" sz="1400" dirty="0" err="1">
                <a:solidFill>
                  <a:schemeClr val="tx1"/>
                </a:solidFill>
              </a:rPr>
              <a:t>ვაქცინა</a:t>
            </a:r>
            <a:r>
              <a:rPr lang="ru-RU" sz="1400" dirty="0">
                <a:solidFill>
                  <a:schemeClr val="tx1"/>
                </a:solidFill>
              </a:rPr>
              <a:t> </a:t>
            </a:r>
            <a:r>
              <a:rPr lang="ru-RU" sz="1400" dirty="0" err="1">
                <a:solidFill>
                  <a:schemeClr val="tx1"/>
                </a:solidFill>
              </a:rPr>
              <a:t>ორსულობის</a:t>
            </a:r>
            <a:r>
              <a:rPr lang="ru-RU" sz="1400" dirty="0">
                <a:solidFill>
                  <a:schemeClr val="tx1"/>
                </a:solidFill>
              </a:rPr>
              <a:t> </a:t>
            </a:r>
            <a:r>
              <a:rPr lang="ru-RU" sz="1400" dirty="0" err="1" smtClean="0">
                <a:solidFill>
                  <a:schemeClr val="tx1"/>
                </a:solidFill>
              </a:rPr>
              <a:t>პერიოდში</a:t>
            </a:r>
            <a:endParaRPr lang="en-US" sz="1400" dirty="0" smtClean="0">
              <a:solidFill>
                <a:schemeClr val="tx1"/>
              </a:solidFill>
            </a:endParaRPr>
          </a:p>
          <a:p>
            <a:pPr marL="0" indent="0">
              <a:lnSpc>
                <a:spcPct val="130000"/>
              </a:lnSpc>
              <a:buNone/>
            </a:pPr>
            <a:endParaRPr lang="en-US" sz="700" dirty="0" smtClean="0">
              <a:solidFill>
                <a:schemeClr val="tx1"/>
              </a:solidFill>
            </a:endParaRPr>
          </a:p>
          <a:p>
            <a:pPr marL="393700" indent="0">
              <a:lnSpc>
                <a:spcPct val="130000"/>
              </a:lnSpc>
              <a:buNone/>
            </a:pPr>
            <a:endParaRPr lang="ru-RU" sz="1400" i="1" dirty="0" smtClean="0">
              <a:solidFill>
                <a:schemeClr val="tx1"/>
              </a:solidFill>
            </a:endParaRPr>
          </a:p>
          <a:p>
            <a:pPr marL="393700" indent="0">
              <a:lnSpc>
                <a:spcPct val="130000"/>
              </a:lnSpc>
              <a:buNone/>
            </a:pPr>
            <a:r>
              <a:rPr lang="ru-RU" sz="1400" i="1" dirty="0" err="1" smtClean="0">
                <a:solidFill>
                  <a:schemeClr val="tx1"/>
                </a:solidFill>
              </a:rPr>
              <a:t>თუმცა</a:t>
            </a:r>
            <a:r>
              <a:rPr lang="ru-RU" sz="1400" i="1" dirty="0" smtClean="0">
                <a:solidFill>
                  <a:schemeClr val="tx1"/>
                </a:solidFill>
              </a:rPr>
              <a:t> </a:t>
            </a:r>
            <a:r>
              <a:rPr lang="ru-RU" sz="1400" i="1" dirty="0">
                <a:solidFill>
                  <a:schemeClr val="tx1"/>
                </a:solidFill>
              </a:rPr>
              <a:t>ორსულების მიერ 4 პრენატალური ვიზიტის შესრულების მხრივ გაუმჯობესება და ასევე სრული იმუნიზაციის სქემით მოცული ბავშვების რაოდენობის </a:t>
            </a:r>
            <a:r>
              <a:rPr lang="ru-RU" sz="1400" i="1" dirty="0" err="1">
                <a:solidFill>
                  <a:schemeClr val="tx1"/>
                </a:solidFill>
              </a:rPr>
              <a:t>ზრდა</a:t>
            </a:r>
            <a:r>
              <a:rPr lang="ru-RU" sz="1400" i="1" dirty="0">
                <a:solidFill>
                  <a:schemeClr val="tx1"/>
                </a:solidFill>
              </a:rPr>
              <a:t> </a:t>
            </a:r>
            <a:r>
              <a:rPr lang="ru-RU" sz="1400" i="1" dirty="0" err="1" smtClean="0">
                <a:solidFill>
                  <a:schemeClr val="tx1"/>
                </a:solidFill>
              </a:rPr>
              <a:t>არ</a:t>
            </a:r>
            <a:r>
              <a:rPr lang="ru-RU" sz="1400" i="1" dirty="0" smtClean="0">
                <a:solidFill>
                  <a:schemeClr val="tx1"/>
                </a:solidFill>
              </a:rPr>
              <a:t> </a:t>
            </a:r>
            <a:r>
              <a:rPr lang="ru-RU" sz="1400" i="1" dirty="0" err="1" smtClean="0">
                <a:solidFill>
                  <a:schemeClr val="tx1"/>
                </a:solidFill>
              </a:rPr>
              <a:t>დაფიქსირებულა</a:t>
            </a:r>
            <a:r>
              <a:rPr lang="ru-RU" sz="1400" i="1" dirty="0" smtClean="0">
                <a:solidFill>
                  <a:schemeClr val="tx1"/>
                </a:solidFill>
              </a:rPr>
              <a:t>.</a:t>
            </a:r>
            <a:endParaRPr lang="en-US" sz="1400" i="1" dirty="0" smtClean="0"/>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pic>
        <p:nvPicPr>
          <p:cNvPr id="4" name="Picture 3"/>
          <p:cNvPicPr>
            <a:picLocks noChangeAspect="1"/>
          </p:cNvPicPr>
          <p:nvPr/>
        </p:nvPicPr>
        <p:blipFill>
          <a:blip r:embed="rId3"/>
          <a:stretch>
            <a:fillRect/>
          </a:stretch>
        </p:blipFill>
        <p:spPr>
          <a:xfrm>
            <a:off x="5715000" y="4724400"/>
            <a:ext cx="2057400" cy="1366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66761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457200" y="1447800"/>
            <a:ext cx="7772400" cy="2057400"/>
          </a:xfrm>
        </p:spPr>
        <p:txBody>
          <a:bodyPr/>
          <a:lstStyle/>
          <a:p>
            <a:pPr marL="0" indent="0">
              <a:lnSpc>
                <a:spcPct val="130000"/>
              </a:lnSpc>
              <a:buNone/>
            </a:pPr>
            <a:r>
              <a:rPr lang="ru-RU" b="1" dirty="0" err="1" smtClean="0">
                <a:solidFill>
                  <a:srgbClr val="800000"/>
                </a:solidFill>
              </a:rPr>
              <a:t>ინდონეზი</a:t>
            </a:r>
            <a:r>
              <a:rPr lang="en-US" b="1" dirty="0" err="1">
                <a:solidFill>
                  <a:srgbClr val="800000"/>
                </a:solidFill>
              </a:rPr>
              <a:t>ა</a:t>
            </a:r>
            <a:r>
              <a:rPr lang="ru-RU" b="1" dirty="0" smtClean="0">
                <a:solidFill>
                  <a:srgbClr val="800000"/>
                </a:solidFill>
              </a:rPr>
              <a:t> </a:t>
            </a:r>
            <a:endParaRPr lang="en-US" b="1" dirty="0" smtClean="0">
              <a:solidFill>
                <a:srgbClr val="800000"/>
              </a:solidFill>
            </a:endParaRPr>
          </a:p>
          <a:p>
            <a:pPr>
              <a:lnSpc>
                <a:spcPct val="130000"/>
              </a:lnSpc>
            </a:pPr>
            <a:r>
              <a:rPr lang="ru-RU" dirty="0" err="1" smtClean="0"/>
              <a:t>მოდელის</a:t>
            </a:r>
            <a:r>
              <a:rPr lang="ru-RU" dirty="0" smtClean="0"/>
              <a:t> </a:t>
            </a:r>
            <a:r>
              <a:rPr lang="ru-RU" dirty="0"/>
              <a:t>დანერგვიდან 2 თვის თავზე  დედათა და ბავშვთა ჯანმრთელობის </a:t>
            </a:r>
            <a:r>
              <a:rPr lang="ka-GE" dirty="0"/>
              <a:t>რვა </a:t>
            </a:r>
            <a:r>
              <a:rPr lang="ru-RU" dirty="0" err="1" smtClean="0"/>
              <a:t>ინდიკატორი</a:t>
            </a:r>
            <a:r>
              <a:rPr lang="ru-RU" dirty="0" smtClean="0"/>
              <a:t> </a:t>
            </a:r>
            <a:r>
              <a:rPr lang="ru-RU" dirty="0" err="1" smtClean="0"/>
              <a:t>გაიზარდა</a:t>
            </a:r>
            <a:r>
              <a:rPr lang="ru-RU" dirty="0" smtClean="0"/>
              <a:t>  </a:t>
            </a:r>
            <a:r>
              <a:rPr lang="ru-RU" dirty="0" err="1" smtClean="0"/>
              <a:t>იმ</a:t>
            </a:r>
            <a:r>
              <a:rPr lang="ru-RU" dirty="0" smtClean="0"/>
              <a:t> </a:t>
            </a:r>
            <a:r>
              <a:rPr lang="ru-RU" dirty="0"/>
              <a:t>რაიონებთან შედარებით, სადაც ეს ინტერვენცია არ მიმდინარეობდა</a:t>
            </a:r>
            <a:r>
              <a:rPr lang="en-US" dirty="0"/>
              <a:t> </a:t>
            </a:r>
            <a:endParaRPr lang="en-US" dirty="0" smtClean="0"/>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pic>
        <p:nvPicPr>
          <p:cNvPr id="4" name="Picture 3"/>
          <p:cNvPicPr>
            <a:picLocks noChangeAspect="1"/>
          </p:cNvPicPr>
          <p:nvPr/>
        </p:nvPicPr>
        <p:blipFill>
          <a:blip r:embed="rId3"/>
          <a:stretch>
            <a:fillRect/>
          </a:stretch>
        </p:blipFill>
        <p:spPr>
          <a:xfrm>
            <a:off x="544852" y="3505200"/>
            <a:ext cx="3505200" cy="26289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4507667" y="3505200"/>
            <a:ext cx="3950533" cy="2628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86537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70000" contrast="-70000"/>
          </a:blip>
          <a:stretch>
            <a:fillRect/>
          </a:stretch>
        </p:blipFill>
        <p:spPr>
          <a:xfrm flipH="1">
            <a:off x="5334000" y="1229086"/>
            <a:ext cx="3568700" cy="5324114"/>
          </a:xfrm>
          <a:prstGeom prst="rect">
            <a:avLst/>
          </a:prstGeom>
          <a:noFill/>
          <a:ln>
            <a:noFill/>
          </a:ln>
        </p:spPr>
      </p:pic>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304800" y="1295400"/>
            <a:ext cx="7696200" cy="5334000"/>
          </a:xfrm>
        </p:spPr>
        <p:txBody>
          <a:bodyPr/>
          <a:lstStyle/>
          <a:p>
            <a:pPr marL="0" indent="0">
              <a:lnSpc>
                <a:spcPct val="130000"/>
              </a:lnSpc>
              <a:buNone/>
            </a:pPr>
            <a:r>
              <a:rPr lang="ru-RU" b="1" dirty="0" err="1" smtClean="0">
                <a:solidFill>
                  <a:srgbClr val="800000"/>
                </a:solidFill>
              </a:rPr>
              <a:t>ეგვიპტე</a:t>
            </a:r>
            <a:r>
              <a:rPr lang="ru-RU" b="1" dirty="0" smtClean="0">
                <a:solidFill>
                  <a:srgbClr val="800000"/>
                </a:solidFill>
              </a:rPr>
              <a:t> </a:t>
            </a:r>
            <a:endParaRPr lang="en-US" b="1" dirty="0" smtClean="0">
              <a:solidFill>
                <a:srgbClr val="800000"/>
              </a:solidFill>
            </a:endParaRPr>
          </a:p>
          <a:p>
            <a:pPr>
              <a:lnSpc>
                <a:spcPct val="140000"/>
              </a:lnSpc>
              <a:buFont typeface="Wingdings" charset="2"/>
              <a:buChar char="u"/>
            </a:pPr>
            <a:r>
              <a:rPr lang="en-US" dirty="0" smtClean="0"/>
              <a:t>PBF </a:t>
            </a:r>
            <a:r>
              <a:rPr lang="en-US" dirty="0" err="1" smtClean="0"/>
              <a:t>მოდელის</a:t>
            </a:r>
            <a:r>
              <a:rPr lang="en-US" dirty="0" smtClean="0"/>
              <a:t> </a:t>
            </a:r>
            <a:r>
              <a:rPr lang="ka-GE" dirty="0" smtClean="0"/>
              <a:t>გავლენა </a:t>
            </a:r>
            <a:r>
              <a:rPr lang="ka-GE" dirty="0"/>
              <a:t>ბავშვთა იმუნიზაციის მაჩვენებლებზე არც ისე მაღალი აღმოჩნდა, რომელიც შესაძლოა აიხსნას იმ გარემოებით, რომ ინტერვენციის შემოღებამდე უკვე საკმაოდ მაღალი იყო იმუნიზაციის მაჩვენებლები ქვეყანაში, დაახლოებით 65%. </a:t>
            </a:r>
            <a:endParaRPr lang="ka-GE" dirty="0" smtClean="0"/>
          </a:p>
          <a:p>
            <a:pPr>
              <a:lnSpc>
                <a:spcPct val="140000"/>
              </a:lnSpc>
              <a:buFont typeface="Wingdings" charset="2"/>
              <a:buChar char="u"/>
            </a:pPr>
            <a:r>
              <a:rPr lang="ka-GE" dirty="0" smtClean="0">
                <a:solidFill>
                  <a:srgbClr val="006060"/>
                </a:solidFill>
              </a:rPr>
              <a:t>თუმცა </a:t>
            </a:r>
            <a:r>
              <a:rPr lang="ka-GE" dirty="0">
                <a:solidFill>
                  <a:srgbClr val="006060"/>
                </a:solidFill>
              </a:rPr>
              <a:t>პრევენციული საჭიროებების მიზნით დაგეგმილმა 2 წლამდე ბავშვთა ვიზიტების რიცხვმა </a:t>
            </a:r>
            <a:r>
              <a:rPr lang="ka-GE" dirty="0" smtClean="0">
                <a:solidFill>
                  <a:srgbClr val="006060"/>
                </a:solidFill>
              </a:rPr>
              <a:t>მოიმატა </a:t>
            </a:r>
            <a:r>
              <a:rPr lang="ka-GE" dirty="0">
                <a:solidFill>
                  <a:srgbClr val="006060"/>
                </a:solidFill>
              </a:rPr>
              <a:t>64%-ით </a:t>
            </a:r>
            <a:endParaRPr lang="ka-GE" dirty="0" smtClean="0">
              <a:solidFill>
                <a:srgbClr val="006060"/>
              </a:solidFill>
            </a:endParaRPr>
          </a:p>
          <a:p>
            <a:pPr>
              <a:lnSpc>
                <a:spcPct val="140000"/>
              </a:lnSpc>
              <a:buFont typeface="Wingdings" charset="2"/>
              <a:buChar char="u"/>
            </a:pPr>
            <a:r>
              <a:rPr lang="ka-GE" dirty="0" smtClean="0">
                <a:solidFill>
                  <a:srgbClr val="006060"/>
                </a:solidFill>
              </a:rPr>
              <a:t>133</a:t>
            </a:r>
            <a:r>
              <a:rPr lang="ka-GE" dirty="0">
                <a:solidFill>
                  <a:srgbClr val="006060"/>
                </a:solidFill>
              </a:rPr>
              <a:t>%-იანი ზრდა დაფიქსირდა 2-დან 5 წლამდე </a:t>
            </a:r>
            <a:r>
              <a:rPr lang="ka-GE" dirty="0" smtClean="0">
                <a:solidFill>
                  <a:srgbClr val="006060"/>
                </a:solidFill>
              </a:rPr>
              <a:t>ასაკის </a:t>
            </a:r>
            <a:r>
              <a:rPr lang="ka-GE" dirty="0">
                <a:solidFill>
                  <a:srgbClr val="006060"/>
                </a:solidFill>
              </a:rPr>
              <a:t>ბავშვების პრევენციულ ვიზიტებში </a:t>
            </a:r>
            <a:endParaRPr lang="ka-GE" dirty="0" smtClean="0">
              <a:solidFill>
                <a:srgbClr val="006060"/>
              </a:solidFill>
            </a:endParaRPr>
          </a:p>
          <a:p>
            <a:pPr>
              <a:lnSpc>
                <a:spcPct val="140000"/>
              </a:lnSpc>
              <a:buFont typeface="Wingdings" charset="2"/>
              <a:buChar char="u"/>
            </a:pPr>
            <a:r>
              <a:rPr lang="ka-GE" dirty="0" smtClean="0">
                <a:solidFill>
                  <a:srgbClr val="006060"/>
                </a:solidFill>
              </a:rPr>
              <a:t>მნიშვნელოვანი გაუმჯობესდა </a:t>
            </a:r>
            <a:r>
              <a:rPr lang="ka-GE" dirty="0">
                <a:solidFill>
                  <a:srgbClr val="006060"/>
                </a:solidFill>
              </a:rPr>
              <a:t>ოჯახის დაგეგმვის, ანტენატალური მეთვალყურეობის და ბავშვთა ჯანმრთელობის სერვისების ხარისხის </a:t>
            </a:r>
            <a:r>
              <a:rPr lang="ka-GE" dirty="0" smtClean="0">
                <a:solidFill>
                  <a:srgbClr val="006060"/>
                </a:solidFill>
              </a:rPr>
              <a:t>კუთხით</a:t>
            </a:r>
            <a:endParaRPr lang="en-US" dirty="0" smtClean="0">
              <a:solidFill>
                <a:srgbClr val="006060"/>
              </a:solidFill>
            </a:endParaRPr>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spTree>
    <p:extLst>
      <p:ext uri="{BB962C8B-B14F-4D97-AF65-F5344CB8AC3E}">
        <p14:creationId xmlns:p14="http://schemas.microsoft.com/office/powerpoint/2010/main" val="11957242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bg2">
                <a:shade val="45000"/>
                <a:satMod val="135000"/>
              </a:schemeClr>
              <a:prstClr val="white"/>
            </a:duotone>
          </a:blip>
          <a:stretch>
            <a:fillRect/>
          </a:stretch>
        </p:blipFill>
        <p:spPr>
          <a:xfrm flipH="1">
            <a:off x="5791200" y="1219200"/>
            <a:ext cx="2667000" cy="2667000"/>
          </a:xfrm>
          <a:prstGeom prst="rect">
            <a:avLst/>
          </a:prstGeom>
        </p:spPr>
      </p:pic>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304800" y="1295400"/>
            <a:ext cx="7543800" cy="2438400"/>
          </a:xfrm>
        </p:spPr>
        <p:txBody>
          <a:bodyPr/>
          <a:lstStyle/>
          <a:p>
            <a:pPr marL="0" indent="0">
              <a:lnSpc>
                <a:spcPct val="130000"/>
              </a:lnSpc>
              <a:buNone/>
            </a:pPr>
            <a:r>
              <a:rPr lang="ka-GE" b="1" dirty="0" smtClean="0">
                <a:solidFill>
                  <a:srgbClr val="800000"/>
                </a:solidFill>
              </a:rPr>
              <a:t>კამერუნი </a:t>
            </a:r>
            <a:r>
              <a:rPr lang="en-US" b="1" dirty="0">
                <a:solidFill>
                  <a:srgbClr val="800000"/>
                </a:solidFill>
              </a:rPr>
              <a:t>(</a:t>
            </a:r>
            <a:r>
              <a:rPr lang="en-US" b="1" dirty="0" smtClean="0">
                <a:solidFill>
                  <a:srgbClr val="800000"/>
                </a:solidFill>
              </a:rPr>
              <a:t>2012წ </a:t>
            </a:r>
            <a:r>
              <a:rPr lang="en-US" b="1" dirty="0" err="1">
                <a:solidFill>
                  <a:srgbClr val="800000"/>
                </a:solidFill>
              </a:rPr>
              <a:t>დაიწყო</a:t>
            </a:r>
            <a:r>
              <a:rPr lang="en-US" b="1" dirty="0">
                <a:solidFill>
                  <a:srgbClr val="800000"/>
                </a:solidFill>
              </a:rPr>
              <a:t> </a:t>
            </a:r>
            <a:r>
              <a:rPr lang="en-US" b="1" dirty="0" err="1">
                <a:solidFill>
                  <a:srgbClr val="800000"/>
                </a:solidFill>
              </a:rPr>
              <a:t>მოდელის</a:t>
            </a:r>
            <a:r>
              <a:rPr lang="en-US" b="1" dirty="0">
                <a:solidFill>
                  <a:srgbClr val="800000"/>
                </a:solidFill>
              </a:rPr>
              <a:t> </a:t>
            </a:r>
            <a:r>
              <a:rPr lang="en-US" b="1" dirty="0" err="1">
                <a:solidFill>
                  <a:srgbClr val="800000"/>
                </a:solidFill>
              </a:rPr>
              <a:t>გამოცდა</a:t>
            </a:r>
            <a:r>
              <a:rPr lang="en-US" b="1" dirty="0" smtClean="0">
                <a:solidFill>
                  <a:srgbClr val="800000"/>
                </a:solidFill>
              </a:rPr>
              <a:t>)</a:t>
            </a:r>
          </a:p>
          <a:p>
            <a:pPr>
              <a:lnSpc>
                <a:spcPct val="130000"/>
              </a:lnSpc>
              <a:buFont typeface="Wingdings" charset="2"/>
              <a:buChar char="q"/>
            </a:pPr>
            <a:r>
              <a:rPr lang="ka-GE" dirty="0" smtClean="0"/>
              <a:t>გაუმჯობესდა ისეთი </a:t>
            </a:r>
            <a:r>
              <a:rPr lang="ka-GE" dirty="0"/>
              <a:t>მნიშვნელოვანი ინდიკატორები, როგორიცაა </a:t>
            </a:r>
            <a:endParaRPr lang="en-US" dirty="0" smtClean="0"/>
          </a:p>
          <a:p>
            <a:pPr marL="565150">
              <a:lnSpc>
                <a:spcPct val="130000"/>
              </a:lnSpc>
              <a:buFont typeface="Wingdings" charset="2"/>
              <a:buChar char="Ø"/>
            </a:pPr>
            <a:r>
              <a:rPr lang="ka-GE" sz="1400" dirty="0" smtClean="0"/>
              <a:t>მშობიარობა </a:t>
            </a:r>
            <a:r>
              <a:rPr lang="ka-GE" sz="1400" dirty="0"/>
              <a:t>ჯანდაცვის </a:t>
            </a:r>
            <a:r>
              <a:rPr lang="ka-GE" sz="1400" dirty="0" smtClean="0"/>
              <a:t>დაწესებულებაში</a:t>
            </a:r>
            <a:endParaRPr lang="en-US" sz="1400" dirty="0" smtClean="0"/>
          </a:p>
          <a:p>
            <a:pPr marL="565150">
              <a:lnSpc>
                <a:spcPct val="130000"/>
              </a:lnSpc>
              <a:buFont typeface="Wingdings" charset="2"/>
              <a:buChar char="Ø"/>
            </a:pPr>
            <a:r>
              <a:rPr lang="ka-GE" sz="1400" dirty="0" smtClean="0"/>
              <a:t>ანტენატალური მეთვალყურეობა</a:t>
            </a:r>
            <a:endParaRPr lang="en-US" sz="1400" dirty="0" smtClean="0"/>
          </a:p>
          <a:p>
            <a:pPr marL="565150">
              <a:lnSpc>
                <a:spcPct val="130000"/>
              </a:lnSpc>
              <a:buFont typeface="Wingdings" charset="2"/>
              <a:buChar char="Ø"/>
            </a:pPr>
            <a:r>
              <a:rPr lang="ka-GE" sz="1400" dirty="0" smtClean="0"/>
              <a:t>ოჯახის დაგეგმვა</a:t>
            </a:r>
            <a:endParaRPr lang="en-US" sz="1400" dirty="0" smtClean="0"/>
          </a:p>
          <a:p>
            <a:pPr marL="565150">
              <a:lnSpc>
                <a:spcPct val="130000"/>
              </a:lnSpc>
              <a:buFont typeface="Wingdings" charset="2"/>
              <a:buChar char="Ø"/>
            </a:pPr>
            <a:r>
              <a:rPr lang="ka-GE" sz="1400" dirty="0" smtClean="0"/>
              <a:t>იმუნიზაცია</a:t>
            </a:r>
            <a:r>
              <a:rPr lang="ka-GE" sz="1400" dirty="0"/>
              <a:t>. </a:t>
            </a:r>
            <a:endParaRPr lang="en-US" sz="1400" dirty="0" smtClean="0"/>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pic>
        <p:nvPicPr>
          <p:cNvPr id="8" name="Picture 7"/>
          <p:cNvPicPr>
            <a:picLocks noChangeAspect="1"/>
          </p:cNvPicPr>
          <p:nvPr/>
        </p:nvPicPr>
        <p:blipFill>
          <a:blip r:embed="rId4"/>
          <a:stretch>
            <a:fillRect/>
          </a:stretch>
        </p:blipFill>
        <p:spPr>
          <a:xfrm>
            <a:off x="5638800" y="4114800"/>
            <a:ext cx="3149954" cy="20104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r>
              <a:rPr lang="en-US" dirty="0" err="1" smtClean="0"/>
              <a:t>უფასო</a:t>
            </a:r>
            <a:r>
              <a:rPr lang="en-US" dirty="0" smtClean="0"/>
              <a:t> </a:t>
            </a:r>
            <a:r>
              <a:rPr lang="en-US" dirty="0" err="1" smtClean="0"/>
              <a:t>ამბულატორიული</a:t>
            </a:r>
            <a:r>
              <a:rPr lang="en-US" dirty="0" smtClean="0"/>
              <a:t> </a:t>
            </a:r>
            <a:r>
              <a:rPr lang="en-US" dirty="0" err="1" smtClean="0"/>
              <a:t>მკურნალობის</a:t>
            </a:r>
            <a:r>
              <a:rPr lang="en-US" dirty="0" smtClean="0"/>
              <a:t> </a:t>
            </a:r>
            <a:r>
              <a:rPr lang="en-US" dirty="0" err="1" smtClean="0"/>
              <a:t>უტილიზაციაც</a:t>
            </a:r>
            <a:r>
              <a:rPr lang="en-US" dirty="0" smtClean="0"/>
              <a:t> </a:t>
            </a:r>
            <a:r>
              <a:rPr lang="en-US" dirty="0" err="1" smtClean="0"/>
              <a:t>გაიზარდა</a:t>
            </a:r>
            <a:r>
              <a:rPr lang="en-US" dirty="0" smtClean="0"/>
              <a:t> </a:t>
            </a:r>
            <a:r>
              <a:rPr lang="en-US" dirty="0" err="1" smtClean="0"/>
              <a:t>ღარიბი</a:t>
            </a:r>
            <a:r>
              <a:rPr lang="en-US" dirty="0" smtClean="0"/>
              <a:t> </a:t>
            </a:r>
            <a:r>
              <a:rPr lang="en-US" dirty="0" err="1" smtClean="0"/>
              <a:t>და</a:t>
            </a:r>
            <a:r>
              <a:rPr lang="en-US" dirty="0" smtClean="0"/>
              <a:t> </a:t>
            </a:r>
            <a:r>
              <a:rPr lang="en-US" dirty="0" err="1" smtClean="0"/>
              <a:t>მოწყვლადი</a:t>
            </a:r>
            <a:r>
              <a:rPr lang="en-US" dirty="0" smtClean="0"/>
              <a:t> </a:t>
            </a:r>
            <a:r>
              <a:rPr lang="en-US" dirty="0" err="1" smtClean="0"/>
              <a:t>პოპულაციის</a:t>
            </a:r>
            <a:r>
              <a:rPr lang="en-US" dirty="0" smtClean="0"/>
              <a:t> </a:t>
            </a:r>
            <a:r>
              <a:rPr lang="en-US" dirty="0" err="1" smtClean="0"/>
              <a:t>ჯგუფებისთვის</a:t>
            </a:r>
            <a:endParaRPr lang="en-US" dirty="0" smtClean="0"/>
          </a:p>
          <a:p>
            <a:pPr>
              <a:lnSpc>
                <a:spcPct val="130000"/>
              </a:lnSpc>
              <a:buFont typeface="Wingdings" charset="2"/>
              <a:buChar char="Ø"/>
            </a:pPr>
            <a:endParaRPr lang="en-US" sz="1000" dirty="0" smtClean="0"/>
          </a:p>
          <a:p>
            <a:pPr>
              <a:lnSpc>
                <a:spcPct val="130000"/>
              </a:lnSpc>
              <a:buFont typeface="Wingdings" charset="2"/>
              <a:buChar char="Ø"/>
            </a:pPr>
            <a:r>
              <a:rPr lang="en-US" dirty="0" err="1" smtClean="0"/>
              <a:t>სამედიცინო</a:t>
            </a:r>
            <a:r>
              <a:rPr lang="en-US" dirty="0" smtClean="0"/>
              <a:t> </a:t>
            </a:r>
            <a:r>
              <a:rPr lang="en-US" dirty="0" err="1" smtClean="0"/>
              <a:t>მომსახურების</a:t>
            </a:r>
            <a:r>
              <a:rPr lang="en-US" dirty="0" smtClean="0"/>
              <a:t> </a:t>
            </a:r>
            <a:r>
              <a:rPr lang="en-US" dirty="0" err="1" smtClean="0"/>
              <a:t>ხარისხიც</a:t>
            </a:r>
            <a:r>
              <a:rPr lang="en-US" dirty="0" smtClean="0"/>
              <a:t> </a:t>
            </a:r>
            <a:r>
              <a:rPr lang="en-US" dirty="0" err="1" smtClean="0"/>
              <a:t>გაუმჯობესდა</a:t>
            </a:r>
            <a:r>
              <a:rPr lang="en-US" dirty="0" smtClean="0"/>
              <a:t> </a:t>
            </a:r>
            <a:r>
              <a:rPr lang="en-US" dirty="0" err="1" smtClean="0"/>
              <a:t>და</a:t>
            </a:r>
            <a:r>
              <a:rPr lang="en-US" dirty="0" smtClean="0"/>
              <a:t> </a:t>
            </a:r>
            <a:r>
              <a:rPr lang="en-US" dirty="0" err="1" smtClean="0"/>
              <a:t>გაიზარდა</a:t>
            </a:r>
            <a:r>
              <a:rPr lang="en-US" dirty="0" smtClean="0"/>
              <a:t> 43%-</a:t>
            </a:r>
            <a:r>
              <a:rPr lang="en-US" dirty="0" err="1" smtClean="0"/>
              <a:t>დან</a:t>
            </a:r>
            <a:r>
              <a:rPr lang="en-US" dirty="0" smtClean="0"/>
              <a:t> 64%-</a:t>
            </a:r>
            <a:r>
              <a:rPr lang="en-US" dirty="0" err="1" smtClean="0"/>
              <a:t>მდე</a:t>
            </a:r>
            <a:r>
              <a:rPr lang="en-US" dirty="0" smtClean="0"/>
              <a:t> 2012-2015 </a:t>
            </a:r>
            <a:r>
              <a:rPr lang="en-US" dirty="0" err="1" smtClean="0"/>
              <a:t>წწ</a:t>
            </a:r>
            <a:r>
              <a:rPr lang="en-US" dirty="0" smtClean="0"/>
              <a:t> </a:t>
            </a:r>
            <a:r>
              <a:rPr lang="en-US" dirty="0" err="1" smtClean="0"/>
              <a:t>პერიოდში</a:t>
            </a:r>
            <a:endParaRPr lang="en-US" b="1" dirty="0">
              <a:solidFill>
                <a:srgbClr val="800000"/>
              </a:solidFill>
            </a:endParaRPr>
          </a:p>
        </p:txBody>
      </p:sp>
    </p:spTree>
    <p:extLst>
      <p:ext uri="{BB962C8B-B14F-4D97-AF65-F5344CB8AC3E}">
        <p14:creationId xmlns:p14="http://schemas.microsoft.com/office/powerpoint/2010/main" val="1759473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609600" y="2362200"/>
            <a:ext cx="7924800" cy="44196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chor="ctr">
            <a:normAutofit fontScale="90000"/>
          </a:bodyPr>
          <a:lstStyle/>
          <a:p>
            <a:pPr>
              <a:lnSpc>
                <a:spcPct val="130000"/>
              </a:lnSpc>
            </a:pPr>
            <a:r>
              <a:rPr lang="ka-GE" dirty="0" smtClean="0"/>
              <a:t>რას გულისხმობს შედეგზე დაფუძნებული დაფინანსებ</a:t>
            </a:r>
            <a:r>
              <a:rPr lang="en-US" dirty="0" err="1"/>
              <a:t>ა</a:t>
            </a:r>
            <a:r>
              <a:rPr lang="ka-GE" dirty="0" smtClean="0"/>
              <a:t>?</a:t>
            </a:r>
            <a:endParaRPr lang="ka-GE" dirty="0"/>
          </a:p>
        </p:txBody>
      </p:sp>
      <p:sp>
        <p:nvSpPr>
          <p:cNvPr id="3" name="Text Placeholder 2"/>
          <p:cNvSpPr>
            <a:spLocks noGrp="1"/>
          </p:cNvSpPr>
          <p:nvPr>
            <p:ph type="body" sz="quarter" idx="17"/>
          </p:nvPr>
        </p:nvSpPr>
        <p:spPr>
          <a:xfrm>
            <a:off x="533400" y="1219200"/>
            <a:ext cx="8001000" cy="1143000"/>
          </a:xfrm>
        </p:spPr>
        <p:txBody>
          <a:bodyPr>
            <a:normAutofit/>
          </a:bodyPr>
          <a:lstStyle/>
          <a:p>
            <a:pPr>
              <a:lnSpc>
                <a:spcPct val="130000"/>
              </a:lnSpc>
              <a:buFont typeface="Wingdings" charset="2"/>
              <a:buChar char="v"/>
            </a:pPr>
            <a:r>
              <a:rPr lang="ru-RU" dirty="0"/>
              <a:t>შედეგზე </a:t>
            </a:r>
            <a:r>
              <a:rPr lang="ru-RU" dirty="0" err="1"/>
              <a:t>დაფუძნებული</a:t>
            </a:r>
            <a:r>
              <a:rPr lang="ru-RU" dirty="0"/>
              <a:t> </a:t>
            </a:r>
            <a:r>
              <a:rPr lang="ru-RU" dirty="0" err="1" smtClean="0"/>
              <a:t>დაფინანსება</a:t>
            </a:r>
            <a:r>
              <a:rPr lang="ru-RU" dirty="0" smtClean="0"/>
              <a:t> (</a:t>
            </a:r>
            <a:r>
              <a:rPr lang="en-US" dirty="0" smtClean="0"/>
              <a:t>Results Based Financing</a:t>
            </a:r>
            <a:r>
              <a:rPr lang="ru-RU" dirty="0" smtClean="0"/>
              <a:t> </a:t>
            </a:r>
            <a:r>
              <a:rPr lang="en-US" dirty="0" smtClean="0"/>
              <a:t>– RBF) </a:t>
            </a:r>
            <a:r>
              <a:rPr lang="ru-RU" dirty="0" err="1" smtClean="0"/>
              <a:t>ჯანდაცვის</a:t>
            </a:r>
            <a:r>
              <a:rPr lang="ru-RU" dirty="0" smtClean="0"/>
              <a:t> </a:t>
            </a:r>
            <a:r>
              <a:rPr lang="ru-RU" dirty="0"/>
              <a:t>დაფინანსების ერთერთი მოდელია, </a:t>
            </a:r>
            <a:r>
              <a:rPr lang="ru-RU" dirty="0" err="1"/>
              <a:t>რომლის</a:t>
            </a:r>
            <a:r>
              <a:rPr lang="ru-RU" dirty="0"/>
              <a:t> </a:t>
            </a:r>
            <a:r>
              <a:rPr lang="ru-RU" dirty="0" err="1" smtClean="0"/>
              <a:t>დიზაინი</a:t>
            </a:r>
            <a:r>
              <a:rPr lang="ru-RU" dirty="0" smtClean="0"/>
              <a:t> </a:t>
            </a:r>
            <a:r>
              <a:rPr lang="ru-RU" dirty="0"/>
              <a:t>შეიქმნა ჯანდაცვის სისტემის </a:t>
            </a:r>
            <a:r>
              <a:rPr lang="ru-RU" dirty="0" err="1"/>
              <a:t>ეფექტურობის</a:t>
            </a:r>
            <a:r>
              <a:rPr lang="ru-RU" dirty="0"/>
              <a:t> </a:t>
            </a:r>
            <a:r>
              <a:rPr lang="ru-RU" dirty="0" err="1" smtClean="0"/>
              <a:t>გასაუმჯობესებლად</a:t>
            </a:r>
            <a:r>
              <a:rPr lang="en-US" dirty="0" smtClean="0"/>
              <a:t>.</a:t>
            </a:r>
          </a:p>
        </p:txBody>
      </p:sp>
      <p:sp>
        <p:nvSpPr>
          <p:cNvPr id="7" name="Rectangle 6"/>
          <p:cNvSpPr/>
          <p:nvPr/>
        </p:nvSpPr>
        <p:spPr>
          <a:xfrm>
            <a:off x="2819400" y="2438400"/>
            <a:ext cx="4256314"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დაფინანსების</a:t>
            </a:r>
            <a:r>
              <a:rPr lang="en-US" dirty="0" smtClean="0"/>
              <a:t> </a:t>
            </a:r>
            <a:r>
              <a:rPr lang="en-US" dirty="0" err="1" smtClean="0"/>
              <a:t>წყარო</a:t>
            </a:r>
            <a:r>
              <a:rPr lang="en-US" dirty="0" smtClean="0"/>
              <a:t> </a:t>
            </a:r>
            <a:endParaRPr lang="en-US" dirty="0"/>
          </a:p>
        </p:txBody>
      </p:sp>
      <p:sp>
        <p:nvSpPr>
          <p:cNvPr id="9" name="Rectangle 8"/>
          <p:cNvSpPr/>
          <p:nvPr/>
        </p:nvSpPr>
        <p:spPr>
          <a:xfrm>
            <a:off x="1295400" y="3581400"/>
            <a:ext cx="381000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დამკონტრაქტებელი</a:t>
            </a:r>
            <a:r>
              <a:rPr lang="en-US" dirty="0" smtClean="0"/>
              <a:t> </a:t>
            </a:r>
            <a:r>
              <a:rPr lang="en-US" dirty="0" err="1" smtClean="0"/>
              <a:t>ორგანო</a:t>
            </a:r>
            <a:r>
              <a:rPr lang="en-US" dirty="0" smtClean="0"/>
              <a:t> (</a:t>
            </a:r>
            <a:r>
              <a:rPr lang="en-US" dirty="0" err="1" smtClean="0"/>
              <a:t>სახ</a:t>
            </a:r>
            <a:r>
              <a:rPr lang="en-US" dirty="0" smtClean="0"/>
              <a:t> /</a:t>
            </a:r>
            <a:r>
              <a:rPr lang="en-US" dirty="0" err="1" smtClean="0"/>
              <a:t>კერძო</a:t>
            </a:r>
            <a:r>
              <a:rPr lang="en-US" dirty="0" smtClean="0"/>
              <a:t>)</a:t>
            </a:r>
            <a:endParaRPr lang="en-US" dirty="0"/>
          </a:p>
        </p:txBody>
      </p:sp>
      <p:sp>
        <p:nvSpPr>
          <p:cNvPr id="10" name="Round Same Side Corner Rectangle 9"/>
          <p:cNvSpPr/>
          <p:nvPr/>
        </p:nvSpPr>
        <p:spPr>
          <a:xfrm>
            <a:off x="1219200" y="6019800"/>
            <a:ext cx="3810000" cy="685800"/>
          </a:xfrm>
          <a:prstGeom prst="round2Same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a:t>ჯანდაცვის</a:t>
            </a:r>
            <a:r>
              <a:rPr lang="en-US" dirty="0"/>
              <a:t> </a:t>
            </a:r>
            <a:r>
              <a:rPr lang="en-US" dirty="0" err="1" smtClean="0"/>
              <a:t>დაწესებულება</a:t>
            </a:r>
            <a:endParaRPr lang="en-US" dirty="0"/>
          </a:p>
        </p:txBody>
      </p:sp>
      <p:cxnSp>
        <p:nvCxnSpPr>
          <p:cNvPr id="12" name="Straight Arrow Connector 11"/>
          <p:cNvCxnSpPr/>
          <p:nvPr/>
        </p:nvCxnSpPr>
        <p:spPr>
          <a:xfrm>
            <a:off x="2286000" y="5410200"/>
            <a:ext cx="0" cy="3810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stretch>
            <a:fillRect/>
          </a:stretch>
        </p:blipFill>
        <p:spPr>
          <a:xfrm>
            <a:off x="1981200" y="4800600"/>
            <a:ext cx="558800" cy="588736"/>
          </a:xfrm>
          <a:prstGeom prst="rect">
            <a:avLst/>
          </a:prstGeom>
        </p:spPr>
      </p:pic>
      <p:cxnSp>
        <p:nvCxnSpPr>
          <p:cNvPr id="19" name="Straight Connector 18"/>
          <p:cNvCxnSpPr/>
          <p:nvPr/>
        </p:nvCxnSpPr>
        <p:spPr>
          <a:xfrm>
            <a:off x="2286000" y="4343400"/>
            <a:ext cx="0" cy="45720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7" idx="2"/>
          </p:cNvCxnSpPr>
          <p:nvPr/>
        </p:nvCxnSpPr>
        <p:spPr>
          <a:xfrm>
            <a:off x="4947557" y="3124200"/>
            <a:ext cx="5443" cy="22860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048000" y="3352800"/>
            <a:ext cx="0" cy="228600"/>
          </a:xfrm>
          <a:prstGeom prst="straightConnector1">
            <a:avLst/>
          </a:prstGeom>
          <a:ln>
            <a:solidFill>
              <a:schemeClr val="accent2">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48000" y="3352800"/>
            <a:ext cx="1905000" cy="0"/>
          </a:xfrm>
          <a:prstGeom prst="line">
            <a:avLst/>
          </a:pr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cxnSp>
      <p:sp>
        <p:nvSpPr>
          <p:cNvPr id="52" name="Arc 51"/>
          <p:cNvSpPr/>
          <p:nvPr/>
        </p:nvSpPr>
        <p:spPr>
          <a:xfrm rot="1536274" flipV="1">
            <a:off x="4833889" y="4373688"/>
            <a:ext cx="2012335" cy="2021928"/>
          </a:xfrm>
          <a:prstGeom prst="arc">
            <a:avLst>
              <a:gd name="adj1" fmla="val 15981907"/>
              <a:gd name="adj2" fmla="val 1667673"/>
            </a:avLst>
          </a:prstGeom>
          <a:ln w="38100" cmpd="sng">
            <a:solidFill>
              <a:schemeClr val="accent2">
                <a:lumMod val="50000"/>
              </a:schemeClr>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Isosceles Triangle 54"/>
          <p:cNvSpPr/>
          <p:nvPr/>
        </p:nvSpPr>
        <p:spPr>
          <a:xfrm>
            <a:off x="838200" y="5562600"/>
            <a:ext cx="4648200" cy="533400"/>
          </a:xfrm>
          <a:prstGeom prst="triangle">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6" name="Picture 55"/>
          <p:cNvPicPr>
            <a:picLocks noChangeAspect="1"/>
          </p:cNvPicPr>
          <p:nvPr/>
        </p:nvPicPr>
        <p:blipFill>
          <a:blip r:embed="rId3"/>
          <a:stretch>
            <a:fillRect/>
          </a:stretch>
        </p:blipFill>
        <p:spPr>
          <a:xfrm>
            <a:off x="2971800" y="5638800"/>
            <a:ext cx="370806" cy="381000"/>
          </a:xfrm>
          <a:prstGeom prst="rect">
            <a:avLst/>
          </a:prstGeom>
        </p:spPr>
      </p:pic>
      <p:sp>
        <p:nvSpPr>
          <p:cNvPr id="22" name="Rectangle 21"/>
          <p:cNvSpPr/>
          <p:nvPr/>
        </p:nvSpPr>
        <p:spPr>
          <a:xfrm>
            <a:off x="5638800" y="4724400"/>
            <a:ext cx="27432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შედეგების</a:t>
            </a:r>
            <a:r>
              <a:rPr lang="en-US" dirty="0" smtClean="0"/>
              <a:t> </a:t>
            </a:r>
            <a:r>
              <a:rPr lang="en-US" dirty="0" err="1" smtClean="0"/>
              <a:t>ანალიზი</a:t>
            </a:r>
            <a:endParaRPr lang="en-US" dirty="0"/>
          </a:p>
        </p:txBody>
      </p:sp>
      <p:sp>
        <p:nvSpPr>
          <p:cNvPr id="23" name="Arc 22"/>
          <p:cNvSpPr/>
          <p:nvPr/>
        </p:nvSpPr>
        <p:spPr>
          <a:xfrm rot="16200000" flipV="1">
            <a:off x="4759670" y="3393730"/>
            <a:ext cx="1763772" cy="2443912"/>
          </a:xfrm>
          <a:prstGeom prst="arc">
            <a:avLst>
              <a:gd name="adj1" fmla="val 15981907"/>
              <a:gd name="adj2" fmla="val 1667673"/>
            </a:avLst>
          </a:prstGeom>
          <a:ln w="38100" cmpd="sng">
            <a:solidFill>
              <a:schemeClr val="accent2">
                <a:lumMod val="50000"/>
              </a:schemeClr>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113792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762000" y="1295400"/>
            <a:ext cx="7086600" cy="3429000"/>
          </a:xfrm>
        </p:spPr>
        <p:txBody>
          <a:bodyPr/>
          <a:lstStyle/>
          <a:p>
            <a:pPr marL="0" indent="0">
              <a:lnSpc>
                <a:spcPct val="130000"/>
              </a:lnSpc>
              <a:buNone/>
            </a:pPr>
            <a:r>
              <a:rPr lang="en-US" b="1" dirty="0" err="1" smtClean="0">
                <a:solidFill>
                  <a:srgbClr val="800000"/>
                </a:solidFill>
              </a:rPr>
              <a:t>ზამბია</a:t>
            </a:r>
            <a:endParaRPr lang="en-US" b="1" dirty="0" smtClean="0">
              <a:solidFill>
                <a:srgbClr val="800000"/>
              </a:solidFill>
            </a:endParaRPr>
          </a:p>
          <a:p>
            <a:pPr>
              <a:lnSpc>
                <a:spcPct val="130000"/>
              </a:lnSpc>
              <a:buFont typeface="Wingdings" charset="2"/>
              <a:buChar char="v"/>
            </a:pPr>
            <a:r>
              <a:rPr lang="ka-GE" dirty="0" smtClean="0"/>
              <a:t>მნიშვნელოვანი </a:t>
            </a:r>
            <a:r>
              <a:rPr lang="ka-GE" dirty="0"/>
              <a:t>ზრდა ფიქსირდება დედათა და ბავშვთა ჯანმრთელობის სერვისების უტილიზაციის </a:t>
            </a:r>
            <a:r>
              <a:rPr lang="ka-GE" dirty="0" smtClean="0"/>
              <a:t>მიმართულებით</a:t>
            </a:r>
            <a:r>
              <a:rPr lang="en-US" dirty="0"/>
              <a:t>:</a:t>
            </a:r>
            <a:endParaRPr lang="en-US" dirty="0" smtClean="0"/>
          </a:p>
          <a:p>
            <a:pPr>
              <a:lnSpc>
                <a:spcPct val="130000"/>
              </a:lnSpc>
              <a:buFont typeface="Wingdings" charset="2"/>
              <a:buChar char="ü"/>
            </a:pPr>
            <a:r>
              <a:rPr lang="ka-GE" dirty="0" smtClean="0">
                <a:solidFill>
                  <a:srgbClr val="006060"/>
                </a:solidFill>
              </a:rPr>
              <a:t>ანტენატალურ </a:t>
            </a:r>
            <a:r>
              <a:rPr lang="ka-GE" dirty="0">
                <a:solidFill>
                  <a:srgbClr val="006060"/>
                </a:solidFill>
              </a:rPr>
              <a:t>მეთვალყურეობის ვიზიტები 3 კვირით ადრეა ინიცირებული ინტერვენციის რაიონებში, </a:t>
            </a:r>
            <a:endParaRPr lang="en-US" dirty="0" smtClean="0">
              <a:solidFill>
                <a:srgbClr val="006060"/>
              </a:solidFill>
            </a:endParaRPr>
          </a:p>
          <a:p>
            <a:pPr>
              <a:lnSpc>
                <a:spcPct val="130000"/>
              </a:lnSpc>
              <a:buFont typeface="Wingdings" charset="2"/>
              <a:buChar char="ü"/>
            </a:pPr>
            <a:r>
              <a:rPr lang="ka-GE" dirty="0" smtClean="0">
                <a:solidFill>
                  <a:srgbClr val="006060"/>
                </a:solidFill>
              </a:rPr>
              <a:t>გაზრდილია სამედიცინო </a:t>
            </a:r>
            <a:r>
              <a:rPr lang="ka-GE" dirty="0">
                <a:solidFill>
                  <a:srgbClr val="006060"/>
                </a:solidFill>
              </a:rPr>
              <a:t>დაწესებულებებში მშობიარობის რიცხვი, </a:t>
            </a:r>
            <a:endParaRPr lang="en-US" dirty="0" smtClean="0">
              <a:solidFill>
                <a:srgbClr val="006060"/>
              </a:solidFill>
            </a:endParaRPr>
          </a:p>
          <a:p>
            <a:pPr>
              <a:lnSpc>
                <a:spcPct val="130000"/>
              </a:lnSpc>
              <a:buFont typeface="Wingdings" charset="2"/>
              <a:buChar char="ü"/>
            </a:pPr>
            <a:r>
              <a:rPr lang="ka-GE" dirty="0" smtClean="0">
                <a:solidFill>
                  <a:srgbClr val="006060"/>
                </a:solidFill>
              </a:rPr>
              <a:t>გაზრდლია </a:t>
            </a:r>
            <a:r>
              <a:rPr lang="ka-GE" dirty="0">
                <a:solidFill>
                  <a:srgbClr val="006060"/>
                </a:solidFill>
              </a:rPr>
              <a:t>პოსტნატალური მეთვალყურეობის </a:t>
            </a:r>
            <a:r>
              <a:rPr lang="ka-GE" dirty="0" smtClean="0">
                <a:solidFill>
                  <a:srgbClr val="006060"/>
                </a:solidFill>
              </a:rPr>
              <a:t>მოცვ</a:t>
            </a:r>
            <a:r>
              <a:rPr lang="en-US" dirty="0" err="1" smtClean="0">
                <a:solidFill>
                  <a:srgbClr val="006060"/>
                </a:solidFill>
              </a:rPr>
              <a:t>ა</a:t>
            </a:r>
            <a:r>
              <a:rPr lang="en-US" dirty="0" smtClean="0">
                <a:solidFill>
                  <a:srgbClr val="006060"/>
                </a:solidFill>
              </a:rPr>
              <a:t> 10%-</a:t>
            </a:r>
            <a:r>
              <a:rPr lang="en-US" dirty="0" err="1" smtClean="0">
                <a:solidFill>
                  <a:srgbClr val="006060"/>
                </a:solidFill>
              </a:rPr>
              <a:t>ით</a:t>
            </a:r>
            <a:endParaRPr lang="en-US" dirty="0" smtClean="0">
              <a:solidFill>
                <a:srgbClr val="006060"/>
              </a:solidFill>
            </a:endParaRPr>
          </a:p>
          <a:p>
            <a:pPr>
              <a:lnSpc>
                <a:spcPct val="130000"/>
              </a:lnSpc>
              <a:buFont typeface="Wingdings" charset="2"/>
              <a:buChar char="ü"/>
            </a:pPr>
            <a:r>
              <a:rPr lang="ka-GE" dirty="0" smtClean="0">
                <a:solidFill>
                  <a:srgbClr val="006060"/>
                </a:solidFill>
              </a:rPr>
              <a:t>ძუძუთი </a:t>
            </a:r>
            <a:r>
              <a:rPr lang="ka-GE" dirty="0">
                <a:solidFill>
                  <a:srgbClr val="006060"/>
                </a:solidFill>
              </a:rPr>
              <a:t>კვების მაჩვენებლები </a:t>
            </a:r>
            <a:r>
              <a:rPr lang="ka-GE" dirty="0" smtClean="0">
                <a:solidFill>
                  <a:srgbClr val="006060"/>
                </a:solidFill>
              </a:rPr>
              <a:t>14</a:t>
            </a:r>
            <a:r>
              <a:rPr lang="ka-GE" dirty="0">
                <a:solidFill>
                  <a:srgbClr val="006060"/>
                </a:solidFill>
              </a:rPr>
              <a:t>%-</a:t>
            </a:r>
            <a:r>
              <a:rPr lang="ka-GE" dirty="0" smtClean="0">
                <a:solidFill>
                  <a:srgbClr val="006060"/>
                </a:solidFill>
              </a:rPr>
              <a:t>ით</a:t>
            </a:r>
            <a:r>
              <a:rPr lang="ka-GE" dirty="0">
                <a:solidFill>
                  <a:srgbClr val="006060"/>
                </a:solidFill>
              </a:rPr>
              <a:t>.</a:t>
            </a:r>
            <a:endParaRPr lang="en-US" b="1" dirty="0" smtClean="0">
              <a:solidFill>
                <a:srgbClr val="006060"/>
              </a:solidFill>
            </a:endParaRPr>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endParaRPr lang="en-US" b="1" dirty="0">
              <a:solidFill>
                <a:srgbClr val="800000"/>
              </a:solidFill>
            </a:endParaRPr>
          </a:p>
        </p:txBody>
      </p:sp>
      <p:pic>
        <p:nvPicPr>
          <p:cNvPr id="6" name="Picture 5"/>
          <p:cNvPicPr>
            <a:picLocks noChangeAspect="1"/>
          </p:cNvPicPr>
          <p:nvPr/>
        </p:nvPicPr>
        <p:blipFill>
          <a:blip r:embed="rId3"/>
          <a:stretch>
            <a:fillRect/>
          </a:stretch>
        </p:blipFill>
        <p:spPr>
          <a:xfrm>
            <a:off x="1600200" y="4800600"/>
            <a:ext cx="2431271" cy="1624224"/>
          </a:xfrm>
          <a:prstGeom prst="rect">
            <a:avLst/>
          </a:prstGeom>
        </p:spPr>
      </p:pic>
      <p:pic>
        <p:nvPicPr>
          <p:cNvPr id="7" name="Picture 6"/>
          <p:cNvPicPr>
            <a:picLocks noChangeAspect="1"/>
          </p:cNvPicPr>
          <p:nvPr/>
        </p:nvPicPr>
        <p:blipFill>
          <a:blip r:embed="rId4"/>
          <a:stretch>
            <a:fillRect/>
          </a:stretch>
        </p:blipFill>
        <p:spPr>
          <a:xfrm>
            <a:off x="5105400" y="4343400"/>
            <a:ext cx="2370254" cy="2082438"/>
          </a:xfrm>
          <a:prstGeom prst="rect">
            <a:avLst/>
          </a:prstGeom>
        </p:spPr>
      </p:pic>
    </p:spTree>
    <p:extLst>
      <p:ext uri="{BB962C8B-B14F-4D97-AF65-F5344CB8AC3E}">
        <p14:creationId xmlns:p14="http://schemas.microsoft.com/office/powerpoint/2010/main" val="28756124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762000" y="1295400"/>
            <a:ext cx="7848600" cy="5257800"/>
          </a:xfrm>
        </p:spPr>
        <p:txBody>
          <a:bodyPr/>
          <a:lstStyle/>
          <a:p>
            <a:pPr marL="0" indent="0">
              <a:lnSpc>
                <a:spcPct val="130000"/>
              </a:lnSpc>
              <a:buNone/>
            </a:pPr>
            <a:r>
              <a:rPr lang="en-US" b="1" dirty="0" err="1" smtClean="0">
                <a:solidFill>
                  <a:srgbClr val="800000"/>
                </a:solidFill>
              </a:rPr>
              <a:t>ბენინი</a:t>
            </a:r>
            <a:r>
              <a:rPr lang="en-US" b="1" dirty="0" smtClean="0">
                <a:solidFill>
                  <a:srgbClr val="800000"/>
                </a:solidFill>
              </a:rPr>
              <a:t> (2012წ </a:t>
            </a:r>
            <a:r>
              <a:rPr lang="en-US" b="1" dirty="0" err="1" smtClean="0">
                <a:solidFill>
                  <a:srgbClr val="800000"/>
                </a:solidFill>
              </a:rPr>
              <a:t>დაიწყო</a:t>
            </a:r>
            <a:r>
              <a:rPr lang="en-US" b="1" dirty="0" smtClean="0">
                <a:solidFill>
                  <a:srgbClr val="800000"/>
                </a:solidFill>
              </a:rPr>
              <a:t> </a:t>
            </a:r>
            <a:r>
              <a:rPr lang="en-US" b="1" dirty="0" err="1" smtClean="0">
                <a:solidFill>
                  <a:srgbClr val="800000"/>
                </a:solidFill>
              </a:rPr>
              <a:t>მოდელის</a:t>
            </a:r>
            <a:r>
              <a:rPr lang="en-US" b="1" dirty="0" smtClean="0">
                <a:solidFill>
                  <a:srgbClr val="800000"/>
                </a:solidFill>
              </a:rPr>
              <a:t> </a:t>
            </a:r>
            <a:r>
              <a:rPr lang="en-US" b="1" dirty="0" err="1" smtClean="0">
                <a:solidFill>
                  <a:srgbClr val="800000"/>
                </a:solidFill>
              </a:rPr>
              <a:t>გამოცდა</a:t>
            </a:r>
            <a:r>
              <a:rPr lang="en-US" b="1" dirty="0" smtClean="0">
                <a:solidFill>
                  <a:srgbClr val="800000"/>
                </a:solidFill>
              </a:rPr>
              <a:t>)</a:t>
            </a:r>
          </a:p>
          <a:p>
            <a:pPr>
              <a:lnSpc>
                <a:spcPct val="130000"/>
              </a:lnSpc>
              <a:buFont typeface="Wingdings" charset="2"/>
              <a:buChar char="v"/>
            </a:pPr>
            <a:r>
              <a:rPr lang="ka-GE" dirty="0" smtClean="0"/>
              <a:t>გაუმჯობესებულია </a:t>
            </a:r>
            <a:r>
              <a:rPr lang="ka-GE" dirty="0"/>
              <a:t>სამედიცინო პერსონალის მიერ შესრულებული სამუშაოს მოცულობა. </a:t>
            </a:r>
            <a:endParaRPr lang="ka-GE" dirty="0" smtClean="0"/>
          </a:p>
          <a:p>
            <a:pPr>
              <a:lnSpc>
                <a:spcPct val="130000"/>
              </a:lnSpc>
              <a:buFont typeface="Wingdings" charset="2"/>
              <a:buChar char="v"/>
            </a:pPr>
            <a:r>
              <a:rPr lang="ka-GE" dirty="0" smtClean="0"/>
              <a:t>თუმცა </a:t>
            </a:r>
            <a:r>
              <a:rPr lang="ka-GE" dirty="0"/>
              <a:t>კლინიკურად შესრულებული სამუშაოს კუთხით პერსონალის პროდუქტიულობაზე გავლენა არ დაფიქსირებულა. </a:t>
            </a:r>
            <a:endParaRPr lang="ka-GE" dirty="0" smtClean="0"/>
          </a:p>
          <a:p>
            <a:pPr>
              <a:lnSpc>
                <a:spcPct val="130000"/>
              </a:lnSpc>
              <a:buFont typeface="Wingdings" charset="2"/>
              <a:buChar char="v"/>
              <a:tabLst>
                <a:tab pos="406400" algn="l"/>
              </a:tabLst>
            </a:pPr>
            <a:r>
              <a:rPr lang="ka-GE" dirty="0" smtClean="0"/>
              <a:t>გაუმჯობესდა:</a:t>
            </a:r>
          </a:p>
          <a:p>
            <a:pPr marL="628650">
              <a:lnSpc>
                <a:spcPct val="130000"/>
              </a:lnSpc>
              <a:buFont typeface="Wingdings" charset="2"/>
              <a:buChar char="²"/>
              <a:tabLst>
                <a:tab pos="406400" algn="l"/>
              </a:tabLst>
            </a:pPr>
            <a:r>
              <a:rPr lang="ka-GE" sz="1400" dirty="0" smtClean="0">
                <a:solidFill>
                  <a:srgbClr val="006060"/>
                </a:solidFill>
              </a:rPr>
              <a:t>ანტენატალური </a:t>
            </a:r>
            <a:r>
              <a:rPr lang="ka-GE" sz="1400" dirty="0">
                <a:solidFill>
                  <a:srgbClr val="006060"/>
                </a:solidFill>
              </a:rPr>
              <a:t>მეთვალყურეობის დროს ფიზიკური გამოკვლევების </a:t>
            </a:r>
            <a:r>
              <a:rPr lang="ka-GE" sz="1400" dirty="0" smtClean="0">
                <a:solidFill>
                  <a:srgbClr val="006060"/>
                </a:solidFill>
              </a:rPr>
              <a:t>ჩატარება </a:t>
            </a:r>
          </a:p>
          <a:p>
            <a:pPr marL="628650">
              <a:lnSpc>
                <a:spcPct val="130000"/>
              </a:lnSpc>
              <a:buFont typeface="Wingdings" charset="2"/>
              <a:buChar char="²"/>
              <a:tabLst>
                <a:tab pos="406400" algn="l"/>
              </a:tabLst>
            </a:pPr>
            <a:r>
              <a:rPr lang="ka-GE" sz="1400" dirty="0" smtClean="0">
                <a:solidFill>
                  <a:srgbClr val="006060"/>
                </a:solidFill>
              </a:rPr>
              <a:t>ანამნეზის შევსება</a:t>
            </a:r>
          </a:p>
          <a:p>
            <a:pPr marL="628650">
              <a:lnSpc>
                <a:spcPct val="130000"/>
              </a:lnSpc>
              <a:buFont typeface="Wingdings" charset="2"/>
              <a:buChar char="²"/>
              <a:tabLst>
                <a:tab pos="406400" algn="l"/>
              </a:tabLst>
            </a:pPr>
            <a:r>
              <a:rPr lang="ka-GE" sz="1400" dirty="0" smtClean="0">
                <a:solidFill>
                  <a:srgbClr val="006060"/>
                </a:solidFill>
              </a:rPr>
              <a:t>სამედიცინო </a:t>
            </a:r>
            <a:r>
              <a:rPr lang="ka-GE" sz="1400" dirty="0">
                <a:solidFill>
                  <a:srgbClr val="006060"/>
                </a:solidFill>
              </a:rPr>
              <a:t>პერსონალის მიერ რჩევების მიცემა ბენეფიციარისთვის</a:t>
            </a:r>
            <a:r>
              <a:rPr lang="ka-GE" dirty="0">
                <a:solidFill>
                  <a:srgbClr val="006060"/>
                </a:solidFill>
              </a:rPr>
              <a:t>. </a:t>
            </a:r>
            <a:endParaRPr lang="ka-GE" dirty="0" smtClean="0">
              <a:solidFill>
                <a:srgbClr val="006060"/>
              </a:solidFill>
            </a:endParaRPr>
          </a:p>
          <a:p>
            <a:pPr marL="342900" indent="0">
              <a:lnSpc>
                <a:spcPct val="130000"/>
              </a:lnSpc>
              <a:buNone/>
              <a:tabLst>
                <a:tab pos="406400" algn="l"/>
              </a:tabLst>
            </a:pPr>
            <a:r>
              <a:rPr lang="ka-GE" sz="1400" i="1" dirty="0" smtClean="0">
                <a:solidFill>
                  <a:srgbClr val="800000"/>
                </a:solidFill>
              </a:rPr>
              <a:t>შესაბამისად </a:t>
            </a:r>
            <a:r>
              <a:rPr lang="ka-GE" sz="1400" i="1" dirty="0">
                <a:solidFill>
                  <a:srgbClr val="800000"/>
                </a:solidFill>
              </a:rPr>
              <a:t>ვიზიტის ხანგრძლივობაც 4 წთ-ით გაიზარდა ვიდრე </a:t>
            </a:r>
            <a:r>
              <a:rPr lang="ka-GE" sz="1400" i="1" dirty="0" smtClean="0">
                <a:solidFill>
                  <a:srgbClr val="800000"/>
                </a:solidFill>
              </a:rPr>
              <a:t>საკონტროლო </a:t>
            </a:r>
            <a:r>
              <a:rPr lang="ka-GE" sz="1400" i="1" dirty="0">
                <a:solidFill>
                  <a:srgbClr val="800000"/>
                </a:solidFill>
              </a:rPr>
              <a:t>დაწესებულებებში. </a:t>
            </a:r>
            <a:r>
              <a:rPr lang="ka-GE" sz="1400" i="1" dirty="0" smtClean="0">
                <a:solidFill>
                  <a:srgbClr val="800000"/>
                </a:solidFill>
              </a:rPr>
              <a:t>შესაბამისად გაიზარდა </a:t>
            </a:r>
            <a:r>
              <a:rPr lang="ka-GE" sz="1400" i="1" dirty="0">
                <a:solidFill>
                  <a:srgbClr val="800000"/>
                </a:solidFill>
              </a:rPr>
              <a:t>ბენეფიციარების კმაყოფილების დონე სამედიცინო პერსონალის და მიღებული სერვისის </a:t>
            </a:r>
            <a:r>
              <a:rPr lang="ka-GE" sz="1400" i="1" dirty="0" smtClean="0">
                <a:solidFill>
                  <a:srgbClr val="800000"/>
                </a:solidFill>
              </a:rPr>
              <a:t>მიმართ.</a:t>
            </a:r>
            <a:endParaRPr lang="en-US" sz="1400" b="1" i="1" dirty="0" smtClean="0">
              <a:solidFill>
                <a:srgbClr val="800000"/>
              </a:solidFill>
            </a:endParaRPr>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endParaRPr lang="en-US" b="1" dirty="0">
              <a:solidFill>
                <a:srgbClr val="800000"/>
              </a:solidFill>
            </a:endParaRPr>
          </a:p>
        </p:txBody>
      </p:sp>
    </p:spTree>
    <p:extLst>
      <p:ext uri="{BB962C8B-B14F-4D97-AF65-F5344CB8AC3E}">
        <p14:creationId xmlns:p14="http://schemas.microsoft.com/office/powerpoint/2010/main" val="32699531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3" descr="Description: Immunization coverage in Nigeria pre-pilot"/>
          <p:cNvPicPr>
            <a:picLocks noChangeAspect="1" noChangeArrowheads="1"/>
          </p:cNvPicPr>
          <p:nvPr/>
        </p:nvPicPr>
        <p:blipFill>
          <a:blip r:embed="rId3">
            <a:extLst>
              <a:ext uri="{28A0092B-C50C-407E-A947-70E740481C1C}">
                <a14:useLocalDpi xmlns:a14="http://schemas.microsoft.com/office/drawing/2010/main" val="0"/>
              </a:ext>
            </a:extLst>
          </a:blip>
          <a:srcRect l="3572" t="11046" r="3709" b="3926"/>
          <a:stretch>
            <a:fillRect/>
          </a:stretch>
        </p:blipFill>
        <p:spPr bwMode="auto">
          <a:xfrm>
            <a:off x="5638800" y="2133600"/>
            <a:ext cx="344129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381000" y="1295400"/>
            <a:ext cx="7315200" cy="2286000"/>
          </a:xfrm>
        </p:spPr>
        <p:txBody>
          <a:bodyPr/>
          <a:lstStyle/>
          <a:p>
            <a:pPr marL="0" indent="0">
              <a:lnSpc>
                <a:spcPct val="130000"/>
              </a:lnSpc>
              <a:buNone/>
            </a:pPr>
            <a:r>
              <a:rPr lang="en-US" b="1" dirty="0" err="1" smtClean="0">
                <a:solidFill>
                  <a:srgbClr val="800000"/>
                </a:solidFill>
              </a:rPr>
              <a:t>ნიგერია</a:t>
            </a:r>
            <a:r>
              <a:rPr lang="en-US" b="1" dirty="0" smtClean="0">
                <a:solidFill>
                  <a:srgbClr val="800000"/>
                </a:solidFill>
              </a:rPr>
              <a:t> </a:t>
            </a:r>
          </a:p>
          <a:p>
            <a:pPr>
              <a:lnSpc>
                <a:spcPct val="130000"/>
              </a:lnSpc>
              <a:buFont typeface="Wingdings" charset="2"/>
              <a:buChar char="u"/>
            </a:pPr>
            <a:r>
              <a:rPr lang="ru-RU" dirty="0" err="1" smtClean="0">
                <a:solidFill>
                  <a:schemeClr val="tx1"/>
                </a:solidFill>
              </a:rPr>
              <a:t>მნიშვნელოვანი</a:t>
            </a:r>
            <a:r>
              <a:rPr lang="ru-RU" dirty="0" smtClean="0">
                <a:solidFill>
                  <a:schemeClr val="tx1"/>
                </a:solidFill>
              </a:rPr>
              <a:t> </a:t>
            </a:r>
            <a:r>
              <a:rPr lang="ru-RU" dirty="0" err="1">
                <a:solidFill>
                  <a:schemeClr val="tx1"/>
                </a:solidFill>
              </a:rPr>
              <a:t>გაუმჯობესება</a:t>
            </a:r>
            <a:r>
              <a:rPr lang="ru-RU" dirty="0">
                <a:solidFill>
                  <a:schemeClr val="tx1"/>
                </a:solidFill>
              </a:rPr>
              <a:t> </a:t>
            </a:r>
            <a:r>
              <a:rPr lang="ru-RU" dirty="0" err="1" smtClean="0">
                <a:solidFill>
                  <a:schemeClr val="tx1"/>
                </a:solidFill>
              </a:rPr>
              <a:t>დაფიქსირდადედათა</a:t>
            </a:r>
            <a:r>
              <a:rPr lang="ru-RU" dirty="0" smtClean="0">
                <a:solidFill>
                  <a:schemeClr val="tx1"/>
                </a:solidFill>
              </a:rPr>
              <a:t> </a:t>
            </a:r>
            <a:r>
              <a:rPr lang="ru-RU" dirty="0">
                <a:solidFill>
                  <a:schemeClr val="tx1"/>
                </a:solidFill>
              </a:rPr>
              <a:t>და </a:t>
            </a:r>
            <a:r>
              <a:rPr lang="ru-RU" dirty="0" err="1">
                <a:solidFill>
                  <a:schemeClr val="tx1"/>
                </a:solidFill>
              </a:rPr>
              <a:t>ბავშვთა</a:t>
            </a:r>
            <a:r>
              <a:rPr lang="ru-RU" dirty="0">
                <a:solidFill>
                  <a:schemeClr val="tx1"/>
                </a:solidFill>
              </a:rPr>
              <a:t> </a:t>
            </a:r>
            <a:r>
              <a:rPr lang="ru-RU" dirty="0" err="1" smtClean="0">
                <a:solidFill>
                  <a:schemeClr val="tx1"/>
                </a:solidFill>
              </a:rPr>
              <a:t>ჯანმრთელობის</a:t>
            </a:r>
            <a:r>
              <a:rPr lang="ru-RU" dirty="0" smtClean="0">
                <a:solidFill>
                  <a:schemeClr val="tx1"/>
                </a:solidFill>
              </a:rPr>
              <a:t> </a:t>
            </a:r>
            <a:r>
              <a:rPr lang="ru-RU" dirty="0" err="1" smtClean="0">
                <a:solidFill>
                  <a:schemeClr val="tx1"/>
                </a:solidFill>
              </a:rPr>
              <a:t>ისეთ</a:t>
            </a:r>
            <a:r>
              <a:rPr lang="ru-RU" dirty="0" smtClean="0">
                <a:solidFill>
                  <a:schemeClr val="tx1"/>
                </a:solidFill>
              </a:rPr>
              <a:t>  </a:t>
            </a:r>
            <a:r>
              <a:rPr lang="ru-RU" dirty="0">
                <a:solidFill>
                  <a:schemeClr val="tx1"/>
                </a:solidFill>
              </a:rPr>
              <a:t>სერვისებზე, </a:t>
            </a:r>
            <a:r>
              <a:rPr lang="ru-RU" dirty="0" err="1" smtClean="0">
                <a:solidFill>
                  <a:schemeClr val="tx1"/>
                </a:solidFill>
              </a:rPr>
              <a:t>როგორიცაა</a:t>
            </a:r>
            <a:endParaRPr lang="ru-RU" dirty="0" smtClean="0">
              <a:solidFill>
                <a:schemeClr val="tx1"/>
              </a:solidFill>
            </a:endParaRPr>
          </a:p>
          <a:p>
            <a:pPr>
              <a:lnSpc>
                <a:spcPct val="130000"/>
              </a:lnSpc>
              <a:buFont typeface="Wingdings" charset="2"/>
              <a:buChar char="§"/>
            </a:pPr>
            <a:r>
              <a:rPr lang="ru-RU" sz="1400" dirty="0" err="1" smtClean="0">
                <a:solidFill>
                  <a:schemeClr val="tx1"/>
                </a:solidFill>
              </a:rPr>
              <a:t>იმუნიზაცია</a:t>
            </a:r>
            <a:r>
              <a:rPr lang="ru-RU" sz="1400" dirty="0">
                <a:solidFill>
                  <a:schemeClr val="tx1"/>
                </a:solidFill>
              </a:rPr>
              <a:t>, </a:t>
            </a:r>
            <a:endParaRPr lang="ru-RU" sz="1400" dirty="0" smtClean="0">
              <a:solidFill>
                <a:schemeClr val="tx1"/>
              </a:solidFill>
            </a:endParaRPr>
          </a:p>
          <a:p>
            <a:pPr>
              <a:lnSpc>
                <a:spcPct val="130000"/>
              </a:lnSpc>
              <a:buFont typeface="Wingdings" charset="2"/>
              <a:buChar char="§"/>
            </a:pPr>
            <a:r>
              <a:rPr lang="ru-RU" sz="1400" dirty="0" err="1" smtClean="0">
                <a:solidFill>
                  <a:schemeClr val="tx1"/>
                </a:solidFill>
              </a:rPr>
              <a:t>სამედიცინო</a:t>
            </a:r>
            <a:r>
              <a:rPr lang="ru-RU" sz="1400" dirty="0" smtClean="0">
                <a:solidFill>
                  <a:schemeClr val="tx1"/>
                </a:solidFill>
              </a:rPr>
              <a:t> </a:t>
            </a:r>
            <a:r>
              <a:rPr lang="ru-RU" sz="1400" dirty="0">
                <a:solidFill>
                  <a:schemeClr val="tx1"/>
                </a:solidFill>
              </a:rPr>
              <a:t>დაწესებულებებში </a:t>
            </a:r>
            <a:r>
              <a:rPr lang="ru-RU" sz="1400" dirty="0" err="1">
                <a:solidFill>
                  <a:schemeClr val="tx1"/>
                </a:solidFill>
              </a:rPr>
              <a:t>მიღებული</a:t>
            </a:r>
            <a:r>
              <a:rPr lang="ru-RU" sz="1400" dirty="0">
                <a:solidFill>
                  <a:schemeClr val="tx1"/>
                </a:solidFill>
              </a:rPr>
              <a:t> </a:t>
            </a:r>
            <a:r>
              <a:rPr lang="ru-RU" sz="1400" dirty="0" err="1" smtClean="0">
                <a:solidFill>
                  <a:schemeClr val="tx1"/>
                </a:solidFill>
              </a:rPr>
              <a:t>მშობიარობა</a:t>
            </a:r>
            <a:endParaRPr lang="ru-RU" sz="1400" dirty="0" smtClean="0">
              <a:solidFill>
                <a:schemeClr val="tx1"/>
              </a:solidFill>
            </a:endParaRPr>
          </a:p>
          <a:p>
            <a:pPr>
              <a:lnSpc>
                <a:spcPct val="130000"/>
              </a:lnSpc>
              <a:buFont typeface="Wingdings" charset="2"/>
              <a:buChar char="§"/>
            </a:pPr>
            <a:r>
              <a:rPr lang="ru-RU" sz="1400" dirty="0" err="1" smtClean="0">
                <a:solidFill>
                  <a:schemeClr val="tx1"/>
                </a:solidFill>
              </a:rPr>
              <a:t>ოჯახის</a:t>
            </a:r>
            <a:r>
              <a:rPr lang="ru-RU" sz="1400" dirty="0" smtClean="0">
                <a:solidFill>
                  <a:schemeClr val="tx1"/>
                </a:solidFill>
              </a:rPr>
              <a:t> </a:t>
            </a:r>
            <a:r>
              <a:rPr lang="ru-RU" sz="1400" dirty="0">
                <a:solidFill>
                  <a:schemeClr val="tx1"/>
                </a:solidFill>
              </a:rPr>
              <a:t>დაგეგმვის სერვისები. </a:t>
            </a:r>
            <a:endParaRPr lang="ru-RU" sz="1400" dirty="0" smtClean="0">
              <a:solidFill>
                <a:schemeClr val="tx1"/>
              </a:solidFill>
            </a:endParaRPr>
          </a:p>
          <a:p>
            <a:pPr marL="0" indent="0">
              <a:lnSpc>
                <a:spcPct val="130000"/>
              </a:lnSpc>
              <a:buNone/>
            </a:pPr>
            <a:endParaRPr lang="en-US" b="1" dirty="0" smtClean="0">
              <a:solidFill>
                <a:srgbClr val="800000"/>
              </a:solidFill>
            </a:endParaRPr>
          </a:p>
        </p:txBody>
      </p:sp>
      <p:sp>
        <p:nvSpPr>
          <p:cNvPr id="5" name="Text Placeholder 2"/>
          <p:cNvSpPr txBox="1">
            <a:spLocks/>
          </p:cNvSpPr>
          <p:nvPr/>
        </p:nvSpPr>
        <p:spPr>
          <a:xfrm>
            <a:off x="533400" y="4800600"/>
            <a:ext cx="5638800" cy="10668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u"/>
              <a:tabLst>
                <a:tab pos="406400" algn="l"/>
              </a:tabLst>
            </a:pPr>
            <a:endParaRPr lang="en-US" sz="1400" dirty="0"/>
          </a:p>
        </p:txBody>
      </p:sp>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endParaRPr lang="en-US" b="1" dirty="0">
              <a:solidFill>
                <a:srgbClr val="800000"/>
              </a:solidFill>
            </a:endParaRPr>
          </a:p>
        </p:txBody>
      </p:sp>
      <p:sp>
        <p:nvSpPr>
          <p:cNvPr id="6" name="Rectangle 5"/>
          <p:cNvSpPr/>
          <p:nvPr/>
        </p:nvSpPr>
        <p:spPr>
          <a:xfrm>
            <a:off x="381000" y="3505200"/>
            <a:ext cx="51816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nSpc>
                <a:spcPct val="130000"/>
              </a:lnSpc>
              <a:buFont typeface="Arial"/>
              <a:buChar char="•"/>
            </a:pPr>
            <a:r>
              <a:rPr lang="ru-RU" sz="1400" dirty="0" err="1" smtClean="0">
                <a:solidFill>
                  <a:schemeClr val="tx1"/>
                </a:solidFill>
              </a:rPr>
              <a:t>საპილოტე</a:t>
            </a:r>
            <a:r>
              <a:rPr lang="ru-RU" sz="1400" dirty="0" smtClean="0">
                <a:solidFill>
                  <a:schemeClr val="tx1"/>
                </a:solidFill>
              </a:rPr>
              <a:t> </a:t>
            </a:r>
            <a:r>
              <a:rPr lang="ru-RU" sz="1400" dirty="0" err="1">
                <a:solidFill>
                  <a:schemeClr val="tx1"/>
                </a:solidFill>
              </a:rPr>
              <a:t>დაწესებულებებში</a:t>
            </a:r>
            <a:r>
              <a:rPr lang="ru-RU" sz="1400" dirty="0">
                <a:solidFill>
                  <a:schemeClr val="tx1"/>
                </a:solidFill>
              </a:rPr>
              <a:t> </a:t>
            </a:r>
            <a:r>
              <a:rPr lang="ru-RU" sz="1400" dirty="0" err="1">
                <a:solidFill>
                  <a:schemeClr val="tx1"/>
                </a:solidFill>
              </a:rPr>
              <a:t>იმუნიზაციის</a:t>
            </a:r>
            <a:r>
              <a:rPr lang="ru-RU" sz="1400" dirty="0">
                <a:solidFill>
                  <a:schemeClr val="tx1"/>
                </a:solidFill>
              </a:rPr>
              <a:t> </a:t>
            </a:r>
            <a:r>
              <a:rPr lang="ru-RU" sz="1400" dirty="0" err="1">
                <a:solidFill>
                  <a:schemeClr val="tx1"/>
                </a:solidFill>
              </a:rPr>
              <a:t>მოცვის</a:t>
            </a:r>
            <a:r>
              <a:rPr lang="ru-RU" sz="1400" dirty="0">
                <a:solidFill>
                  <a:schemeClr val="tx1"/>
                </a:solidFill>
              </a:rPr>
              <a:t> </a:t>
            </a:r>
            <a:r>
              <a:rPr lang="ru-RU" sz="1400" dirty="0" err="1">
                <a:solidFill>
                  <a:schemeClr val="tx1"/>
                </a:solidFill>
              </a:rPr>
              <a:t>მაჩვენებლები</a:t>
            </a:r>
            <a:r>
              <a:rPr lang="ru-RU" sz="1400" dirty="0">
                <a:solidFill>
                  <a:schemeClr val="tx1"/>
                </a:solidFill>
              </a:rPr>
              <a:t> </a:t>
            </a:r>
            <a:r>
              <a:rPr lang="ru-RU" sz="1400" dirty="0" err="1">
                <a:solidFill>
                  <a:schemeClr val="tx1"/>
                </a:solidFill>
              </a:rPr>
              <a:t>საბაზისო</a:t>
            </a:r>
            <a:r>
              <a:rPr lang="ru-RU" sz="1400" dirty="0">
                <a:solidFill>
                  <a:schemeClr val="tx1"/>
                </a:solidFill>
              </a:rPr>
              <a:t> </a:t>
            </a:r>
            <a:r>
              <a:rPr lang="ru-RU" sz="1400" dirty="0" err="1">
                <a:solidFill>
                  <a:schemeClr val="tx1"/>
                </a:solidFill>
              </a:rPr>
              <a:t>მაჩვენებლიდან</a:t>
            </a:r>
            <a:r>
              <a:rPr lang="ru-RU" sz="1400" dirty="0">
                <a:solidFill>
                  <a:schemeClr val="tx1"/>
                </a:solidFill>
              </a:rPr>
              <a:t> (5%) 44%-</a:t>
            </a:r>
            <a:r>
              <a:rPr lang="ru-RU" sz="1400" dirty="0" err="1">
                <a:solidFill>
                  <a:schemeClr val="tx1"/>
                </a:solidFill>
              </a:rPr>
              <a:t>მდე</a:t>
            </a:r>
            <a:r>
              <a:rPr lang="ru-RU" sz="1400" dirty="0">
                <a:solidFill>
                  <a:schemeClr val="tx1"/>
                </a:solidFill>
              </a:rPr>
              <a:t> </a:t>
            </a:r>
            <a:r>
              <a:rPr lang="ru-RU" sz="1400" dirty="0" err="1">
                <a:solidFill>
                  <a:schemeClr val="tx1"/>
                </a:solidFill>
              </a:rPr>
              <a:t>გაიზარდა</a:t>
            </a:r>
            <a:r>
              <a:rPr lang="ru-RU" sz="1400" dirty="0">
                <a:solidFill>
                  <a:schemeClr val="tx1"/>
                </a:solidFill>
              </a:rPr>
              <a:t>. </a:t>
            </a:r>
            <a:endParaRPr lang="en-US" sz="1400" dirty="0">
              <a:solidFill>
                <a:schemeClr val="tx1"/>
              </a:solidFill>
            </a:endParaRPr>
          </a:p>
        </p:txBody>
      </p:sp>
      <p:sp>
        <p:nvSpPr>
          <p:cNvPr id="7" name="Rectangle 6"/>
          <p:cNvSpPr/>
          <p:nvPr/>
        </p:nvSpPr>
        <p:spPr>
          <a:xfrm>
            <a:off x="381000" y="4724400"/>
            <a:ext cx="8001000" cy="1600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lnSpc>
                <a:spcPct val="130000"/>
              </a:lnSpc>
              <a:buFont typeface="Arial"/>
              <a:buChar char="•"/>
            </a:pPr>
            <a:r>
              <a:rPr lang="ru-RU" sz="1400" dirty="0" err="1">
                <a:solidFill>
                  <a:schemeClr val="tx1"/>
                </a:solidFill>
              </a:rPr>
              <a:t>დაფინანსების</a:t>
            </a:r>
            <a:r>
              <a:rPr lang="ru-RU" sz="1400" dirty="0">
                <a:solidFill>
                  <a:schemeClr val="tx1"/>
                </a:solidFill>
              </a:rPr>
              <a:t> </a:t>
            </a:r>
            <a:r>
              <a:rPr lang="ru-RU" sz="1400" dirty="0" err="1">
                <a:solidFill>
                  <a:schemeClr val="tx1"/>
                </a:solidFill>
              </a:rPr>
              <a:t>მოდელის</a:t>
            </a:r>
            <a:r>
              <a:rPr lang="ru-RU" sz="1400" dirty="0">
                <a:solidFill>
                  <a:schemeClr val="tx1"/>
                </a:solidFill>
              </a:rPr>
              <a:t> </a:t>
            </a:r>
            <a:r>
              <a:rPr lang="ru-RU" sz="1400" dirty="0" err="1">
                <a:solidFill>
                  <a:schemeClr val="tx1"/>
                </a:solidFill>
              </a:rPr>
              <a:t>საპილოტე</a:t>
            </a:r>
            <a:r>
              <a:rPr lang="ru-RU" sz="1400" dirty="0">
                <a:solidFill>
                  <a:schemeClr val="tx1"/>
                </a:solidFill>
              </a:rPr>
              <a:t> </a:t>
            </a:r>
            <a:r>
              <a:rPr lang="ru-RU" sz="1400" dirty="0" err="1">
                <a:solidFill>
                  <a:schemeClr val="tx1"/>
                </a:solidFill>
              </a:rPr>
              <a:t>რეჟიმიდან</a:t>
            </a:r>
            <a:r>
              <a:rPr lang="ru-RU" sz="1400" dirty="0">
                <a:solidFill>
                  <a:schemeClr val="tx1"/>
                </a:solidFill>
              </a:rPr>
              <a:t> </a:t>
            </a:r>
            <a:r>
              <a:rPr lang="ru-RU" sz="1400" dirty="0" err="1">
                <a:solidFill>
                  <a:schemeClr val="tx1"/>
                </a:solidFill>
              </a:rPr>
              <a:t>სამედიცინო</a:t>
            </a:r>
            <a:r>
              <a:rPr lang="ru-RU" sz="1400" dirty="0">
                <a:solidFill>
                  <a:schemeClr val="tx1"/>
                </a:solidFill>
              </a:rPr>
              <a:t> </a:t>
            </a:r>
            <a:r>
              <a:rPr lang="ru-RU" sz="1400" dirty="0" err="1">
                <a:solidFill>
                  <a:schemeClr val="tx1"/>
                </a:solidFill>
              </a:rPr>
              <a:t>დაწესებულებებში</a:t>
            </a:r>
            <a:r>
              <a:rPr lang="ru-RU" sz="1400" dirty="0">
                <a:solidFill>
                  <a:schemeClr val="tx1"/>
                </a:solidFill>
              </a:rPr>
              <a:t> </a:t>
            </a:r>
            <a:r>
              <a:rPr lang="ru-RU" sz="1400" dirty="0" err="1">
                <a:solidFill>
                  <a:schemeClr val="tx1"/>
                </a:solidFill>
              </a:rPr>
              <a:t>დანერგვის</a:t>
            </a:r>
            <a:r>
              <a:rPr lang="ru-RU" sz="1400" dirty="0">
                <a:solidFill>
                  <a:schemeClr val="tx1"/>
                </a:solidFill>
              </a:rPr>
              <a:t> </a:t>
            </a:r>
            <a:r>
              <a:rPr lang="ru-RU" sz="1400" dirty="0" err="1">
                <a:solidFill>
                  <a:schemeClr val="tx1"/>
                </a:solidFill>
              </a:rPr>
              <a:t>პირველი</a:t>
            </a:r>
            <a:r>
              <a:rPr lang="ru-RU" sz="1400" dirty="0">
                <a:solidFill>
                  <a:schemeClr val="tx1"/>
                </a:solidFill>
              </a:rPr>
              <a:t> </a:t>
            </a:r>
            <a:r>
              <a:rPr lang="ru-RU" sz="1400" dirty="0" err="1">
                <a:solidFill>
                  <a:schemeClr val="tx1"/>
                </a:solidFill>
              </a:rPr>
              <a:t>ფაზის</a:t>
            </a:r>
            <a:r>
              <a:rPr lang="ru-RU" sz="1400" dirty="0">
                <a:solidFill>
                  <a:schemeClr val="tx1"/>
                </a:solidFill>
              </a:rPr>
              <a:t> </a:t>
            </a:r>
            <a:r>
              <a:rPr lang="ru-RU" sz="1400" dirty="0" err="1">
                <a:solidFill>
                  <a:schemeClr val="tx1"/>
                </a:solidFill>
              </a:rPr>
              <a:t>დაწყების</a:t>
            </a:r>
            <a:r>
              <a:rPr lang="ru-RU" sz="1400" dirty="0">
                <a:solidFill>
                  <a:schemeClr val="tx1"/>
                </a:solidFill>
              </a:rPr>
              <a:t> </a:t>
            </a:r>
            <a:r>
              <a:rPr lang="ru-RU" sz="1400" dirty="0" err="1">
                <a:solidFill>
                  <a:schemeClr val="tx1"/>
                </a:solidFill>
              </a:rPr>
              <a:t>დროს</a:t>
            </a:r>
            <a:r>
              <a:rPr lang="ru-RU" sz="1400" dirty="0">
                <a:solidFill>
                  <a:schemeClr val="tx1"/>
                </a:solidFill>
              </a:rPr>
              <a:t> </a:t>
            </a:r>
            <a:r>
              <a:rPr lang="ru-RU" sz="1400" dirty="0" err="1">
                <a:solidFill>
                  <a:schemeClr val="tx1"/>
                </a:solidFill>
              </a:rPr>
              <a:t>დაფიქსირებულ</a:t>
            </a:r>
            <a:r>
              <a:rPr lang="ru-RU" sz="1400" dirty="0">
                <a:solidFill>
                  <a:schemeClr val="tx1"/>
                </a:solidFill>
              </a:rPr>
              <a:t> </a:t>
            </a:r>
            <a:r>
              <a:rPr lang="ru-RU" sz="1400" dirty="0" err="1">
                <a:solidFill>
                  <a:schemeClr val="tx1"/>
                </a:solidFill>
              </a:rPr>
              <a:t>მონაცემთან</a:t>
            </a:r>
            <a:r>
              <a:rPr lang="ru-RU" sz="1400" dirty="0">
                <a:solidFill>
                  <a:schemeClr val="tx1"/>
                </a:solidFill>
              </a:rPr>
              <a:t> </a:t>
            </a:r>
            <a:r>
              <a:rPr lang="ru-RU" sz="1400" dirty="0" err="1">
                <a:solidFill>
                  <a:schemeClr val="tx1"/>
                </a:solidFill>
              </a:rPr>
              <a:t>შედარებით</a:t>
            </a:r>
            <a:r>
              <a:rPr lang="ru-RU" sz="1400" dirty="0">
                <a:solidFill>
                  <a:schemeClr val="tx1"/>
                </a:solidFill>
              </a:rPr>
              <a:t> (14%) 30%-</a:t>
            </a:r>
            <a:r>
              <a:rPr lang="ru-RU" sz="1400" dirty="0" err="1">
                <a:solidFill>
                  <a:schemeClr val="tx1"/>
                </a:solidFill>
              </a:rPr>
              <a:t>იანი</a:t>
            </a:r>
            <a:r>
              <a:rPr lang="ru-RU" sz="1400" dirty="0">
                <a:solidFill>
                  <a:schemeClr val="tx1"/>
                </a:solidFill>
              </a:rPr>
              <a:t> </a:t>
            </a:r>
            <a:r>
              <a:rPr lang="ru-RU" sz="1400" dirty="0" err="1">
                <a:solidFill>
                  <a:schemeClr val="tx1"/>
                </a:solidFill>
              </a:rPr>
              <a:t>მატება</a:t>
            </a:r>
            <a:r>
              <a:rPr lang="ru-RU" sz="1400" dirty="0">
                <a:solidFill>
                  <a:schemeClr val="tx1"/>
                </a:solidFill>
              </a:rPr>
              <a:t> </a:t>
            </a:r>
            <a:r>
              <a:rPr lang="ru-RU" sz="1400" dirty="0" err="1">
                <a:solidFill>
                  <a:schemeClr val="tx1"/>
                </a:solidFill>
              </a:rPr>
              <a:t>დაფიქსირდა</a:t>
            </a:r>
            <a:r>
              <a:rPr lang="ru-RU" sz="1400" dirty="0">
                <a:solidFill>
                  <a:schemeClr val="tx1"/>
                </a:solidFill>
              </a:rPr>
              <a:t> </a:t>
            </a:r>
            <a:r>
              <a:rPr lang="ru-RU" sz="1400" dirty="0" err="1">
                <a:solidFill>
                  <a:schemeClr val="tx1"/>
                </a:solidFill>
              </a:rPr>
              <a:t>იმუნიზაციის</a:t>
            </a:r>
            <a:r>
              <a:rPr lang="ru-RU" sz="1400" dirty="0">
                <a:solidFill>
                  <a:schemeClr val="tx1"/>
                </a:solidFill>
              </a:rPr>
              <a:t> </a:t>
            </a:r>
            <a:r>
              <a:rPr lang="ru-RU" sz="1400" dirty="0" err="1">
                <a:solidFill>
                  <a:schemeClr val="tx1"/>
                </a:solidFill>
              </a:rPr>
              <a:t>მოცვის</a:t>
            </a:r>
            <a:r>
              <a:rPr lang="ru-RU" sz="1400" dirty="0">
                <a:solidFill>
                  <a:schemeClr val="tx1"/>
                </a:solidFill>
              </a:rPr>
              <a:t> </a:t>
            </a:r>
            <a:r>
              <a:rPr lang="ru-RU" sz="1400" dirty="0" err="1">
                <a:solidFill>
                  <a:schemeClr val="tx1"/>
                </a:solidFill>
              </a:rPr>
              <a:t>მაჩვენებელში</a:t>
            </a:r>
            <a:r>
              <a:rPr lang="ru-RU" sz="1400" dirty="0" smtClean="0">
                <a:solidFill>
                  <a:schemeClr val="tx1"/>
                </a:solidFill>
              </a:rPr>
              <a:t>.</a:t>
            </a:r>
            <a:endParaRPr lang="en-US" sz="1400" dirty="0" smtClean="0">
              <a:solidFill>
                <a:schemeClr val="tx1"/>
              </a:solidFill>
            </a:endParaRPr>
          </a:p>
          <a:p>
            <a:pPr>
              <a:lnSpc>
                <a:spcPct val="130000"/>
              </a:lnSpc>
            </a:pPr>
            <a:endParaRPr lang="en-US" sz="500" dirty="0">
              <a:solidFill>
                <a:schemeClr val="tx1"/>
              </a:solidFill>
            </a:endParaRPr>
          </a:p>
          <a:p>
            <a:pPr marL="285750" indent="-285750">
              <a:lnSpc>
                <a:spcPct val="130000"/>
              </a:lnSpc>
              <a:buFont typeface="Arial"/>
              <a:buChar char="•"/>
            </a:pPr>
            <a:r>
              <a:rPr lang="ru-RU" sz="1400" dirty="0">
                <a:solidFill>
                  <a:schemeClr val="tx1"/>
                </a:solidFill>
              </a:rPr>
              <a:t> </a:t>
            </a:r>
            <a:r>
              <a:rPr lang="ru-RU" sz="1400" dirty="0" err="1">
                <a:solidFill>
                  <a:schemeClr val="tx1"/>
                </a:solidFill>
              </a:rPr>
              <a:t>სამედიცინო</a:t>
            </a:r>
            <a:r>
              <a:rPr lang="ru-RU" sz="1400" dirty="0">
                <a:solidFill>
                  <a:schemeClr val="tx1"/>
                </a:solidFill>
              </a:rPr>
              <a:t> </a:t>
            </a:r>
            <a:r>
              <a:rPr lang="ru-RU" sz="1400" dirty="0" err="1">
                <a:solidFill>
                  <a:schemeClr val="tx1"/>
                </a:solidFill>
              </a:rPr>
              <a:t>დაწესებულებებში</a:t>
            </a:r>
            <a:r>
              <a:rPr lang="ru-RU" sz="1400" dirty="0">
                <a:solidFill>
                  <a:schemeClr val="tx1"/>
                </a:solidFill>
              </a:rPr>
              <a:t> </a:t>
            </a:r>
            <a:r>
              <a:rPr lang="ru-RU" sz="1400" dirty="0" err="1">
                <a:solidFill>
                  <a:schemeClr val="tx1"/>
                </a:solidFill>
              </a:rPr>
              <a:t>მოდელის</a:t>
            </a:r>
            <a:r>
              <a:rPr lang="ru-RU" sz="1400" dirty="0">
                <a:solidFill>
                  <a:schemeClr val="tx1"/>
                </a:solidFill>
              </a:rPr>
              <a:t> </a:t>
            </a:r>
            <a:r>
              <a:rPr lang="ru-RU" sz="1400" dirty="0" err="1">
                <a:solidFill>
                  <a:schemeClr val="tx1"/>
                </a:solidFill>
              </a:rPr>
              <a:t>ინტეგრაციის</a:t>
            </a:r>
            <a:r>
              <a:rPr lang="ru-RU" sz="1400" dirty="0">
                <a:solidFill>
                  <a:schemeClr val="tx1"/>
                </a:solidFill>
              </a:rPr>
              <a:t> მე-2 </a:t>
            </a:r>
            <a:r>
              <a:rPr lang="ru-RU" sz="1400" dirty="0" err="1">
                <a:solidFill>
                  <a:schemeClr val="tx1"/>
                </a:solidFill>
              </a:rPr>
              <a:t>და</a:t>
            </a:r>
            <a:r>
              <a:rPr lang="ru-RU" sz="1400" dirty="0">
                <a:solidFill>
                  <a:schemeClr val="tx1"/>
                </a:solidFill>
              </a:rPr>
              <a:t> მე-3 </a:t>
            </a:r>
            <a:r>
              <a:rPr lang="ru-RU" sz="1400" dirty="0" err="1">
                <a:solidFill>
                  <a:schemeClr val="tx1"/>
                </a:solidFill>
              </a:rPr>
              <a:t>ფაზებიც</a:t>
            </a:r>
            <a:r>
              <a:rPr lang="ru-RU" sz="1400" dirty="0">
                <a:solidFill>
                  <a:schemeClr val="tx1"/>
                </a:solidFill>
              </a:rPr>
              <a:t> </a:t>
            </a:r>
            <a:r>
              <a:rPr lang="ru-RU" sz="1400" dirty="0" err="1">
                <a:solidFill>
                  <a:schemeClr val="tx1"/>
                </a:solidFill>
              </a:rPr>
              <a:t>დადებით</a:t>
            </a:r>
            <a:r>
              <a:rPr lang="ru-RU" sz="1400" dirty="0">
                <a:solidFill>
                  <a:schemeClr val="tx1"/>
                </a:solidFill>
              </a:rPr>
              <a:t> </a:t>
            </a:r>
            <a:r>
              <a:rPr lang="ru-RU" sz="1400" dirty="0" err="1">
                <a:solidFill>
                  <a:schemeClr val="tx1"/>
                </a:solidFill>
              </a:rPr>
              <a:t>ტენდენციებს</a:t>
            </a:r>
            <a:r>
              <a:rPr lang="ru-RU" sz="1400" dirty="0">
                <a:solidFill>
                  <a:schemeClr val="tx1"/>
                </a:solidFill>
              </a:rPr>
              <a:t> </a:t>
            </a:r>
            <a:r>
              <a:rPr lang="ru-RU" sz="1400" dirty="0" err="1">
                <a:solidFill>
                  <a:schemeClr val="tx1"/>
                </a:solidFill>
              </a:rPr>
              <a:t>ასახავს</a:t>
            </a:r>
            <a:r>
              <a:rPr lang="ru-RU" sz="1400" dirty="0">
                <a:solidFill>
                  <a:schemeClr val="tx1"/>
                </a:solidFill>
              </a:rPr>
              <a:t> </a:t>
            </a:r>
            <a:r>
              <a:rPr lang="ru-RU" sz="1400" dirty="0" err="1">
                <a:solidFill>
                  <a:schemeClr val="tx1"/>
                </a:solidFill>
              </a:rPr>
              <a:t>ამ</a:t>
            </a:r>
            <a:r>
              <a:rPr lang="ru-RU" sz="1400" dirty="0">
                <a:solidFill>
                  <a:schemeClr val="tx1"/>
                </a:solidFill>
              </a:rPr>
              <a:t> </a:t>
            </a:r>
            <a:r>
              <a:rPr lang="ru-RU" sz="1400" dirty="0" err="1">
                <a:solidFill>
                  <a:schemeClr val="tx1"/>
                </a:solidFill>
              </a:rPr>
              <a:t>ინდიკატორთან</a:t>
            </a:r>
            <a:r>
              <a:rPr lang="ru-RU" sz="1400" dirty="0">
                <a:solidFill>
                  <a:schemeClr val="tx1"/>
                </a:solidFill>
              </a:rPr>
              <a:t> </a:t>
            </a:r>
            <a:r>
              <a:rPr lang="ru-RU" sz="1400" dirty="0" err="1">
                <a:solidFill>
                  <a:schemeClr val="tx1"/>
                </a:solidFill>
              </a:rPr>
              <a:t>მიმართებაში</a:t>
            </a:r>
            <a:r>
              <a:rPr lang="ru-RU" sz="1400" dirty="0" smtClean="0">
                <a:solidFill>
                  <a:schemeClr val="tx1"/>
                </a:solidFill>
              </a:rPr>
              <a:t>.</a:t>
            </a:r>
            <a:endParaRPr lang="en-US" sz="1400" dirty="0">
              <a:solidFill>
                <a:schemeClr val="tx1"/>
              </a:solidFill>
            </a:endParaRPr>
          </a:p>
        </p:txBody>
      </p:sp>
    </p:spTree>
    <p:extLst>
      <p:ext uri="{BB962C8B-B14F-4D97-AF65-F5344CB8AC3E}">
        <p14:creationId xmlns:p14="http://schemas.microsoft.com/office/powerpoint/2010/main" val="2987483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381000" y="1295400"/>
            <a:ext cx="7848600" cy="2743200"/>
          </a:xfrm>
        </p:spPr>
        <p:txBody>
          <a:bodyPr/>
          <a:lstStyle/>
          <a:p>
            <a:pPr marL="0" indent="0">
              <a:lnSpc>
                <a:spcPct val="130000"/>
              </a:lnSpc>
              <a:buNone/>
            </a:pPr>
            <a:r>
              <a:rPr lang="en-US" b="1" dirty="0" err="1" smtClean="0">
                <a:solidFill>
                  <a:srgbClr val="800000"/>
                </a:solidFill>
              </a:rPr>
              <a:t>ნიგერია</a:t>
            </a:r>
            <a:r>
              <a:rPr lang="en-US" b="1" dirty="0" smtClean="0">
                <a:solidFill>
                  <a:srgbClr val="800000"/>
                </a:solidFill>
              </a:rPr>
              <a:t> </a:t>
            </a:r>
          </a:p>
          <a:p>
            <a:pPr>
              <a:lnSpc>
                <a:spcPct val="130000"/>
              </a:lnSpc>
            </a:pPr>
            <a:r>
              <a:rPr lang="ka-GE" dirty="0"/>
              <a:t>იმუნიზაციით მოცვის მაჩვენებლის </a:t>
            </a:r>
            <a:r>
              <a:rPr lang="en-US" dirty="0" err="1" smtClean="0"/>
              <a:t>გაიზარდა</a:t>
            </a:r>
            <a:r>
              <a:rPr lang="en-US" dirty="0" smtClean="0"/>
              <a:t> </a:t>
            </a:r>
            <a:r>
              <a:rPr lang="ka-GE" dirty="0" smtClean="0"/>
              <a:t>პროგრამის </a:t>
            </a:r>
            <a:r>
              <a:rPr lang="ka-GE" dirty="0"/>
              <a:t>გაფართოების შემდეგაც </a:t>
            </a:r>
            <a:r>
              <a:rPr lang="ru-RU" dirty="0"/>
              <a:t>(post-scale up immunization coverage increase) </a:t>
            </a:r>
            <a:r>
              <a:rPr lang="ka-GE" dirty="0"/>
              <a:t>2014 დეკემბრიდან. </a:t>
            </a:r>
            <a:endParaRPr lang="en-US" dirty="0" smtClean="0"/>
          </a:p>
          <a:p>
            <a:pPr>
              <a:lnSpc>
                <a:spcPct val="130000"/>
              </a:lnSpc>
            </a:pPr>
            <a:r>
              <a:rPr lang="ka-GE" dirty="0" smtClean="0"/>
              <a:t>ორ</a:t>
            </a:r>
            <a:r>
              <a:rPr lang="en-US" dirty="0" err="1"/>
              <a:t>ი</a:t>
            </a:r>
            <a:r>
              <a:rPr lang="ka-GE" dirty="0" smtClean="0"/>
              <a:t> </a:t>
            </a:r>
            <a:r>
              <a:rPr lang="ka-GE" dirty="0"/>
              <a:t>ქალაქის მონაცემებით იმუნიზაციით მოცვა გაიზარდა 30%-დან 50%-მდე და უფრო მეტად</a:t>
            </a:r>
            <a:r>
              <a:rPr lang="ka-GE" dirty="0" smtClean="0"/>
              <a:t>.</a:t>
            </a:r>
          </a:p>
          <a:p>
            <a:pPr>
              <a:lnSpc>
                <a:spcPct val="130000"/>
              </a:lnSpc>
            </a:pPr>
            <a:r>
              <a:rPr lang="ka-GE" dirty="0" smtClean="0"/>
              <a:t>ამასთანავე</a:t>
            </a:r>
            <a:r>
              <a:rPr lang="ka-GE" dirty="0"/>
              <a:t>, გაიზარდა მიწოდებული მომსახურების ხარისხიც. </a:t>
            </a:r>
            <a:endParaRPr lang="ka-GE" dirty="0" smtClean="0"/>
          </a:p>
          <a:p>
            <a:pPr>
              <a:lnSpc>
                <a:spcPct val="130000"/>
              </a:lnSpc>
            </a:pPr>
            <a:r>
              <a:rPr lang="ka-GE" dirty="0" smtClean="0"/>
              <a:t>პაციენტების კმაყოფილების დონეც </a:t>
            </a:r>
            <a:r>
              <a:rPr lang="ka-GE" dirty="0"/>
              <a:t>80-95%-მდე იყო გაზრდილი. </a:t>
            </a:r>
            <a:endParaRPr lang="en-US" b="1" dirty="0" smtClean="0">
              <a:solidFill>
                <a:srgbClr val="800000"/>
              </a:solidFill>
            </a:endParaRPr>
          </a:p>
        </p:txBody>
      </p:sp>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endParaRPr lang="en-US" b="1" dirty="0">
              <a:solidFill>
                <a:srgbClr val="800000"/>
              </a:solidFill>
            </a:endParaRPr>
          </a:p>
        </p:txBody>
      </p:sp>
      <p:sp>
        <p:nvSpPr>
          <p:cNvPr id="6" name="Rectangle 5"/>
          <p:cNvSpPr/>
          <p:nvPr/>
        </p:nvSpPr>
        <p:spPr>
          <a:xfrm>
            <a:off x="533400" y="4038600"/>
            <a:ext cx="7239000"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30000"/>
              </a:lnSpc>
            </a:pPr>
            <a:r>
              <a:rPr lang="ka-GE" sz="1600" dirty="0"/>
              <a:t>ყველა ზემოთ ჩამოთვლილი შედეგის მიღწევა შესაძლებელი გახდა დამატებითი 0.8 აშშ დოლარის ინვესტიციის ხარჯზე ერთ სულზე წელიწადში</a:t>
            </a:r>
            <a:r>
              <a:rPr lang="ru-RU" sz="1600" dirty="0"/>
              <a:t>.</a:t>
            </a:r>
            <a:endParaRPr lang="en-US" sz="1600" b="1" dirty="0">
              <a:solidFill>
                <a:srgbClr val="800000"/>
              </a:solidFill>
            </a:endParaRPr>
          </a:p>
        </p:txBody>
      </p:sp>
    </p:spTree>
    <p:extLst>
      <p:ext uri="{BB962C8B-B14F-4D97-AF65-F5344CB8AC3E}">
        <p14:creationId xmlns:p14="http://schemas.microsoft.com/office/powerpoint/2010/main" val="18095102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a:bodyPr>
          <a:lstStyle/>
          <a:p>
            <a:r>
              <a:rPr lang="ka-GE" sz="1600" b="1" dirty="0"/>
              <a:t>შესრულებაზე დაფუძნებული </a:t>
            </a:r>
            <a:r>
              <a:rPr lang="ka-GE" sz="1600" b="1" dirty="0" smtClean="0"/>
              <a:t>დაფინანსება</a:t>
            </a:r>
            <a:r>
              <a:rPr lang="en-US" sz="1600" b="1" dirty="0" smtClean="0"/>
              <a:t> (PBF)</a:t>
            </a:r>
            <a:endParaRPr lang="en-US" sz="1600" b="1" dirty="0"/>
          </a:p>
        </p:txBody>
      </p:sp>
      <p:sp>
        <p:nvSpPr>
          <p:cNvPr id="3" name="Text Placeholder 2"/>
          <p:cNvSpPr>
            <a:spLocks noGrp="1"/>
          </p:cNvSpPr>
          <p:nvPr>
            <p:ph type="body" sz="quarter" idx="13"/>
          </p:nvPr>
        </p:nvSpPr>
        <p:spPr>
          <a:xfrm>
            <a:off x="381000" y="1295400"/>
            <a:ext cx="7848600" cy="2971800"/>
          </a:xfrm>
        </p:spPr>
        <p:txBody>
          <a:bodyPr/>
          <a:lstStyle/>
          <a:p>
            <a:pPr marL="0" indent="0">
              <a:lnSpc>
                <a:spcPct val="130000"/>
              </a:lnSpc>
              <a:buNone/>
            </a:pPr>
            <a:r>
              <a:rPr lang="en-US" b="1" dirty="0" err="1" smtClean="0">
                <a:solidFill>
                  <a:srgbClr val="800000"/>
                </a:solidFill>
              </a:rPr>
              <a:t>ზიმბაბვე</a:t>
            </a:r>
            <a:r>
              <a:rPr lang="en-US" b="1" dirty="0" smtClean="0">
                <a:solidFill>
                  <a:srgbClr val="800000"/>
                </a:solidFill>
              </a:rPr>
              <a:t> </a:t>
            </a:r>
            <a:r>
              <a:rPr lang="en-US" b="1" dirty="0">
                <a:solidFill>
                  <a:srgbClr val="800000"/>
                </a:solidFill>
              </a:rPr>
              <a:t>(</a:t>
            </a:r>
            <a:r>
              <a:rPr lang="en-US" b="1" dirty="0" smtClean="0">
                <a:solidFill>
                  <a:srgbClr val="800000"/>
                </a:solidFill>
              </a:rPr>
              <a:t>2011წ </a:t>
            </a:r>
            <a:r>
              <a:rPr lang="en-US" b="1" dirty="0" err="1">
                <a:solidFill>
                  <a:srgbClr val="800000"/>
                </a:solidFill>
              </a:rPr>
              <a:t>დაიწყო</a:t>
            </a:r>
            <a:r>
              <a:rPr lang="en-US" b="1" dirty="0">
                <a:solidFill>
                  <a:srgbClr val="800000"/>
                </a:solidFill>
              </a:rPr>
              <a:t> </a:t>
            </a:r>
            <a:r>
              <a:rPr lang="en-US" b="1" dirty="0" err="1">
                <a:solidFill>
                  <a:srgbClr val="800000"/>
                </a:solidFill>
              </a:rPr>
              <a:t>მოდელის</a:t>
            </a:r>
            <a:r>
              <a:rPr lang="en-US" b="1" dirty="0">
                <a:solidFill>
                  <a:srgbClr val="800000"/>
                </a:solidFill>
              </a:rPr>
              <a:t> </a:t>
            </a:r>
            <a:r>
              <a:rPr lang="en-US" b="1" dirty="0" err="1" smtClean="0">
                <a:solidFill>
                  <a:srgbClr val="800000"/>
                </a:solidFill>
              </a:rPr>
              <a:t>გამოცდა</a:t>
            </a:r>
            <a:r>
              <a:rPr lang="en-US" b="1" dirty="0" smtClean="0">
                <a:solidFill>
                  <a:srgbClr val="800000"/>
                </a:solidFill>
              </a:rPr>
              <a:t>, 2014 </a:t>
            </a:r>
            <a:r>
              <a:rPr lang="en-US" b="1" dirty="0" err="1" smtClean="0">
                <a:solidFill>
                  <a:srgbClr val="800000"/>
                </a:solidFill>
              </a:rPr>
              <a:t>წ</a:t>
            </a:r>
            <a:r>
              <a:rPr lang="en-US" b="1" dirty="0" smtClean="0">
                <a:solidFill>
                  <a:srgbClr val="800000"/>
                </a:solidFill>
              </a:rPr>
              <a:t> </a:t>
            </a:r>
            <a:r>
              <a:rPr lang="en-US" b="1" dirty="0" err="1" smtClean="0">
                <a:solidFill>
                  <a:srgbClr val="800000"/>
                </a:solidFill>
              </a:rPr>
              <a:t>შეფასების</a:t>
            </a:r>
            <a:r>
              <a:rPr lang="en-US" b="1" dirty="0" smtClean="0">
                <a:solidFill>
                  <a:srgbClr val="800000"/>
                </a:solidFill>
              </a:rPr>
              <a:t> </a:t>
            </a:r>
            <a:r>
              <a:rPr lang="en-US" b="1" dirty="0" err="1" smtClean="0">
                <a:solidFill>
                  <a:srgbClr val="800000"/>
                </a:solidFill>
              </a:rPr>
              <a:t>კვლევა</a:t>
            </a:r>
            <a:r>
              <a:rPr lang="en-US" b="1" dirty="0" smtClean="0">
                <a:solidFill>
                  <a:srgbClr val="800000"/>
                </a:solidFill>
              </a:rPr>
              <a:t>)</a:t>
            </a:r>
          </a:p>
          <a:p>
            <a:pPr>
              <a:lnSpc>
                <a:spcPct val="130000"/>
              </a:lnSpc>
            </a:pPr>
            <a:r>
              <a:rPr lang="ka-GE" dirty="0" smtClean="0"/>
              <a:t>ხარისხის </a:t>
            </a:r>
            <a:r>
              <a:rPr lang="ka-GE" dirty="0"/>
              <a:t>ინდიკატორების ანალიზმა გამოავლინა, </a:t>
            </a:r>
            <a:r>
              <a:rPr lang="ka-GE" dirty="0" smtClean="0"/>
              <a:t>რომ</a:t>
            </a:r>
          </a:p>
          <a:p>
            <a:pPr lvl="1">
              <a:lnSpc>
                <a:spcPct val="130000"/>
              </a:lnSpc>
            </a:pPr>
            <a:r>
              <a:rPr lang="ka-GE" sz="1600" dirty="0" smtClean="0">
                <a:solidFill>
                  <a:schemeClr val="tx1">
                    <a:lumMod val="65000"/>
                    <a:lumOff val="35000"/>
                  </a:schemeClr>
                </a:solidFill>
                <a:latin typeface="BPG Arial" panose="020B0604020202020204" pitchFamily="34" charset="0"/>
                <a:cs typeface="BPG Arial" panose="020B0604020202020204" pitchFamily="34" charset="0"/>
              </a:rPr>
              <a:t>დაფინანსების მოდელი </a:t>
            </a:r>
            <a:r>
              <a:rPr lang="ka-GE" sz="1600" dirty="0">
                <a:solidFill>
                  <a:schemeClr val="tx1">
                    <a:lumMod val="65000"/>
                    <a:lumOff val="35000"/>
                  </a:schemeClr>
                </a:solidFill>
                <a:latin typeface="BPG Arial" panose="020B0604020202020204" pitchFamily="34" charset="0"/>
                <a:cs typeface="BPG Arial" panose="020B0604020202020204" pitchFamily="34" charset="0"/>
              </a:rPr>
              <a:t>ამაღლებს მოტივაციას </a:t>
            </a:r>
            <a:r>
              <a:rPr lang="ka-GE" sz="1600" dirty="0" smtClean="0">
                <a:solidFill>
                  <a:schemeClr val="tx1">
                    <a:lumMod val="65000"/>
                    <a:lumOff val="35000"/>
                  </a:schemeClr>
                </a:solidFill>
                <a:latin typeface="BPG Arial" panose="020B0604020202020204" pitchFamily="34" charset="0"/>
                <a:cs typeface="BPG Arial" panose="020B0604020202020204" pitchFamily="34" charset="0"/>
              </a:rPr>
              <a:t>და</a:t>
            </a:r>
          </a:p>
          <a:p>
            <a:pPr lvl="1">
              <a:lnSpc>
                <a:spcPct val="130000"/>
              </a:lnSpc>
            </a:pPr>
            <a:r>
              <a:rPr lang="ka-GE" sz="1600" dirty="0" smtClean="0">
                <a:solidFill>
                  <a:schemeClr val="tx1">
                    <a:lumMod val="65000"/>
                    <a:lumOff val="35000"/>
                  </a:schemeClr>
                </a:solidFill>
                <a:latin typeface="BPG Arial" panose="020B0604020202020204" pitchFamily="34" charset="0"/>
                <a:cs typeface="BPG Arial" panose="020B0604020202020204" pitchFamily="34" charset="0"/>
              </a:rPr>
              <a:t>ასტიმულირებს </a:t>
            </a:r>
            <a:r>
              <a:rPr lang="ka-GE" sz="1600" dirty="0">
                <a:solidFill>
                  <a:schemeClr val="tx1">
                    <a:lumMod val="65000"/>
                    <a:lumOff val="35000"/>
                  </a:schemeClr>
                </a:solidFill>
                <a:latin typeface="BPG Arial" panose="020B0604020202020204" pitchFamily="34" charset="0"/>
                <a:cs typeface="BPG Arial" panose="020B0604020202020204" pitchFamily="34" charset="0"/>
              </a:rPr>
              <a:t>სამედიცინო პერსონალის და სამედიცინო დაწესებულებების მიერ სამუშაოს შესრულებას. </a:t>
            </a:r>
          </a:p>
        </p:txBody>
      </p:sp>
      <p:sp>
        <p:nvSpPr>
          <p:cNvPr id="9" name="Text Placeholder 2"/>
          <p:cNvSpPr txBox="1">
            <a:spLocks/>
          </p:cNvSpPr>
          <p:nvPr/>
        </p:nvSpPr>
        <p:spPr>
          <a:xfrm>
            <a:off x="533400" y="3962400"/>
            <a:ext cx="4876800" cy="25146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buFont typeface="Wingdings" charset="2"/>
              <a:buChar char="Ø"/>
            </a:pPr>
            <a:endParaRPr lang="en-US" b="1" dirty="0">
              <a:solidFill>
                <a:srgbClr val="800000"/>
              </a:solidFill>
            </a:endParaRPr>
          </a:p>
        </p:txBody>
      </p:sp>
      <p:sp>
        <p:nvSpPr>
          <p:cNvPr id="6" name="Rectangle 5"/>
          <p:cNvSpPr/>
          <p:nvPr/>
        </p:nvSpPr>
        <p:spPr>
          <a:xfrm>
            <a:off x="4572000" y="4191000"/>
            <a:ext cx="3810000" cy="2133600"/>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pPr>
              <a:lnSpc>
                <a:spcPct val="130000"/>
              </a:lnSpc>
            </a:pPr>
            <a:r>
              <a:rPr lang="ka-GE" sz="1600" dirty="0"/>
              <a:t>საპილოტე დაწესებულებებში უფრო ეფექტურად მუშაობს მონიტორინგისა და ანგარიშგების სისტემა, რომელიც შესაძლოა გავლენა ახდენდეს მოდელის წინასწარ განჭვრეტილი გამოსავლების მიღებაზე</a:t>
            </a:r>
            <a:r>
              <a:rPr lang="ru-RU" sz="1600" dirty="0" smtClean="0"/>
              <a:t>.</a:t>
            </a:r>
            <a:endParaRPr lang="en-US" sz="1600" dirty="0"/>
          </a:p>
        </p:txBody>
      </p:sp>
      <p:pic>
        <p:nvPicPr>
          <p:cNvPr id="4" name="Picture 3"/>
          <p:cNvPicPr>
            <a:picLocks noChangeAspect="1"/>
          </p:cNvPicPr>
          <p:nvPr/>
        </p:nvPicPr>
        <p:blipFill>
          <a:blip r:embed="rId3"/>
          <a:stretch>
            <a:fillRect/>
          </a:stretch>
        </p:blipFill>
        <p:spPr>
          <a:xfrm>
            <a:off x="381000" y="4191000"/>
            <a:ext cx="3810000" cy="2143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18658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ka-GE" b="1" dirty="0"/>
              <a:t>დასკვნა და </a:t>
            </a:r>
            <a:r>
              <a:rPr lang="ka-GE" b="1" dirty="0" smtClean="0"/>
              <a:t>რეკომენდაციები</a:t>
            </a:r>
            <a:endParaRPr lang="en-US" dirty="0"/>
          </a:p>
        </p:txBody>
      </p:sp>
      <p:sp>
        <p:nvSpPr>
          <p:cNvPr id="3" name="Text Placeholder 2"/>
          <p:cNvSpPr>
            <a:spLocks noGrp="1"/>
          </p:cNvSpPr>
          <p:nvPr>
            <p:ph type="body" sz="quarter" idx="13"/>
          </p:nvPr>
        </p:nvSpPr>
        <p:spPr>
          <a:xfrm>
            <a:off x="381000" y="1371600"/>
            <a:ext cx="8229600" cy="4343400"/>
          </a:xfrm>
          <a:solidFill>
            <a:schemeClr val="accent2">
              <a:lumMod val="20000"/>
              <a:lumOff val="80000"/>
            </a:schemeClr>
          </a:solidFill>
        </p:spPr>
        <p:txBody>
          <a:bodyPr/>
          <a:lstStyle/>
          <a:p>
            <a:pPr>
              <a:lnSpc>
                <a:spcPct val="130000"/>
              </a:lnSpc>
            </a:pPr>
            <a:r>
              <a:rPr lang="ka-GE" dirty="0"/>
              <a:t>შედეგზე დაფუძნებული დაფინანსების სქემების შესახებ მტკიცებულებები ჯერჯერობით არასტაბილურია და ამ მიმართულებით ჩატარებული კვლევების რიცხვი სულ უფრო და უფრო </a:t>
            </a:r>
            <a:r>
              <a:rPr lang="ka-GE" dirty="0" smtClean="0"/>
              <a:t>იზრდება</a:t>
            </a:r>
          </a:p>
          <a:p>
            <a:pPr>
              <a:lnSpc>
                <a:spcPct val="130000"/>
              </a:lnSpc>
            </a:pPr>
            <a:endParaRPr lang="en-US" dirty="0" smtClean="0"/>
          </a:p>
          <a:p>
            <a:pPr>
              <a:lnSpc>
                <a:spcPct val="130000"/>
              </a:lnSpc>
            </a:pPr>
            <a:r>
              <a:rPr lang="ka-GE" dirty="0"/>
              <a:t>ყველაზე უკეთ არის შესწავლილი ამ სქემების დადებითი გავლენა  სერვისების უტილიზაციის მაჩვენებლებზე</a:t>
            </a:r>
            <a:r>
              <a:rPr lang="ka-GE" dirty="0" smtClean="0"/>
              <a:t>,</a:t>
            </a:r>
          </a:p>
          <a:p>
            <a:pPr marL="565150">
              <a:lnSpc>
                <a:spcPct val="130000"/>
              </a:lnSpc>
              <a:buFont typeface="Wingdings" charset="2"/>
              <a:buChar char="ü"/>
            </a:pPr>
            <a:r>
              <a:rPr lang="ka-GE" sz="1400" dirty="0" smtClean="0"/>
              <a:t>სქემები (ძირითადად ვაუჩერები) ხელს </a:t>
            </a:r>
            <a:r>
              <a:rPr lang="ka-GE" sz="1400" dirty="0"/>
              <a:t>უწყობს მიზნობრივი პოპულაციის ჯგუფების მიერ სერვისების მოხმარების </a:t>
            </a:r>
            <a:r>
              <a:rPr lang="ka-GE" sz="1400" dirty="0" smtClean="0"/>
              <a:t>ზრდას</a:t>
            </a:r>
          </a:p>
          <a:p>
            <a:pPr marL="565150">
              <a:lnSpc>
                <a:spcPct val="130000"/>
              </a:lnSpc>
              <a:buFont typeface="Wingdings" charset="2"/>
              <a:buChar char="ü"/>
            </a:pPr>
            <a:endParaRPr lang="en-US" sz="1400" dirty="0" smtClean="0"/>
          </a:p>
          <a:p>
            <a:pPr>
              <a:lnSpc>
                <a:spcPct val="130000"/>
              </a:lnSpc>
            </a:pPr>
            <a:r>
              <a:rPr lang="ka-GE" dirty="0"/>
              <a:t>სამედიცინო მომსახურების ხარისხის გაუმჯობესების მხრივ </a:t>
            </a:r>
            <a:r>
              <a:rPr lang="ka-GE" dirty="0" smtClean="0"/>
              <a:t>ძირითადი </a:t>
            </a:r>
            <a:r>
              <a:rPr lang="ka-GE" dirty="0"/>
              <a:t>გავლენა ვაუჩერებს და შესრულებაზე დაფუძნებული დაფინანსების მოდელს (</a:t>
            </a:r>
            <a:r>
              <a:rPr lang="ru-RU" dirty="0"/>
              <a:t>PBF</a:t>
            </a:r>
            <a:r>
              <a:rPr lang="ru-RU" dirty="0" smtClean="0"/>
              <a:t>)</a:t>
            </a:r>
            <a:r>
              <a:rPr lang="en-US" dirty="0" smtClean="0"/>
              <a:t> </a:t>
            </a:r>
            <a:r>
              <a:rPr lang="en-US" dirty="0" err="1" smtClean="0"/>
              <a:t>აქვს</a:t>
            </a:r>
            <a:r>
              <a:rPr lang="en-US" dirty="0" smtClean="0"/>
              <a:t>.</a:t>
            </a:r>
            <a:endParaRPr lang="en-US" dirty="0"/>
          </a:p>
        </p:txBody>
      </p:sp>
    </p:spTree>
    <p:extLst>
      <p:ext uri="{BB962C8B-B14F-4D97-AF65-F5344CB8AC3E}">
        <p14:creationId xmlns:p14="http://schemas.microsoft.com/office/powerpoint/2010/main" val="1448021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ka-GE" b="1" dirty="0"/>
              <a:t>დასკვნა და </a:t>
            </a:r>
            <a:r>
              <a:rPr lang="ka-GE" b="1" dirty="0" smtClean="0"/>
              <a:t>რეკომენდაციები</a:t>
            </a:r>
            <a:endParaRPr lang="en-US" dirty="0"/>
          </a:p>
        </p:txBody>
      </p:sp>
      <p:sp>
        <p:nvSpPr>
          <p:cNvPr id="3" name="Text Placeholder 2"/>
          <p:cNvSpPr>
            <a:spLocks noGrp="1"/>
          </p:cNvSpPr>
          <p:nvPr>
            <p:ph type="body" sz="quarter" idx="13"/>
          </p:nvPr>
        </p:nvSpPr>
        <p:spPr>
          <a:xfrm>
            <a:off x="381000" y="1676400"/>
            <a:ext cx="8229600" cy="3581400"/>
          </a:xfrm>
          <a:solidFill>
            <a:schemeClr val="accent4">
              <a:lumMod val="20000"/>
              <a:lumOff val="80000"/>
            </a:schemeClr>
          </a:solidFill>
        </p:spPr>
        <p:txBody>
          <a:bodyPr/>
          <a:lstStyle/>
          <a:p>
            <a:pPr>
              <a:lnSpc>
                <a:spcPct val="130000"/>
              </a:lnSpc>
            </a:pPr>
            <a:r>
              <a:rPr lang="ka-GE" sz="1800" dirty="0" smtClean="0"/>
              <a:t>დიდი ყურადღება ექცევა ინსენტივის მოცულობის განსაზღვრას:</a:t>
            </a:r>
          </a:p>
          <a:p>
            <a:pPr>
              <a:lnSpc>
                <a:spcPct val="130000"/>
              </a:lnSpc>
            </a:pPr>
            <a:endParaRPr lang="ka-GE" sz="1800" dirty="0"/>
          </a:p>
          <a:p>
            <a:pPr>
              <a:lnSpc>
                <a:spcPct val="130000"/>
              </a:lnSpc>
              <a:buFont typeface="Wingdings" charset="2"/>
              <a:buChar char="Ø"/>
            </a:pPr>
            <a:r>
              <a:rPr lang="ka-GE" sz="1800" dirty="0"/>
              <a:t>მცირე-მოცულობის ინსენტივი </a:t>
            </a:r>
            <a:r>
              <a:rPr lang="ka-GE" sz="1800" dirty="0" smtClean="0"/>
              <a:t>კარგი მოტივატორია დაბალი შემოსავლების მქონე ქვეყნებში, სადაც მედპერსონალის ხელფასი დაბალია</a:t>
            </a:r>
          </a:p>
          <a:p>
            <a:pPr>
              <a:lnSpc>
                <a:spcPct val="130000"/>
              </a:lnSpc>
              <a:buFont typeface="Wingdings" charset="2"/>
              <a:buChar char="Ø"/>
            </a:pPr>
            <a:endParaRPr lang="ka-GE" sz="1800" dirty="0" smtClean="0"/>
          </a:p>
          <a:p>
            <a:pPr>
              <a:lnSpc>
                <a:spcPct val="130000"/>
              </a:lnSpc>
              <a:buFont typeface="Wingdings" charset="2"/>
              <a:buChar char="Ø"/>
            </a:pPr>
            <a:r>
              <a:rPr lang="ka-GE" sz="1800" dirty="0" smtClean="0"/>
              <a:t>ერთერთი კვლევის თანახმად, დადებითი შედეგები დაფიქსირდა პერსონალის სახელფასო შემოსავლის მხოლოდ 5%-იანი ზრდის შემთხვევაში</a:t>
            </a:r>
          </a:p>
          <a:p>
            <a:pPr>
              <a:lnSpc>
                <a:spcPct val="130000"/>
              </a:lnSpc>
            </a:pPr>
            <a:endParaRPr lang="en-US" dirty="0" smtClean="0"/>
          </a:p>
        </p:txBody>
      </p:sp>
    </p:spTree>
    <p:extLst>
      <p:ext uri="{BB962C8B-B14F-4D97-AF65-F5344CB8AC3E}">
        <p14:creationId xmlns:p14="http://schemas.microsoft.com/office/powerpoint/2010/main" val="3134272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ka-GE" b="1" dirty="0"/>
              <a:t>დასკვნა და </a:t>
            </a:r>
            <a:r>
              <a:rPr lang="ka-GE" b="1" dirty="0" smtClean="0"/>
              <a:t>რეკომენდაციები</a:t>
            </a:r>
            <a:endParaRPr lang="en-US" dirty="0"/>
          </a:p>
        </p:txBody>
      </p:sp>
      <p:sp>
        <p:nvSpPr>
          <p:cNvPr id="6" name="Text Placeholder 2"/>
          <p:cNvSpPr txBox="1">
            <a:spLocks/>
          </p:cNvSpPr>
          <p:nvPr/>
        </p:nvSpPr>
        <p:spPr>
          <a:xfrm>
            <a:off x="381000" y="4343400"/>
            <a:ext cx="7848600" cy="22860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200" dirty="0"/>
          </a:p>
        </p:txBody>
      </p:sp>
      <p:sp>
        <p:nvSpPr>
          <p:cNvPr id="4" name="Text Placeholder 3"/>
          <p:cNvSpPr>
            <a:spLocks noGrp="1"/>
          </p:cNvSpPr>
          <p:nvPr>
            <p:ph type="body" sz="quarter" idx="13"/>
          </p:nvPr>
        </p:nvSpPr>
        <p:spPr>
          <a:xfrm>
            <a:off x="533400" y="1524000"/>
            <a:ext cx="7772400" cy="4876800"/>
          </a:xfrm>
          <a:solidFill>
            <a:schemeClr val="bg1">
              <a:lumMod val="95000"/>
            </a:schemeClr>
          </a:solidFill>
        </p:spPr>
        <p:txBody>
          <a:bodyPr/>
          <a:lstStyle/>
          <a:p>
            <a:pPr>
              <a:lnSpc>
                <a:spcPct val="130000"/>
              </a:lnSpc>
              <a:buFont typeface="Wingdings" charset="2"/>
              <a:buChar char="u"/>
            </a:pPr>
            <a:r>
              <a:rPr lang="en-US" dirty="0" smtClean="0"/>
              <a:t>RBF </a:t>
            </a:r>
            <a:r>
              <a:rPr lang="en-US" dirty="0" err="1" smtClean="0"/>
              <a:t>სქემების</a:t>
            </a:r>
            <a:r>
              <a:rPr lang="en-US" dirty="0" smtClean="0"/>
              <a:t> </a:t>
            </a:r>
            <a:r>
              <a:rPr lang="en-US" dirty="0" err="1"/>
              <a:t>ეფექტურობის</a:t>
            </a:r>
            <a:r>
              <a:rPr lang="en-US" dirty="0"/>
              <a:t> </a:t>
            </a:r>
            <a:r>
              <a:rPr lang="en-US" dirty="0" err="1"/>
              <a:t>შედარება</a:t>
            </a:r>
            <a:r>
              <a:rPr lang="en-US" dirty="0"/>
              <a:t> </a:t>
            </a:r>
            <a:r>
              <a:rPr lang="en-US" dirty="0" err="1"/>
              <a:t>ჯანდაცვის</a:t>
            </a:r>
            <a:r>
              <a:rPr lang="en-US" dirty="0"/>
              <a:t> </a:t>
            </a:r>
            <a:r>
              <a:rPr lang="en-US" dirty="0" err="1"/>
              <a:t>დაფინანსების</a:t>
            </a:r>
            <a:r>
              <a:rPr lang="en-US" dirty="0"/>
              <a:t> </a:t>
            </a:r>
            <a:r>
              <a:rPr lang="en-US" dirty="0" err="1"/>
              <a:t>სხვა</a:t>
            </a:r>
            <a:r>
              <a:rPr lang="en-US" dirty="0"/>
              <a:t> </a:t>
            </a:r>
            <a:r>
              <a:rPr lang="en-US" dirty="0" err="1"/>
              <a:t>მიდგომებთან</a:t>
            </a:r>
            <a:r>
              <a:rPr lang="en-US" dirty="0"/>
              <a:t> </a:t>
            </a:r>
            <a:r>
              <a:rPr lang="en-US" dirty="0" err="1"/>
              <a:t>ნაკლებად</a:t>
            </a:r>
            <a:r>
              <a:rPr lang="en-US" dirty="0"/>
              <a:t> </a:t>
            </a:r>
            <a:r>
              <a:rPr lang="en-US" dirty="0" err="1"/>
              <a:t>შესწავლილი</a:t>
            </a:r>
            <a:r>
              <a:rPr lang="en-US" dirty="0"/>
              <a:t> </a:t>
            </a:r>
            <a:r>
              <a:rPr lang="en-US" dirty="0" err="1"/>
              <a:t>და</a:t>
            </a:r>
            <a:r>
              <a:rPr lang="en-US" dirty="0"/>
              <a:t> </a:t>
            </a:r>
            <a:r>
              <a:rPr lang="en-US" dirty="0" err="1" smtClean="0"/>
              <a:t>დოკუმენეტირებულია</a:t>
            </a:r>
            <a:r>
              <a:rPr lang="en-US" dirty="0"/>
              <a:t>. </a:t>
            </a:r>
            <a:endParaRPr lang="en-US" dirty="0" smtClean="0"/>
          </a:p>
          <a:p>
            <a:pPr>
              <a:lnSpc>
                <a:spcPct val="130000"/>
              </a:lnSpc>
              <a:buFont typeface="Wingdings" charset="2"/>
              <a:buChar char="u"/>
            </a:pPr>
            <a:endParaRPr lang="en-US" dirty="0"/>
          </a:p>
          <a:p>
            <a:pPr>
              <a:lnSpc>
                <a:spcPct val="130000"/>
              </a:lnSpc>
              <a:buFont typeface="Wingdings" charset="2"/>
              <a:buChar char="u"/>
            </a:pPr>
            <a:r>
              <a:rPr lang="en-US" dirty="0" err="1"/>
              <a:t>ამ</a:t>
            </a:r>
            <a:r>
              <a:rPr lang="en-US" dirty="0"/>
              <a:t> </a:t>
            </a:r>
            <a:r>
              <a:rPr lang="en-US" dirty="0" err="1"/>
              <a:t>სქემების</a:t>
            </a:r>
            <a:r>
              <a:rPr lang="en-US" dirty="0"/>
              <a:t> </a:t>
            </a:r>
            <a:r>
              <a:rPr lang="en-US" dirty="0" err="1"/>
              <a:t>კომპლექსური</a:t>
            </a:r>
            <a:r>
              <a:rPr lang="en-US" dirty="0"/>
              <a:t> </a:t>
            </a:r>
            <a:r>
              <a:rPr lang="en-US" dirty="0" err="1"/>
              <a:t>ხასიათიდან</a:t>
            </a:r>
            <a:r>
              <a:rPr lang="en-US" dirty="0"/>
              <a:t> </a:t>
            </a:r>
            <a:r>
              <a:rPr lang="en-US" dirty="0" err="1"/>
              <a:t>გამომდინარე</a:t>
            </a:r>
            <a:r>
              <a:rPr lang="en-US" dirty="0"/>
              <a:t> </a:t>
            </a:r>
            <a:r>
              <a:rPr lang="en-US" dirty="0" err="1"/>
              <a:t>რთულია</a:t>
            </a:r>
            <a:r>
              <a:rPr lang="en-US" dirty="0"/>
              <a:t> </a:t>
            </a:r>
            <a:r>
              <a:rPr lang="en-US" dirty="0" err="1"/>
              <a:t>მათი</a:t>
            </a:r>
            <a:r>
              <a:rPr lang="en-US" dirty="0"/>
              <a:t> </a:t>
            </a:r>
            <a:r>
              <a:rPr lang="en-US" dirty="0" err="1"/>
              <a:t>ეფექტების</a:t>
            </a:r>
            <a:r>
              <a:rPr lang="en-US" dirty="0"/>
              <a:t>  </a:t>
            </a:r>
            <a:r>
              <a:rPr lang="en-US" dirty="0" err="1"/>
              <a:t>შესწავლა</a:t>
            </a:r>
            <a:r>
              <a:rPr lang="en-US" dirty="0"/>
              <a:t> </a:t>
            </a:r>
            <a:r>
              <a:rPr lang="en-US" dirty="0" err="1"/>
              <a:t>პროვაიდერების</a:t>
            </a:r>
            <a:r>
              <a:rPr lang="en-US" dirty="0"/>
              <a:t> </a:t>
            </a:r>
            <a:r>
              <a:rPr lang="en-US" dirty="0" err="1"/>
              <a:t>ქცევასა</a:t>
            </a:r>
            <a:r>
              <a:rPr lang="en-US" dirty="0"/>
              <a:t> </a:t>
            </a:r>
            <a:r>
              <a:rPr lang="en-US" dirty="0" err="1"/>
              <a:t>და</a:t>
            </a:r>
            <a:r>
              <a:rPr lang="en-US" dirty="0"/>
              <a:t> </a:t>
            </a:r>
            <a:r>
              <a:rPr lang="en-US" dirty="0" err="1"/>
              <a:t>მოლოდინებზე</a:t>
            </a:r>
            <a:r>
              <a:rPr lang="en-US" dirty="0"/>
              <a:t> </a:t>
            </a:r>
            <a:r>
              <a:rPr lang="en-US" dirty="0" err="1"/>
              <a:t>გრძელვადიან</a:t>
            </a:r>
            <a:r>
              <a:rPr lang="en-US" dirty="0"/>
              <a:t> </a:t>
            </a:r>
            <a:r>
              <a:rPr lang="en-US" dirty="0" err="1"/>
              <a:t>პერიოდში</a:t>
            </a:r>
            <a:r>
              <a:rPr lang="en-US" dirty="0"/>
              <a:t>.  </a:t>
            </a:r>
            <a:endParaRPr lang="en-US" dirty="0" smtClean="0"/>
          </a:p>
          <a:p>
            <a:pPr>
              <a:lnSpc>
                <a:spcPct val="130000"/>
              </a:lnSpc>
              <a:buFont typeface="Wingdings" charset="2"/>
              <a:buChar char="u"/>
            </a:pPr>
            <a:endParaRPr lang="en-US" dirty="0"/>
          </a:p>
          <a:p>
            <a:pPr>
              <a:lnSpc>
                <a:spcPct val="130000"/>
              </a:lnSpc>
              <a:buFont typeface="Wingdings" charset="2"/>
              <a:buChar char="u"/>
            </a:pPr>
            <a:r>
              <a:rPr lang="en-US" dirty="0" err="1"/>
              <a:t>არ</a:t>
            </a:r>
            <a:r>
              <a:rPr lang="en-US" dirty="0"/>
              <a:t> </a:t>
            </a:r>
            <a:r>
              <a:rPr lang="en-US" dirty="0" err="1"/>
              <a:t>არსებობს</a:t>
            </a:r>
            <a:r>
              <a:rPr lang="en-US" dirty="0"/>
              <a:t> </a:t>
            </a:r>
            <a:r>
              <a:rPr lang="en-US" dirty="0" err="1"/>
              <a:t>მნიშვნელოვანი</a:t>
            </a:r>
            <a:r>
              <a:rPr lang="en-US" dirty="0"/>
              <a:t> </a:t>
            </a:r>
            <a:r>
              <a:rPr lang="en-US" dirty="0" err="1"/>
              <a:t>მტკიცებულება</a:t>
            </a:r>
            <a:r>
              <a:rPr lang="en-US" dirty="0"/>
              <a:t> </a:t>
            </a:r>
            <a:r>
              <a:rPr lang="en-US" dirty="0" err="1"/>
              <a:t>აღნიშნული</a:t>
            </a:r>
            <a:r>
              <a:rPr lang="en-US" dirty="0"/>
              <a:t> </a:t>
            </a:r>
            <a:r>
              <a:rPr lang="en-US" dirty="0" err="1"/>
              <a:t>სქემების</a:t>
            </a:r>
            <a:r>
              <a:rPr lang="en-US" dirty="0"/>
              <a:t> </a:t>
            </a:r>
            <a:r>
              <a:rPr lang="en-US" dirty="0" err="1"/>
              <a:t>უარყოფით</a:t>
            </a:r>
            <a:r>
              <a:rPr lang="en-US" dirty="0"/>
              <a:t> </a:t>
            </a:r>
            <a:r>
              <a:rPr lang="en-US" dirty="0" err="1"/>
              <a:t>ან</a:t>
            </a:r>
            <a:r>
              <a:rPr lang="en-US" dirty="0"/>
              <a:t> </a:t>
            </a:r>
            <a:r>
              <a:rPr lang="en-US" dirty="0" err="1"/>
              <a:t>გაუთვალისწინებელ</a:t>
            </a:r>
            <a:r>
              <a:rPr lang="en-US" dirty="0"/>
              <a:t> </a:t>
            </a:r>
            <a:r>
              <a:rPr lang="en-US" dirty="0" err="1"/>
              <a:t>გვერდით</a:t>
            </a:r>
            <a:r>
              <a:rPr lang="en-US" dirty="0"/>
              <a:t> </a:t>
            </a:r>
            <a:r>
              <a:rPr lang="en-US" dirty="0" err="1"/>
              <a:t>ეფექტებზე</a:t>
            </a:r>
            <a:r>
              <a:rPr lang="en-US" dirty="0"/>
              <a:t>. </a:t>
            </a:r>
          </a:p>
          <a:p>
            <a:pPr marL="628650">
              <a:lnSpc>
                <a:spcPct val="130000"/>
              </a:lnSpc>
              <a:buFont typeface="Wingdings" charset="2"/>
              <a:buChar char="§"/>
            </a:pPr>
            <a:r>
              <a:rPr lang="en-US" dirty="0" err="1"/>
              <a:t>ისინი</a:t>
            </a:r>
            <a:r>
              <a:rPr lang="en-US" dirty="0"/>
              <a:t> </a:t>
            </a:r>
            <a:r>
              <a:rPr lang="en-US" dirty="0" err="1"/>
              <a:t>ძირითადად</a:t>
            </a:r>
            <a:r>
              <a:rPr lang="en-US" dirty="0"/>
              <a:t> </a:t>
            </a:r>
            <a:r>
              <a:rPr lang="en-US" dirty="0" err="1"/>
              <a:t>ჰიპოტეტური</a:t>
            </a:r>
            <a:r>
              <a:rPr lang="en-US" dirty="0"/>
              <a:t> </a:t>
            </a:r>
            <a:r>
              <a:rPr lang="en-US" dirty="0" err="1"/>
              <a:t>ფორმებით</a:t>
            </a:r>
            <a:r>
              <a:rPr lang="en-US" dirty="0"/>
              <a:t> </a:t>
            </a:r>
            <a:r>
              <a:rPr lang="en-US" dirty="0" err="1"/>
              <a:t>არის</a:t>
            </a:r>
            <a:r>
              <a:rPr lang="en-US" dirty="0"/>
              <a:t> </a:t>
            </a:r>
            <a:r>
              <a:rPr lang="en-US" dirty="0" err="1"/>
              <a:t>წარმოდგენილი</a:t>
            </a:r>
            <a:r>
              <a:rPr lang="en-US" dirty="0" smtClean="0"/>
              <a:t>.</a:t>
            </a:r>
          </a:p>
          <a:p>
            <a:pPr marL="342900" indent="0">
              <a:lnSpc>
                <a:spcPct val="130000"/>
              </a:lnSpc>
              <a:buNone/>
            </a:pPr>
            <a:r>
              <a:rPr lang="en-US" dirty="0" smtClean="0"/>
              <a:t> </a:t>
            </a:r>
            <a:endParaRPr lang="en-US" dirty="0"/>
          </a:p>
          <a:p>
            <a:pPr>
              <a:lnSpc>
                <a:spcPct val="130000"/>
              </a:lnSpc>
              <a:buFont typeface="Wingdings" charset="2"/>
              <a:buChar char="u"/>
            </a:pPr>
            <a:r>
              <a:rPr lang="en-US" dirty="0" err="1"/>
              <a:t>შეუსწავლელია</a:t>
            </a:r>
            <a:r>
              <a:rPr lang="en-US" dirty="0"/>
              <a:t> </a:t>
            </a:r>
            <a:r>
              <a:rPr lang="en-US" dirty="0" err="1"/>
              <a:t>აგრეთვე</a:t>
            </a:r>
            <a:r>
              <a:rPr lang="en-US" dirty="0"/>
              <a:t> </a:t>
            </a:r>
            <a:r>
              <a:rPr lang="en-US" dirty="0" err="1"/>
              <a:t>სქემების</a:t>
            </a:r>
            <a:r>
              <a:rPr lang="en-US" dirty="0"/>
              <a:t> </a:t>
            </a:r>
            <a:r>
              <a:rPr lang="en-US" dirty="0" err="1"/>
              <a:t>მდგრადობის</a:t>
            </a:r>
            <a:r>
              <a:rPr lang="en-US" dirty="0"/>
              <a:t> </a:t>
            </a:r>
            <a:r>
              <a:rPr lang="en-US" dirty="0" err="1"/>
              <a:t>საკითხიც</a:t>
            </a:r>
            <a:r>
              <a:rPr lang="en-US" dirty="0" smtClean="0"/>
              <a:t>.</a:t>
            </a:r>
            <a:endParaRPr lang="en-US" dirty="0"/>
          </a:p>
        </p:txBody>
      </p:sp>
    </p:spTree>
    <p:extLst>
      <p:ext uri="{BB962C8B-B14F-4D97-AF65-F5344CB8AC3E}">
        <p14:creationId xmlns:p14="http://schemas.microsoft.com/office/powerpoint/2010/main" val="289381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rmAutofit fontScale="90000"/>
          </a:bodyPr>
          <a:lstStyle/>
          <a:p>
            <a:pPr>
              <a:lnSpc>
                <a:spcPct val="130000"/>
              </a:lnSpc>
            </a:pPr>
            <a:r>
              <a:rPr lang="ka-GE" b="1" dirty="0"/>
              <a:t>დასკვნა და </a:t>
            </a:r>
            <a:r>
              <a:rPr lang="ka-GE" b="1" dirty="0" smtClean="0"/>
              <a:t>რეკომენდაციები (იმუნიზაცია სპეციფიკური)</a:t>
            </a:r>
            <a:endParaRPr lang="en-US" dirty="0"/>
          </a:p>
        </p:txBody>
      </p:sp>
      <p:sp>
        <p:nvSpPr>
          <p:cNvPr id="6" name="Text Placeholder 2"/>
          <p:cNvSpPr txBox="1">
            <a:spLocks/>
          </p:cNvSpPr>
          <p:nvPr/>
        </p:nvSpPr>
        <p:spPr>
          <a:xfrm>
            <a:off x="381000" y="4343400"/>
            <a:ext cx="7848600" cy="22860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200" dirty="0"/>
          </a:p>
        </p:txBody>
      </p:sp>
      <p:sp>
        <p:nvSpPr>
          <p:cNvPr id="4" name="Text Placeholder 3"/>
          <p:cNvSpPr>
            <a:spLocks noGrp="1"/>
          </p:cNvSpPr>
          <p:nvPr>
            <p:ph type="body" sz="quarter" idx="13"/>
          </p:nvPr>
        </p:nvSpPr>
        <p:spPr>
          <a:xfrm>
            <a:off x="533400" y="1524000"/>
            <a:ext cx="7467600" cy="4038600"/>
          </a:xfrm>
          <a:solidFill>
            <a:schemeClr val="bg1">
              <a:lumMod val="95000"/>
            </a:schemeClr>
          </a:solidFill>
        </p:spPr>
        <p:txBody>
          <a:bodyPr/>
          <a:lstStyle/>
          <a:p>
            <a:pPr>
              <a:lnSpc>
                <a:spcPct val="150000"/>
              </a:lnSpc>
              <a:buFont typeface="Wingdings" charset="2"/>
              <a:buChar char="u"/>
            </a:pPr>
            <a:r>
              <a:rPr lang="en-US" dirty="0" err="1" smtClean="0"/>
              <a:t>არსებობს</a:t>
            </a:r>
            <a:r>
              <a:rPr lang="en-US" dirty="0" smtClean="0"/>
              <a:t> </a:t>
            </a:r>
            <a:r>
              <a:rPr lang="en-US" dirty="0" err="1" smtClean="0"/>
              <a:t>საკმარისი</a:t>
            </a:r>
            <a:r>
              <a:rPr lang="en-US" dirty="0" smtClean="0"/>
              <a:t> </a:t>
            </a:r>
            <a:r>
              <a:rPr lang="en-US" dirty="0" err="1" smtClean="0"/>
              <a:t>მტკიცებულება</a:t>
            </a:r>
            <a:r>
              <a:rPr lang="en-US" dirty="0" smtClean="0"/>
              <a:t> PBF </a:t>
            </a:r>
            <a:r>
              <a:rPr lang="en-US" dirty="0" err="1" smtClean="0"/>
              <a:t>მოდელის</a:t>
            </a:r>
            <a:r>
              <a:rPr lang="en-US" dirty="0" smtClean="0"/>
              <a:t> </a:t>
            </a:r>
            <a:r>
              <a:rPr lang="en-US" dirty="0" err="1" smtClean="0"/>
              <a:t>დადებით</a:t>
            </a:r>
            <a:r>
              <a:rPr lang="en-US" dirty="0" smtClean="0"/>
              <a:t> </a:t>
            </a:r>
            <a:r>
              <a:rPr lang="en-US" dirty="0" err="1" smtClean="0"/>
              <a:t>გავლენაზე</a:t>
            </a:r>
            <a:r>
              <a:rPr lang="en-US" dirty="0" smtClean="0"/>
              <a:t> </a:t>
            </a:r>
            <a:r>
              <a:rPr lang="en-US" dirty="0" err="1" smtClean="0"/>
              <a:t>იმუნიზაციის</a:t>
            </a:r>
            <a:r>
              <a:rPr lang="en-US" dirty="0" smtClean="0"/>
              <a:t> </a:t>
            </a:r>
            <a:r>
              <a:rPr lang="en-US" dirty="0" err="1" smtClean="0"/>
              <a:t>მაჩვენებლებზე</a:t>
            </a:r>
            <a:r>
              <a:rPr lang="en-US" dirty="0" smtClean="0"/>
              <a:t> </a:t>
            </a:r>
            <a:r>
              <a:rPr lang="en-US" dirty="0" err="1" smtClean="0"/>
              <a:t>დაბალი</a:t>
            </a:r>
            <a:r>
              <a:rPr lang="en-US" dirty="0" smtClean="0"/>
              <a:t> </a:t>
            </a:r>
            <a:r>
              <a:rPr lang="en-US" dirty="0" err="1" smtClean="0"/>
              <a:t>მოცვის</a:t>
            </a:r>
            <a:r>
              <a:rPr lang="en-US" dirty="0" smtClean="0"/>
              <a:t> </a:t>
            </a:r>
            <a:r>
              <a:rPr lang="en-US" dirty="0" err="1" smtClean="0"/>
              <a:t>პირობებში</a:t>
            </a:r>
            <a:endParaRPr lang="en-US" dirty="0" smtClean="0"/>
          </a:p>
          <a:p>
            <a:pPr>
              <a:lnSpc>
                <a:spcPct val="150000"/>
              </a:lnSpc>
              <a:buFont typeface="Wingdings" charset="2"/>
              <a:buChar char="u"/>
            </a:pPr>
            <a:endParaRPr lang="en-US" dirty="0" smtClean="0"/>
          </a:p>
          <a:p>
            <a:pPr>
              <a:lnSpc>
                <a:spcPct val="150000"/>
              </a:lnSpc>
              <a:buFont typeface="Wingdings" charset="2"/>
              <a:buChar char="u"/>
            </a:pPr>
            <a:r>
              <a:rPr lang="en-US" dirty="0" err="1" smtClean="0"/>
              <a:t>იმუნიზაციის</a:t>
            </a:r>
            <a:r>
              <a:rPr lang="en-US" dirty="0" smtClean="0"/>
              <a:t> </a:t>
            </a:r>
            <a:r>
              <a:rPr lang="en-US" dirty="0" err="1" smtClean="0"/>
              <a:t>მოცვის</a:t>
            </a:r>
            <a:r>
              <a:rPr lang="en-US" dirty="0" smtClean="0"/>
              <a:t> </a:t>
            </a:r>
            <a:r>
              <a:rPr lang="en-US" dirty="0" err="1" smtClean="0"/>
              <a:t>შედარებით</a:t>
            </a:r>
            <a:r>
              <a:rPr lang="en-US" dirty="0" smtClean="0"/>
              <a:t> </a:t>
            </a:r>
            <a:r>
              <a:rPr lang="en-US" dirty="0" err="1" smtClean="0"/>
              <a:t>მაღალი</a:t>
            </a:r>
            <a:r>
              <a:rPr lang="en-US" dirty="0" smtClean="0"/>
              <a:t> </a:t>
            </a:r>
            <a:r>
              <a:rPr lang="en-US" dirty="0" err="1" smtClean="0"/>
              <a:t>მაჩვენებლების</a:t>
            </a:r>
            <a:r>
              <a:rPr lang="en-US" dirty="0" smtClean="0"/>
              <a:t> </a:t>
            </a:r>
            <a:r>
              <a:rPr lang="en-US" dirty="0" err="1" smtClean="0"/>
              <a:t>პირობებში</a:t>
            </a:r>
            <a:r>
              <a:rPr lang="en-US" dirty="0" smtClean="0"/>
              <a:t> </a:t>
            </a:r>
            <a:r>
              <a:rPr lang="en-US" dirty="0" err="1" smtClean="0"/>
              <a:t>მოცვის</a:t>
            </a:r>
            <a:r>
              <a:rPr lang="en-US" dirty="0" smtClean="0"/>
              <a:t> </a:t>
            </a:r>
            <a:r>
              <a:rPr lang="en-US" dirty="0" err="1" smtClean="0"/>
              <a:t>შემდგომ</a:t>
            </a:r>
            <a:r>
              <a:rPr lang="en-US" dirty="0" smtClean="0"/>
              <a:t> </a:t>
            </a:r>
            <a:r>
              <a:rPr lang="en-US" dirty="0" err="1" smtClean="0"/>
              <a:t>გაზრდაზე</a:t>
            </a:r>
            <a:r>
              <a:rPr lang="en-US" dirty="0"/>
              <a:t> PBF </a:t>
            </a:r>
            <a:r>
              <a:rPr lang="en-US" dirty="0" err="1"/>
              <a:t>მოდელის</a:t>
            </a:r>
            <a:r>
              <a:rPr lang="en-US" dirty="0"/>
              <a:t> </a:t>
            </a:r>
            <a:r>
              <a:rPr lang="en-US" dirty="0" err="1" smtClean="0"/>
              <a:t>გავლენაზე</a:t>
            </a:r>
            <a:r>
              <a:rPr lang="en-US" dirty="0" smtClean="0"/>
              <a:t> </a:t>
            </a:r>
            <a:r>
              <a:rPr lang="en-US" dirty="0" err="1" smtClean="0"/>
              <a:t>არასაკმარისი</a:t>
            </a:r>
            <a:r>
              <a:rPr lang="en-US" dirty="0" smtClean="0"/>
              <a:t> </a:t>
            </a:r>
            <a:r>
              <a:rPr lang="en-US" dirty="0" err="1" smtClean="0"/>
              <a:t>მტკიცებულებებია</a:t>
            </a:r>
            <a:endParaRPr lang="en-US" dirty="0" smtClean="0"/>
          </a:p>
          <a:p>
            <a:pPr>
              <a:lnSpc>
                <a:spcPct val="150000"/>
              </a:lnSpc>
              <a:buFont typeface="Wingdings" charset="2"/>
              <a:buChar char="u"/>
            </a:pPr>
            <a:endParaRPr lang="en-US" dirty="0" smtClean="0"/>
          </a:p>
          <a:p>
            <a:pPr>
              <a:lnSpc>
                <a:spcPct val="150000"/>
              </a:lnSpc>
              <a:buFont typeface="Wingdings" charset="2"/>
              <a:buChar char="u"/>
            </a:pPr>
            <a:r>
              <a:rPr lang="en-US" dirty="0" err="1" smtClean="0"/>
              <a:t>მტკიცებულებები</a:t>
            </a:r>
            <a:r>
              <a:rPr lang="en-US" dirty="0" smtClean="0"/>
              <a:t> </a:t>
            </a:r>
            <a:r>
              <a:rPr lang="en-US" dirty="0" err="1" smtClean="0"/>
              <a:t>ეყრდნობა</a:t>
            </a:r>
            <a:r>
              <a:rPr lang="en-US" dirty="0" smtClean="0"/>
              <a:t> </a:t>
            </a:r>
            <a:r>
              <a:rPr lang="en-US" dirty="0" err="1" smtClean="0"/>
              <a:t>დაბალი</a:t>
            </a:r>
            <a:r>
              <a:rPr lang="en-US" dirty="0" smtClean="0"/>
              <a:t> </a:t>
            </a:r>
            <a:r>
              <a:rPr lang="en-US" dirty="0" err="1" smtClean="0"/>
              <a:t>შემოსავლის</a:t>
            </a:r>
            <a:r>
              <a:rPr lang="en-US" dirty="0" smtClean="0"/>
              <a:t> </a:t>
            </a:r>
            <a:r>
              <a:rPr lang="en-US" dirty="0" err="1" smtClean="0"/>
              <a:t>ქვეყნებში</a:t>
            </a:r>
            <a:r>
              <a:rPr lang="en-US" dirty="0" smtClean="0"/>
              <a:t> </a:t>
            </a:r>
            <a:r>
              <a:rPr lang="en-US" dirty="0" err="1" smtClean="0"/>
              <a:t>ჩატარებულ</a:t>
            </a:r>
            <a:r>
              <a:rPr lang="en-US" dirty="0" smtClean="0"/>
              <a:t> </a:t>
            </a:r>
            <a:r>
              <a:rPr lang="en-US" dirty="0" err="1" smtClean="0"/>
              <a:t>კვლევებს</a:t>
            </a:r>
            <a:r>
              <a:rPr lang="en-US" dirty="0" smtClean="0"/>
              <a:t>.</a:t>
            </a:r>
          </a:p>
          <a:p>
            <a:pPr>
              <a:lnSpc>
                <a:spcPct val="130000"/>
              </a:lnSpc>
              <a:buFont typeface="Wingdings" charset="2"/>
              <a:buChar char="u"/>
            </a:pPr>
            <a:endParaRPr lang="en-US" dirty="0"/>
          </a:p>
        </p:txBody>
      </p:sp>
    </p:spTree>
    <p:extLst>
      <p:ext uri="{BB962C8B-B14F-4D97-AF65-F5344CB8AC3E}">
        <p14:creationId xmlns:p14="http://schemas.microsoft.com/office/powerpoint/2010/main" val="1476241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ka-GE" b="1" dirty="0"/>
              <a:t>დასკვნა და </a:t>
            </a:r>
            <a:r>
              <a:rPr lang="ka-GE" b="1" dirty="0" smtClean="0"/>
              <a:t>რეკომენდაციები</a:t>
            </a:r>
            <a:endParaRPr lang="en-US" dirty="0"/>
          </a:p>
        </p:txBody>
      </p:sp>
      <p:sp>
        <p:nvSpPr>
          <p:cNvPr id="6" name="Text Placeholder 2"/>
          <p:cNvSpPr txBox="1">
            <a:spLocks/>
          </p:cNvSpPr>
          <p:nvPr/>
        </p:nvSpPr>
        <p:spPr>
          <a:xfrm>
            <a:off x="381000" y="4343400"/>
            <a:ext cx="7848600" cy="22860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200" dirty="0"/>
          </a:p>
        </p:txBody>
      </p:sp>
      <p:sp>
        <p:nvSpPr>
          <p:cNvPr id="4" name="Text Placeholder 3"/>
          <p:cNvSpPr>
            <a:spLocks noGrp="1"/>
          </p:cNvSpPr>
          <p:nvPr>
            <p:ph type="body" sz="quarter" idx="13"/>
          </p:nvPr>
        </p:nvSpPr>
        <p:spPr>
          <a:xfrm>
            <a:off x="533400" y="1524000"/>
            <a:ext cx="7772400" cy="4876800"/>
          </a:xfrm>
          <a:solidFill>
            <a:schemeClr val="accent6">
              <a:lumMod val="20000"/>
              <a:lumOff val="80000"/>
            </a:schemeClr>
          </a:solidFill>
        </p:spPr>
        <p:txBody>
          <a:bodyPr/>
          <a:lstStyle/>
          <a:p>
            <a:pPr marL="0" indent="0">
              <a:lnSpc>
                <a:spcPct val="130000"/>
              </a:lnSpc>
              <a:buNone/>
            </a:pPr>
            <a:r>
              <a:rPr lang="ka-GE" b="1" dirty="0">
                <a:solidFill>
                  <a:srgbClr val="800000"/>
                </a:solidFill>
              </a:rPr>
              <a:t>ზოგადი </a:t>
            </a:r>
            <a:r>
              <a:rPr lang="ka-GE" b="1" dirty="0" smtClean="0">
                <a:solidFill>
                  <a:srgbClr val="800000"/>
                </a:solidFill>
              </a:rPr>
              <a:t>რეკომენდაცი</a:t>
            </a:r>
            <a:r>
              <a:rPr lang="en-US" b="1" dirty="0" err="1" smtClean="0">
                <a:solidFill>
                  <a:srgbClr val="800000"/>
                </a:solidFill>
              </a:rPr>
              <a:t>ა</a:t>
            </a:r>
            <a:r>
              <a:rPr lang="en-US" b="1" dirty="0" smtClean="0">
                <a:solidFill>
                  <a:srgbClr val="800000"/>
                </a:solidFill>
              </a:rPr>
              <a:t>:</a:t>
            </a:r>
          </a:p>
          <a:p>
            <a:pPr>
              <a:lnSpc>
                <a:spcPct val="130000"/>
              </a:lnSpc>
              <a:buFont typeface="Wingdings" charset="2"/>
              <a:buChar char="v"/>
            </a:pPr>
            <a:r>
              <a:rPr lang="ka-GE" dirty="0" smtClean="0"/>
              <a:t>შედეგზე </a:t>
            </a:r>
            <a:r>
              <a:rPr lang="ka-GE" dirty="0"/>
              <a:t>დაფუძნებული დაფინანსების ინტერვენციის დიზაინი უნდა ითვალისწინებდეს კონტექსტუალურ, საზოგადოებრივი ჯანდაცვის და ჯანმრთელობის სისტემების სხვადასხვა ფაქტორებს. </a:t>
            </a:r>
            <a:r>
              <a:rPr lang="ka-GE" dirty="0" smtClean="0"/>
              <a:t> </a:t>
            </a:r>
          </a:p>
          <a:p>
            <a:pPr>
              <a:lnSpc>
                <a:spcPct val="130000"/>
              </a:lnSpc>
              <a:buFont typeface="Wingdings" charset="2"/>
              <a:buChar char="v"/>
            </a:pPr>
            <a:endParaRPr lang="ka-GE" sz="700" dirty="0" smtClean="0"/>
          </a:p>
          <a:p>
            <a:pPr>
              <a:lnSpc>
                <a:spcPct val="130000"/>
              </a:lnSpc>
              <a:buFont typeface="Wingdings" charset="2"/>
              <a:buChar char="v"/>
            </a:pPr>
            <a:r>
              <a:rPr lang="ka-GE" dirty="0" smtClean="0"/>
              <a:t>ის </a:t>
            </a:r>
            <a:r>
              <a:rPr lang="ka-GE" dirty="0"/>
              <a:t>უნდა შედიოდეს ჯადაცვის სისტემის რეფორმების პაკეტის ან ჯანდაცვის სექტორის განვითარების სტრატეგიის შემადგენლობაში. </a:t>
            </a:r>
            <a:endParaRPr lang="ka-GE" dirty="0" smtClean="0"/>
          </a:p>
          <a:p>
            <a:pPr>
              <a:lnSpc>
                <a:spcPct val="130000"/>
              </a:lnSpc>
              <a:buFont typeface="Wingdings" charset="2"/>
              <a:buChar char="v"/>
            </a:pPr>
            <a:endParaRPr lang="ka-GE" sz="700" dirty="0" smtClean="0"/>
          </a:p>
          <a:p>
            <a:pPr>
              <a:lnSpc>
                <a:spcPct val="130000"/>
              </a:lnSpc>
              <a:buFont typeface="Wingdings" charset="2"/>
              <a:buChar char="v"/>
            </a:pPr>
            <a:r>
              <a:rPr lang="ka-GE" dirty="0" smtClean="0"/>
              <a:t>სქემები </a:t>
            </a:r>
            <a:r>
              <a:rPr lang="ka-GE" dirty="0"/>
              <a:t>უნდა მოიცავდეს სერვისებს მოსახლეობის უფრო მეტი ქვეჯგუფის ჯანმრთელობის დასაცავად, ვიდრე დედათა და ბავშვთა პოპულაციის ჯანმრთელობის პრობლემების გადაჭრისთვისაა საჭირო</a:t>
            </a:r>
            <a:r>
              <a:rPr lang="ka-GE" dirty="0" smtClean="0"/>
              <a:t>.</a:t>
            </a:r>
          </a:p>
          <a:p>
            <a:pPr>
              <a:lnSpc>
                <a:spcPct val="130000"/>
              </a:lnSpc>
              <a:buFont typeface="Wingdings" charset="2"/>
              <a:buChar char="v"/>
            </a:pPr>
            <a:endParaRPr lang="ka-GE" sz="700" dirty="0" smtClean="0"/>
          </a:p>
          <a:p>
            <a:pPr>
              <a:lnSpc>
                <a:spcPct val="130000"/>
              </a:lnSpc>
              <a:buFont typeface="Wingdings" charset="2"/>
              <a:buChar char="v"/>
            </a:pPr>
            <a:r>
              <a:rPr lang="ka-GE" dirty="0" smtClean="0"/>
              <a:t>შედეგზე </a:t>
            </a:r>
            <a:r>
              <a:rPr lang="ka-GE" dirty="0"/>
              <a:t>დაფუძნებული დაფინანსების </a:t>
            </a:r>
            <a:r>
              <a:rPr lang="ka-GE" dirty="0" smtClean="0"/>
              <a:t>სქემები მიმართული უნდა იყოს ზოგადად ჯანდაცვის სისტემის ეფექტურობის ამაღლებისკენ (კონკურენციის ზრდა პროვაიდერებს შორის სამედ. ბაზარზე).</a:t>
            </a:r>
            <a:endParaRPr lang="en-US" dirty="0"/>
          </a:p>
        </p:txBody>
      </p:sp>
    </p:spTree>
    <p:extLst>
      <p:ext uri="{BB962C8B-B14F-4D97-AF65-F5344CB8AC3E}">
        <p14:creationId xmlns:p14="http://schemas.microsoft.com/office/powerpoint/2010/main" val="417595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62" y="18944"/>
            <a:ext cx="9144000" cy="683905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ound Single Corner Rectangle 14"/>
          <p:cNvSpPr/>
          <p:nvPr/>
        </p:nvSpPr>
        <p:spPr>
          <a:xfrm rot="5400000">
            <a:off x="952500" y="-342900"/>
            <a:ext cx="6248400" cy="8153400"/>
          </a:xfrm>
          <a:prstGeom prst="round1Rect">
            <a:avLst>
              <a:gd name="adj" fmla="val 33440"/>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 Single Corner Rectangle 13"/>
          <p:cNvSpPr/>
          <p:nvPr/>
        </p:nvSpPr>
        <p:spPr>
          <a:xfrm rot="5400000">
            <a:off x="380918" y="609519"/>
            <a:ext cx="5867563" cy="6629400"/>
          </a:xfrm>
          <a:prstGeom prst="round1Rect">
            <a:avLst>
              <a:gd name="adj" fmla="val 50000"/>
            </a:avLst>
          </a:prstGeom>
          <a:solidFill>
            <a:srgbClr val="FFE1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0"/>
            <a:ext cx="6781800" cy="430905"/>
          </a:xfrm>
        </p:spPr>
        <p:txBody>
          <a:bodyPr>
            <a:normAutofit/>
          </a:bodyPr>
          <a:lstStyle/>
          <a:p>
            <a:pPr>
              <a:lnSpc>
                <a:spcPct val="130000"/>
              </a:lnSpc>
            </a:pPr>
            <a:r>
              <a:rPr lang="en-US" sz="1200" dirty="0" err="1" smtClean="0"/>
              <a:t>შედეგზე</a:t>
            </a:r>
            <a:r>
              <a:rPr lang="en-US" sz="1200" dirty="0" smtClean="0"/>
              <a:t> </a:t>
            </a:r>
            <a:r>
              <a:rPr lang="en-US" sz="1200" dirty="0" err="1" smtClean="0"/>
              <a:t>დაფუძნებული</a:t>
            </a:r>
            <a:r>
              <a:rPr lang="en-US" sz="1200" dirty="0" smtClean="0"/>
              <a:t> </a:t>
            </a:r>
            <a:r>
              <a:rPr lang="en-US" sz="1200" dirty="0" err="1" smtClean="0"/>
              <a:t>დაფინანსების</a:t>
            </a:r>
            <a:r>
              <a:rPr lang="en-US" sz="1200" dirty="0" smtClean="0"/>
              <a:t> </a:t>
            </a:r>
            <a:r>
              <a:rPr lang="en-US" sz="1200" dirty="0" err="1" smtClean="0"/>
              <a:t>მოდელის</a:t>
            </a:r>
            <a:r>
              <a:rPr lang="en-US" sz="1200" dirty="0" smtClean="0"/>
              <a:t> </a:t>
            </a:r>
            <a:r>
              <a:rPr lang="en-US" sz="1200" dirty="0" err="1" smtClean="0"/>
              <a:t>კონცეპტუალური</a:t>
            </a:r>
            <a:r>
              <a:rPr lang="en-US" sz="1200" dirty="0" smtClean="0"/>
              <a:t> </a:t>
            </a:r>
            <a:r>
              <a:rPr lang="en-US" sz="1200" dirty="0" err="1" smtClean="0"/>
              <a:t>ჩარჩო</a:t>
            </a:r>
            <a:endParaRPr lang="en-US" sz="1200" dirty="0"/>
          </a:p>
        </p:txBody>
      </p:sp>
      <p:sp>
        <p:nvSpPr>
          <p:cNvPr id="3" name="Text Placeholder 2"/>
          <p:cNvSpPr>
            <a:spLocks noGrp="1"/>
          </p:cNvSpPr>
          <p:nvPr>
            <p:ph type="body" sz="quarter" idx="17"/>
          </p:nvPr>
        </p:nvSpPr>
        <p:spPr>
          <a:xfrm>
            <a:off x="4419600" y="990600"/>
            <a:ext cx="2133600" cy="381000"/>
          </a:xfrm>
        </p:spPr>
        <p:txBody>
          <a:bodyPr/>
          <a:lstStyle/>
          <a:p>
            <a:pPr marL="0" indent="0" algn="ctr">
              <a:buNone/>
            </a:pPr>
            <a:r>
              <a:rPr lang="en-US" b="1" dirty="0" err="1" smtClean="0">
                <a:solidFill>
                  <a:srgbClr val="326064"/>
                </a:solidFill>
              </a:rPr>
              <a:t>ჯანდაცვის</a:t>
            </a:r>
            <a:r>
              <a:rPr lang="en-US" b="1" dirty="0" smtClean="0">
                <a:solidFill>
                  <a:srgbClr val="326064"/>
                </a:solidFill>
              </a:rPr>
              <a:t> </a:t>
            </a:r>
            <a:r>
              <a:rPr lang="en-US" b="1" dirty="0" err="1" smtClean="0">
                <a:solidFill>
                  <a:srgbClr val="326064"/>
                </a:solidFill>
              </a:rPr>
              <a:t>სისტემა</a:t>
            </a:r>
            <a:endParaRPr lang="en-US" b="1" dirty="0">
              <a:solidFill>
                <a:srgbClr val="326064"/>
              </a:solidFill>
            </a:endParaRPr>
          </a:p>
        </p:txBody>
      </p:sp>
      <p:sp>
        <p:nvSpPr>
          <p:cNvPr id="13" name="Round Single Corner Rectangle 12"/>
          <p:cNvSpPr/>
          <p:nvPr/>
        </p:nvSpPr>
        <p:spPr>
          <a:xfrm rot="5400000">
            <a:off x="-228600" y="1600200"/>
            <a:ext cx="5486400" cy="5029200"/>
          </a:xfrm>
          <a:prstGeom prst="round1Rect">
            <a:avLst>
              <a:gd name="adj" fmla="val 4411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 y="3200400"/>
            <a:ext cx="2895600" cy="3657600"/>
          </a:xfrm>
          <a:prstGeom prst="roundRect">
            <a:avLst/>
          </a:prstGeom>
          <a:gradFill flip="none" rotWithShape="1">
            <a:gsLst>
              <a:gs pos="0">
                <a:srgbClr val="F5E0D3"/>
              </a:gs>
              <a:gs pos="100000">
                <a:schemeClr val="bg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r>
              <a:rPr lang="en-US" sz="1400" b="1" dirty="0" err="1" smtClean="0"/>
              <a:t>ორგანიზაც</a:t>
            </a:r>
            <a:r>
              <a:rPr lang="en-US" sz="1400" b="1" dirty="0" smtClean="0"/>
              <a:t>. </a:t>
            </a:r>
            <a:r>
              <a:rPr lang="en-US" sz="1400" b="1" dirty="0" err="1" smtClean="0"/>
              <a:t>ცვლილებები</a:t>
            </a:r>
            <a:endParaRPr lang="en-US" sz="1400" b="1" dirty="0" smtClean="0"/>
          </a:p>
          <a:p>
            <a:endParaRPr lang="en-US" sz="900" b="1" dirty="0" smtClean="0"/>
          </a:p>
          <a:p>
            <a:pPr marL="117475" indent="-117475">
              <a:lnSpc>
                <a:spcPct val="120000"/>
              </a:lnSpc>
              <a:buFont typeface="Arial"/>
              <a:buChar char="•"/>
            </a:pPr>
            <a:r>
              <a:rPr lang="en-US" sz="1200" dirty="0" err="1" smtClean="0"/>
              <a:t>დაწესებულებები</a:t>
            </a:r>
            <a:r>
              <a:rPr lang="en-US" sz="1200" dirty="0" smtClean="0"/>
              <a:t> </a:t>
            </a:r>
            <a:r>
              <a:rPr lang="en-US" sz="1200" dirty="0" err="1" smtClean="0"/>
              <a:t>ფინანსდებიან</a:t>
            </a:r>
            <a:r>
              <a:rPr lang="en-US" sz="1200" dirty="0" smtClean="0"/>
              <a:t> </a:t>
            </a:r>
            <a:r>
              <a:rPr lang="en-US" sz="1200" dirty="0" err="1" smtClean="0"/>
              <a:t>პროდუქტიული</a:t>
            </a:r>
            <a:r>
              <a:rPr lang="en-US" sz="1200" dirty="0"/>
              <a:t> </a:t>
            </a:r>
            <a:r>
              <a:rPr lang="en-US" sz="1200" dirty="0" err="1" smtClean="0"/>
              <a:t>თანამშრომლებით</a:t>
            </a:r>
            <a:r>
              <a:rPr lang="en-US" sz="1200" dirty="0" smtClean="0"/>
              <a:t> </a:t>
            </a:r>
          </a:p>
          <a:p>
            <a:pPr marL="117475" indent="-117475">
              <a:lnSpc>
                <a:spcPct val="120000"/>
              </a:lnSpc>
              <a:buFont typeface="Arial"/>
              <a:buChar char="•"/>
            </a:pPr>
            <a:r>
              <a:rPr lang="en-US" sz="1200" dirty="0" err="1" smtClean="0"/>
              <a:t>მკაფიოდ</a:t>
            </a:r>
            <a:r>
              <a:rPr lang="en-US" sz="1200" dirty="0" smtClean="0"/>
              <a:t> </a:t>
            </a:r>
            <a:r>
              <a:rPr lang="en-US" sz="1200" dirty="0" err="1" smtClean="0"/>
              <a:t>განსაზღვრული</a:t>
            </a:r>
            <a:r>
              <a:rPr lang="en-US" sz="1200" dirty="0" smtClean="0"/>
              <a:t> </a:t>
            </a:r>
            <a:r>
              <a:rPr lang="en-US" sz="1200" dirty="0" err="1" smtClean="0"/>
              <a:t>პრიორიტეტები</a:t>
            </a:r>
            <a:r>
              <a:rPr lang="en-US" sz="1200" dirty="0" smtClean="0"/>
              <a:t> </a:t>
            </a:r>
          </a:p>
          <a:p>
            <a:pPr marL="117475" indent="-117475">
              <a:lnSpc>
                <a:spcPct val="120000"/>
              </a:lnSpc>
              <a:buFont typeface="Arial"/>
              <a:buChar char="•"/>
            </a:pPr>
            <a:r>
              <a:rPr lang="en-US" sz="1200" dirty="0" err="1" smtClean="0"/>
              <a:t>მონაცემების</a:t>
            </a:r>
            <a:r>
              <a:rPr lang="en-US" sz="1200" dirty="0" smtClean="0"/>
              <a:t> </a:t>
            </a:r>
            <a:r>
              <a:rPr lang="en-US" sz="1200" dirty="0" err="1" smtClean="0"/>
              <a:t>გამოყენება</a:t>
            </a:r>
            <a:r>
              <a:rPr lang="en-US" sz="1200" dirty="0" smtClean="0"/>
              <a:t> </a:t>
            </a:r>
            <a:r>
              <a:rPr lang="en-US" sz="1200" dirty="0" err="1" smtClean="0"/>
              <a:t>გადაწყვეტილებების</a:t>
            </a:r>
            <a:r>
              <a:rPr lang="en-US" sz="1200" dirty="0" smtClean="0"/>
              <a:t> </a:t>
            </a:r>
            <a:r>
              <a:rPr lang="en-US" sz="1200" dirty="0" err="1" smtClean="0"/>
              <a:t>მიღებისთვის</a:t>
            </a:r>
            <a:endParaRPr lang="en-US" sz="1200" dirty="0" smtClean="0"/>
          </a:p>
          <a:p>
            <a:pPr marL="117475" indent="-117475">
              <a:lnSpc>
                <a:spcPct val="120000"/>
              </a:lnSpc>
              <a:buFont typeface="Arial"/>
              <a:buChar char="•"/>
            </a:pPr>
            <a:r>
              <a:rPr lang="en-US" sz="1200" dirty="0" err="1" smtClean="0"/>
              <a:t>სერვისის</a:t>
            </a:r>
            <a:r>
              <a:rPr lang="en-US" sz="1200" dirty="0" smtClean="0"/>
              <a:t> </a:t>
            </a:r>
            <a:r>
              <a:rPr lang="en-US" sz="1200" dirty="0" err="1" smtClean="0"/>
              <a:t>მისაწოდებლად</a:t>
            </a:r>
            <a:r>
              <a:rPr lang="en-US" sz="1200" dirty="0" smtClean="0"/>
              <a:t> </a:t>
            </a:r>
            <a:r>
              <a:rPr lang="en-US" sz="1200" dirty="0" err="1" smtClean="0"/>
              <a:t>უკეთ</a:t>
            </a:r>
            <a:r>
              <a:rPr lang="en-US" sz="1200" dirty="0" smtClean="0"/>
              <a:t> </a:t>
            </a:r>
            <a:r>
              <a:rPr lang="en-US" sz="1200" dirty="0" err="1" smtClean="0"/>
              <a:t>მომზადებული</a:t>
            </a:r>
            <a:r>
              <a:rPr lang="en-US" sz="1200" dirty="0" smtClean="0"/>
              <a:t> </a:t>
            </a:r>
            <a:r>
              <a:rPr lang="en-US" sz="1200" dirty="0" err="1" smtClean="0"/>
              <a:t>დაწესებულებები</a:t>
            </a:r>
            <a:r>
              <a:rPr lang="en-US" sz="1200" dirty="0" smtClean="0"/>
              <a:t> (</a:t>
            </a:r>
            <a:r>
              <a:rPr lang="en-US" sz="1200" dirty="0" err="1" smtClean="0"/>
              <a:t>მარაგები</a:t>
            </a:r>
            <a:r>
              <a:rPr lang="en-US" sz="1200" dirty="0" smtClean="0"/>
              <a:t>, </a:t>
            </a:r>
            <a:r>
              <a:rPr lang="en-US" sz="1200" dirty="0" err="1" smtClean="0"/>
              <a:t>ტრენინგები</a:t>
            </a:r>
            <a:r>
              <a:rPr lang="en-US" sz="1200" dirty="0" smtClean="0"/>
              <a:t>, </a:t>
            </a:r>
            <a:r>
              <a:rPr lang="en-US" sz="1200" dirty="0" err="1" smtClean="0"/>
              <a:t>სხვ</a:t>
            </a:r>
            <a:r>
              <a:rPr lang="en-US" sz="1200" dirty="0" smtClean="0"/>
              <a:t>.)</a:t>
            </a:r>
          </a:p>
          <a:p>
            <a:pPr marL="117475" indent="-117475">
              <a:lnSpc>
                <a:spcPct val="120000"/>
              </a:lnSpc>
              <a:buFont typeface="Arial"/>
              <a:buChar char="•"/>
            </a:pPr>
            <a:r>
              <a:rPr lang="en-US" sz="1200" dirty="0" err="1" smtClean="0"/>
              <a:t>პაციენტზე-ორიენტ</a:t>
            </a:r>
            <a:r>
              <a:rPr lang="en-US" sz="1200" dirty="0" smtClean="0"/>
              <a:t>. </a:t>
            </a:r>
            <a:r>
              <a:rPr lang="en-US" sz="1200" dirty="0" err="1" smtClean="0"/>
              <a:t>გარემო</a:t>
            </a:r>
            <a:endParaRPr lang="en-US" sz="1200" dirty="0" smtClean="0"/>
          </a:p>
        </p:txBody>
      </p:sp>
      <p:sp>
        <p:nvSpPr>
          <p:cNvPr id="8" name="Down Arrow Callout 7"/>
          <p:cNvSpPr/>
          <p:nvPr/>
        </p:nvSpPr>
        <p:spPr>
          <a:xfrm>
            <a:off x="152400" y="1752600"/>
            <a:ext cx="4648200" cy="1524000"/>
          </a:xfrm>
          <a:prstGeom prst="downArrowCallout">
            <a:avLst>
              <a:gd name="adj1" fmla="val 24521"/>
              <a:gd name="adj2" fmla="val 29745"/>
              <a:gd name="adj3" fmla="val 10145"/>
              <a:gd name="adj4" fmla="val 8183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400" dirty="0" err="1" smtClean="0"/>
              <a:t>მოდელის</a:t>
            </a:r>
            <a:r>
              <a:rPr lang="en-US" sz="1400" dirty="0" smtClean="0"/>
              <a:t> </a:t>
            </a:r>
            <a:r>
              <a:rPr lang="en-US" sz="1400" dirty="0" err="1" smtClean="0"/>
              <a:t>დიზანი</a:t>
            </a:r>
            <a:r>
              <a:rPr lang="en-US" sz="1400" dirty="0" smtClean="0"/>
              <a:t> &amp; </a:t>
            </a:r>
            <a:r>
              <a:rPr lang="en-US" sz="1400" dirty="0" err="1" smtClean="0"/>
              <a:t>იმპლემენტაცია</a:t>
            </a:r>
            <a:endParaRPr lang="en-US" sz="1400" dirty="0"/>
          </a:p>
          <a:p>
            <a:pPr marL="285750" indent="-168275">
              <a:lnSpc>
                <a:spcPct val="120000"/>
              </a:lnSpc>
              <a:buFont typeface="Arial"/>
              <a:buChar char="•"/>
            </a:pPr>
            <a:r>
              <a:rPr lang="en-US" sz="1200" dirty="0" err="1"/>
              <a:t>გადახდა</a:t>
            </a:r>
            <a:r>
              <a:rPr lang="en-US" sz="1200" dirty="0"/>
              <a:t> </a:t>
            </a:r>
            <a:r>
              <a:rPr lang="en-US" sz="1200" dirty="0" err="1"/>
              <a:t>შესრულებული</a:t>
            </a:r>
            <a:r>
              <a:rPr lang="en-US" sz="1200" dirty="0"/>
              <a:t> </a:t>
            </a:r>
            <a:r>
              <a:rPr lang="en-US" sz="1200" dirty="0" err="1"/>
              <a:t>სამუშაოს</a:t>
            </a:r>
            <a:r>
              <a:rPr lang="en-US" sz="1200" dirty="0"/>
              <a:t> </a:t>
            </a:r>
            <a:r>
              <a:rPr lang="en-US" sz="1200" dirty="0" err="1"/>
              <a:t>მიხედვით</a:t>
            </a:r>
            <a:endParaRPr lang="en-US" sz="1200" dirty="0"/>
          </a:p>
          <a:p>
            <a:pPr marL="285750" indent="-168275">
              <a:lnSpc>
                <a:spcPct val="120000"/>
              </a:lnSpc>
              <a:buFont typeface="Arial"/>
              <a:buChar char="•"/>
            </a:pPr>
            <a:r>
              <a:rPr lang="en-US" sz="1200" dirty="0" err="1"/>
              <a:t>ამაღლებული</a:t>
            </a:r>
            <a:r>
              <a:rPr lang="en-US" sz="1200" dirty="0"/>
              <a:t> </a:t>
            </a:r>
            <a:r>
              <a:rPr lang="en-US" sz="1200" dirty="0" err="1"/>
              <a:t>ავტონომიურობა</a:t>
            </a:r>
            <a:r>
              <a:rPr lang="en-US" sz="1200" dirty="0"/>
              <a:t> </a:t>
            </a:r>
          </a:p>
          <a:p>
            <a:pPr marL="285750" indent="-168275">
              <a:lnSpc>
                <a:spcPct val="120000"/>
              </a:lnSpc>
              <a:buFont typeface="Arial"/>
              <a:buChar char="•"/>
            </a:pPr>
            <a:r>
              <a:rPr lang="en-US" sz="1200" dirty="0" err="1"/>
              <a:t>დახვეწილი</a:t>
            </a:r>
            <a:r>
              <a:rPr lang="en-US" sz="1200" dirty="0"/>
              <a:t> </a:t>
            </a:r>
            <a:r>
              <a:rPr lang="en-US" sz="1200" dirty="0" err="1"/>
              <a:t>ანგარიშგება</a:t>
            </a:r>
            <a:endParaRPr lang="en-US" sz="1200" dirty="0"/>
          </a:p>
          <a:p>
            <a:pPr marL="285750" indent="-168275">
              <a:lnSpc>
                <a:spcPct val="120000"/>
              </a:lnSpc>
              <a:buFont typeface="Arial"/>
              <a:buChar char="•"/>
            </a:pPr>
            <a:r>
              <a:rPr lang="en-US" sz="1200" dirty="0" err="1"/>
              <a:t>გაუმჯობესებული</a:t>
            </a:r>
            <a:r>
              <a:rPr lang="en-US" sz="1200" dirty="0"/>
              <a:t> </a:t>
            </a:r>
            <a:r>
              <a:rPr lang="en-US" sz="1200" dirty="0" err="1" smtClean="0"/>
              <a:t>შესაძლებლობები</a:t>
            </a:r>
            <a:endParaRPr lang="en-US" sz="1600" dirty="0"/>
          </a:p>
        </p:txBody>
      </p:sp>
      <p:sp>
        <p:nvSpPr>
          <p:cNvPr id="7" name="Rounded Rectangle 6"/>
          <p:cNvSpPr/>
          <p:nvPr/>
        </p:nvSpPr>
        <p:spPr>
          <a:xfrm>
            <a:off x="2819400" y="3200400"/>
            <a:ext cx="2057400" cy="2590800"/>
          </a:xfrm>
          <a:prstGeom prst="roundRect">
            <a:avLst>
              <a:gd name="adj" fmla="val 21415"/>
            </a:avLst>
          </a:prstGeom>
          <a:gradFill flip="none" rotWithShape="1">
            <a:gsLst>
              <a:gs pos="0">
                <a:schemeClr val="accent4">
                  <a:lumMod val="20000"/>
                  <a:lumOff val="80000"/>
                </a:schemeClr>
              </a:gs>
              <a:gs pos="100000">
                <a:schemeClr val="bg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r>
              <a:rPr lang="en-US" sz="1400" dirty="0" err="1" smtClean="0"/>
              <a:t>ქცევითი</a:t>
            </a:r>
            <a:r>
              <a:rPr lang="en-US" sz="1400" dirty="0" smtClean="0"/>
              <a:t> </a:t>
            </a:r>
            <a:r>
              <a:rPr lang="en-US" sz="1400" dirty="0" err="1" smtClean="0"/>
              <a:t>ცვლილებები</a:t>
            </a:r>
            <a:endParaRPr lang="en-US" sz="1400" dirty="0" smtClean="0"/>
          </a:p>
          <a:p>
            <a:endParaRPr lang="en-US" sz="900" dirty="0" smtClean="0"/>
          </a:p>
          <a:p>
            <a:pPr marL="117475" indent="-117475">
              <a:lnSpc>
                <a:spcPct val="120000"/>
              </a:lnSpc>
              <a:buFont typeface="Arial"/>
              <a:buChar char="•"/>
            </a:pPr>
            <a:r>
              <a:rPr lang="en-US" sz="1200" dirty="0" err="1" smtClean="0"/>
              <a:t>ამაღლებული</a:t>
            </a:r>
            <a:r>
              <a:rPr lang="en-US" sz="1200" dirty="0" smtClean="0"/>
              <a:t> </a:t>
            </a:r>
            <a:r>
              <a:rPr lang="en-US" sz="1200" dirty="0" err="1" smtClean="0"/>
              <a:t>მოტივაცია</a:t>
            </a:r>
            <a:endParaRPr lang="en-US" sz="1200" dirty="0" smtClean="0"/>
          </a:p>
          <a:p>
            <a:pPr marL="117475" indent="-117475">
              <a:lnSpc>
                <a:spcPct val="120000"/>
              </a:lnSpc>
              <a:buFont typeface="Arial"/>
              <a:buChar char="•"/>
            </a:pPr>
            <a:r>
              <a:rPr lang="en-US" sz="1200" dirty="0" err="1" smtClean="0"/>
              <a:t>გუნდური</a:t>
            </a:r>
            <a:r>
              <a:rPr lang="en-US" sz="1200" dirty="0" smtClean="0"/>
              <a:t> </a:t>
            </a:r>
            <a:r>
              <a:rPr lang="en-US" sz="1200" dirty="0" err="1" smtClean="0"/>
              <a:t>მუშაობის</a:t>
            </a:r>
            <a:r>
              <a:rPr lang="en-US" sz="1200" dirty="0" smtClean="0"/>
              <a:t> </a:t>
            </a:r>
            <a:r>
              <a:rPr lang="en-US" sz="1200" dirty="0" err="1" smtClean="0"/>
              <a:t>და</a:t>
            </a:r>
            <a:r>
              <a:rPr lang="en-US" sz="1200" dirty="0" smtClean="0"/>
              <a:t> </a:t>
            </a:r>
            <a:r>
              <a:rPr lang="en-US" sz="1200" dirty="0" err="1" smtClean="0"/>
              <a:t>თანამშრომლობის</a:t>
            </a:r>
            <a:r>
              <a:rPr lang="en-US" sz="1200" dirty="0" smtClean="0"/>
              <a:t> </a:t>
            </a:r>
            <a:r>
              <a:rPr lang="en-US" sz="1200" dirty="0" err="1" smtClean="0"/>
              <a:t>გაძლიერება</a:t>
            </a:r>
            <a:endParaRPr lang="en-US" sz="1200" dirty="0" smtClean="0"/>
          </a:p>
          <a:p>
            <a:pPr marL="117475" indent="-117475">
              <a:lnSpc>
                <a:spcPct val="120000"/>
              </a:lnSpc>
              <a:buFont typeface="Arial"/>
              <a:buChar char="•"/>
            </a:pPr>
            <a:r>
              <a:rPr lang="en-US" sz="1200" dirty="0" err="1" smtClean="0"/>
              <a:t>ცოდნის</a:t>
            </a:r>
            <a:r>
              <a:rPr lang="en-US" sz="1200" dirty="0" smtClean="0"/>
              <a:t> </a:t>
            </a:r>
            <a:r>
              <a:rPr lang="en-US" sz="1200" dirty="0" err="1" smtClean="0"/>
              <a:t>შეძენის</a:t>
            </a:r>
            <a:r>
              <a:rPr lang="en-US" sz="1200" dirty="0" smtClean="0"/>
              <a:t> </a:t>
            </a:r>
            <a:r>
              <a:rPr lang="en-US" sz="1200" dirty="0" err="1" smtClean="0"/>
              <a:t>მოთხოვნა</a:t>
            </a:r>
            <a:endParaRPr lang="en-US" sz="1200" dirty="0" smtClean="0"/>
          </a:p>
        </p:txBody>
      </p:sp>
      <p:sp>
        <p:nvSpPr>
          <p:cNvPr id="17" name="Text Placeholder 2"/>
          <p:cNvSpPr txBox="1">
            <a:spLocks/>
          </p:cNvSpPr>
          <p:nvPr/>
        </p:nvSpPr>
        <p:spPr>
          <a:xfrm>
            <a:off x="6553200" y="609600"/>
            <a:ext cx="15240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chemeClr val="accent2">
                    <a:lumMod val="75000"/>
                  </a:schemeClr>
                </a:solidFill>
              </a:rPr>
              <a:t>მოსახლეობა</a:t>
            </a:r>
            <a:endParaRPr lang="en-US" b="1" dirty="0">
              <a:solidFill>
                <a:schemeClr val="accent2">
                  <a:lumMod val="75000"/>
                </a:schemeClr>
              </a:solidFill>
            </a:endParaRPr>
          </a:p>
        </p:txBody>
      </p:sp>
      <p:sp>
        <p:nvSpPr>
          <p:cNvPr id="18" name="Text Placeholder 2"/>
          <p:cNvSpPr txBox="1">
            <a:spLocks/>
          </p:cNvSpPr>
          <p:nvPr/>
        </p:nvSpPr>
        <p:spPr>
          <a:xfrm>
            <a:off x="7798086" y="228600"/>
            <a:ext cx="1371600" cy="6096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dirty="0" err="1" smtClean="0">
                <a:solidFill>
                  <a:srgbClr val="326064"/>
                </a:solidFill>
              </a:rPr>
              <a:t>პოლიტიკური</a:t>
            </a:r>
            <a:r>
              <a:rPr lang="en-US" sz="1400" b="1" dirty="0" smtClean="0">
                <a:solidFill>
                  <a:srgbClr val="326064"/>
                </a:solidFill>
              </a:rPr>
              <a:t> </a:t>
            </a:r>
            <a:r>
              <a:rPr lang="en-US" sz="1400" b="1" dirty="0" err="1" smtClean="0">
                <a:solidFill>
                  <a:srgbClr val="326064"/>
                </a:solidFill>
              </a:rPr>
              <a:t>გარემო</a:t>
            </a:r>
            <a:endParaRPr lang="en-US" sz="1400" b="1" dirty="0">
              <a:solidFill>
                <a:srgbClr val="326064"/>
              </a:solidFill>
            </a:endParaRPr>
          </a:p>
        </p:txBody>
      </p:sp>
      <p:sp>
        <p:nvSpPr>
          <p:cNvPr id="20" name="Rounded Rectangle 19"/>
          <p:cNvSpPr/>
          <p:nvPr/>
        </p:nvSpPr>
        <p:spPr>
          <a:xfrm>
            <a:off x="37664" y="685800"/>
            <a:ext cx="1562536" cy="762000"/>
          </a:xfrm>
          <a:prstGeom prst="round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400" dirty="0" err="1"/>
              <a:t>სტრატეგიული</a:t>
            </a:r>
            <a:r>
              <a:rPr lang="en-US" sz="1400" dirty="0"/>
              <a:t> </a:t>
            </a:r>
            <a:r>
              <a:rPr lang="en-US" sz="1400" dirty="0" err="1" smtClean="0"/>
              <a:t>შესყიდვები</a:t>
            </a:r>
            <a:endParaRPr lang="en-US" sz="1400" dirty="0"/>
          </a:p>
        </p:txBody>
      </p:sp>
      <p:sp>
        <p:nvSpPr>
          <p:cNvPr id="22" name="Text Placeholder 2"/>
          <p:cNvSpPr txBox="1">
            <a:spLocks/>
          </p:cNvSpPr>
          <p:nvPr/>
        </p:nvSpPr>
        <p:spPr>
          <a:xfrm>
            <a:off x="1600200" y="1371600"/>
            <a:ext cx="28956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chemeClr val="accent2">
                    <a:lumMod val="75000"/>
                  </a:schemeClr>
                </a:solidFill>
              </a:rPr>
              <a:t>ჯანდაცვის</a:t>
            </a:r>
            <a:r>
              <a:rPr lang="en-US" b="1" dirty="0" smtClean="0">
                <a:solidFill>
                  <a:schemeClr val="accent2">
                    <a:lumMod val="75000"/>
                  </a:schemeClr>
                </a:solidFill>
              </a:rPr>
              <a:t> </a:t>
            </a:r>
            <a:r>
              <a:rPr lang="en-US" b="1" dirty="0" err="1" smtClean="0">
                <a:solidFill>
                  <a:schemeClr val="accent2">
                    <a:lumMod val="75000"/>
                  </a:schemeClr>
                </a:solidFill>
              </a:rPr>
              <a:t>დაწესებულება</a:t>
            </a:r>
            <a:endParaRPr lang="en-US" b="1" dirty="0">
              <a:solidFill>
                <a:schemeClr val="accent2">
                  <a:lumMod val="75000"/>
                </a:schemeClr>
              </a:solidFill>
            </a:endParaRPr>
          </a:p>
        </p:txBody>
      </p:sp>
      <p:sp>
        <p:nvSpPr>
          <p:cNvPr id="27" name="Bent Arrow 26"/>
          <p:cNvSpPr/>
          <p:nvPr/>
        </p:nvSpPr>
        <p:spPr>
          <a:xfrm>
            <a:off x="2514600" y="4495800"/>
            <a:ext cx="381000" cy="381000"/>
          </a:xfrm>
          <a:prstGeom prst="bentArrow">
            <a:avLst>
              <a:gd name="adj1" fmla="val 11773"/>
              <a:gd name="adj2" fmla="val 25000"/>
              <a:gd name="adj3" fmla="val 25000"/>
              <a:gd name="adj4" fmla="val 481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ight Arrow 29"/>
          <p:cNvSpPr/>
          <p:nvPr/>
        </p:nvSpPr>
        <p:spPr>
          <a:xfrm rot="19028976">
            <a:off x="6271456" y="3277192"/>
            <a:ext cx="828134" cy="392766"/>
          </a:xfrm>
          <a:prstGeom prst="rightArrow">
            <a:avLst>
              <a:gd name="adj1" fmla="val 26735"/>
              <a:gd name="adj2" fmla="val 50000"/>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Bent Arrow 27"/>
          <p:cNvSpPr/>
          <p:nvPr/>
        </p:nvSpPr>
        <p:spPr>
          <a:xfrm rot="10800000">
            <a:off x="2590800" y="4724400"/>
            <a:ext cx="381000" cy="381000"/>
          </a:xfrm>
          <a:prstGeom prst="bentArrow">
            <a:avLst>
              <a:gd name="adj1" fmla="val 9568"/>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Bent Arrow 28"/>
          <p:cNvSpPr/>
          <p:nvPr/>
        </p:nvSpPr>
        <p:spPr>
          <a:xfrm rot="5400000" flipH="1">
            <a:off x="5219700" y="4533900"/>
            <a:ext cx="685800" cy="1066800"/>
          </a:xfrm>
          <a:prstGeom prst="bentArrow">
            <a:avLst>
              <a:gd name="adj1" fmla="val 18387"/>
              <a:gd name="adj2" fmla="val 26445"/>
              <a:gd name="adj3" fmla="val 27891"/>
              <a:gd name="adj4" fmla="val 79479"/>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Right Arrow 30"/>
          <p:cNvSpPr/>
          <p:nvPr/>
        </p:nvSpPr>
        <p:spPr>
          <a:xfrm rot="4120790">
            <a:off x="6159723" y="4766012"/>
            <a:ext cx="843967" cy="386198"/>
          </a:xfrm>
          <a:prstGeom prst="rightArrow">
            <a:avLst>
              <a:gd name="adj1" fmla="val 37794"/>
              <a:gd name="adj2" fmla="val 50000"/>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Arrow 31"/>
          <p:cNvSpPr/>
          <p:nvPr/>
        </p:nvSpPr>
        <p:spPr>
          <a:xfrm>
            <a:off x="6629400" y="4114800"/>
            <a:ext cx="381000" cy="381000"/>
          </a:xfrm>
          <a:prstGeom prst="rightArrow">
            <a:avLst>
              <a:gd name="adj1" fmla="val 39403"/>
              <a:gd name="adj2" fmla="val 43828"/>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 Placeholder 2"/>
          <p:cNvSpPr txBox="1">
            <a:spLocks/>
          </p:cNvSpPr>
          <p:nvPr/>
        </p:nvSpPr>
        <p:spPr>
          <a:xfrm>
            <a:off x="7086600" y="3200400"/>
            <a:ext cx="1143000" cy="4572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200" dirty="0">
              <a:solidFill>
                <a:srgbClr val="326064"/>
              </a:solidFill>
            </a:endParaRPr>
          </a:p>
        </p:txBody>
      </p:sp>
      <p:sp>
        <p:nvSpPr>
          <p:cNvPr id="38" name="Rounded Rectangle 37"/>
          <p:cNvSpPr/>
          <p:nvPr/>
        </p:nvSpPr>
        <p:spPr>
          <a:xfrm>
            <a:off x="6248400" y="5410200"/>
            <a:ext cx="1600200" cy="609600"/>
          </a:xfrm>
          <a:prstGeom prst="roundRect">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200" dirty="0" err="1">
                <a:solidFill>
                  <a:srgbClr val="FFFFFF"/>
                </a:solidFill>
              </a:rPr>
              <a:t>გაუმჯობესებული</a:t>
            </a:r>
            <a:r>
              <a:rPr lang="en-US" sz="1200" dirty="0">
                <a:solidFill>
                  <a:srgbClr val="FFFFFF"/>
                </a:solidFill>
              </a:rPr>
              <a:t> </a:t>
            </a:r>
            <a:r>
              <a:rPr lang="en-US" sz="1200" dirty="0" err="1">
                <a:solidFill>
                  <a:srgbClr val="FFFFFF"/>
                </a:solidFill>
              </a:rPr>
              <a:t>ჯანმრთელობის</a:t>
            </a:r>
            <a:r>
              <a:rPr lang="en-US" sz="1200" dirty="0">
                <a:solidFill>
                  <a:srgbClr val="FFFFFF"/>
                </a:solidFill>
              </a:rPr>
              <a:t> </a:t>
            </a:r>
            <a:r>
              <a:rPr lang="en-US" sz="1200" dirty="0" err="1">
                <a:solidFill>
                  <a:srgbClr val="FFFFFF"/>
                </a:solidFill>
              </a:rPr>
              <a:t>გამოსავლები</a:t>
            </a:r>
            <a:endParaRPr lang="en-US" sz="1200" dirty="0">
              <a:solidFill>
                <a:srgbClr val="FFFFFF"/>
              </a:solidFill>
            </a:endParaRPr>
          </a:p>
        </p:txBody>
      </p:sp>
      <p:sp>
        <p:nvSpPr>
          <p:cNvPr id="43" name="Pentagon 42"/>
          <p:cNvSpPr/>
          <p:nvPr/>
        </p:nvSpPr>
        <p:spPr>
          <a:xfrm rot="5400000">
            <a:off x="7234428" y="3585972"/>
            <a:ext cx="694944" cy="228600"/>
          </a:xfrm>
          <a:prstGeom prst="homePlate">
            <a:avLst/>
          </a:prstGeom>
          <a:solidFill>
            <a:srgbClr val="C465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7" name="Rounded Rectangle 36"/>
          <p:cNvSpPr/>
          <p:nvPr/>
        </p:nvSpPr>
        <p:spPr>
          <a:xfrm>
            <a:off x="7010400" y="2819400"/>
            <a:ext cx="1143000" cy="533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err="1" smtClean="0">
                <a:solidFill>
                  <a:schemeClr val="bg1"/>
                </a:solidFill>
              </a:rPr>
              <a:t>სერვისებზე</a:t>
            </a:r>
            <a:r>
              <a:rPr lang="en-US" sz="1200" dirty="0" smtClean="0">
                <a:solidFill>
                  <a:schemeClr val="bg1"/>
                </a:solidFill>
              </a:rPr>
              <a:t> </a:t>
            </a:r>
            <a:r>
              <a:rPr lang="en-US" sz="1200" dirty="0" err="1" smtClean="0">
                <a:solidFill>
                  <a:schemeClr val="bg1"/>
                </a:solidFill>
              </a:rPr>
              <a:t>მოთხოვნა</a:t>
            </a:r>
            <a:endParaRPr lang="en-US" sz="1200" dirty="0">
              <a:solidFill>
                <a:schemeClr val="bg1"/>
              </a:solidFill>
            </a:endParaRPr>
          </a:p>
        </p:txBody>
      </p:sp>
      <p:sp>
        <p:nvSpPr>
          <p:cNvPr id="42" name="Right Arrow 41"/>
          <p:cNvSpPr/>
          <p:nvPr/>
        </p:nvSpPr>
        <p:spPr>
          <a:xfrm rot="6212567">
            <a:off x="6990090" y="4672275"/>
            <a:ext cx="957645" cy="555825"/>
          </a:xfrm>
          <a:prstGeom prst="rightArrow">
            <a:avLst>
              <a:gd name="adj1" fmla="val 38084"/>
              <a:gd name="adj2"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p:cNvSpPr/>
          <p:nvPr/>
        </p:nvSpPr>
        <p:spPr>
          <a:xfrm>
            <a:off x="7010400" y="3962400"/>
            <a:ext cx="1295400" cy="609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err="1">
                <a:solidFill>
                  <a:srgbClr val="FFFFFF"/>
                </a:solidFill>
              </a:rPr>
              <a:t>ჯანდაცვის</a:t>
            </a:r>
            <a:r>
              <a:rPr lang="en-US" sz="1200" dirty="0">
                <a:solidFill>
                  <a:srgbClr val="FFFFFF"/>
                </a:solidFill>
              </a:rPr>
              <a:t> </a:t>
            </a:r>
            <a:r>
              <a:rPr lang="en-US" sz="1200" dirty="0" err="1">
                <a:solidFill>
                  <a:srgbClr val="FFFFFF"/>
                </a:solidFill>
              </a:rPr>
              <a:t>სერვისების</a:t>
            </a:r>
            <a:r>
              <a:rPr lang="en-US" sz="1200" dirty="0">
                <a:solidFill>
                  <a:srgbClr val="FFFFFF"/>
                </a:solidFill>
              </a:rPr>
              <a:t> </a:t>
            </a:r>
            <a:r>
              <a:rPr lang="en-US" sz="1200" dirty="0" err="1">
                <a:solidFill>
                  <a:srgbClr val="FFFFFF"/>
                </a:solidFill>
              </a:rPr>
              <a:t>უტილიზაცია</a:t>
            </a:r>
            <a:endParaRPr lang="en-US" sz="1200" dirty="0">
              <a:solidFill>
                <a:srgbClr val="FFFFFF"/>
              </a:solidFill>
            </a:endParaRPr>
          </a:p>
        </p:txBody>
      </p:sp>
      <p:sp>
        <p:nvSpPr>
          <p:cNvPr id="45" name="Text Placeholder 2"/>
          <p:cNvSpPr txBox="1">
            <a:spLocks/>
          </p:cNvSpPr>
          <p:nvPr/>
        </p:nvSpPr>
        <p:spPr>
          <a:xfrm>
            <a:off x="7772400" y="5867400"/>
            <a:ext cx="15240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200" dirty="0">
              <a:solidFill>
                <a:schemeClr val="accent2">
                  <a:lumMod val="75000"/>
                </a:schemeClr>
              </a:solidFill>
            </a:endParaRPr>
          </a:p>
        </p:txBody>
      </p:sp>
      <p:sp>
        <p:nvSpPr>
          <p:cNvPr id="47" name="Rounded Rectangle 46"/>
          <p:cNvSpPr/>
          <p:nvPr/>
        </p:nvSpPr>
        <p:spPr>
          <a:xfrm>
            <a:off x="7696200" y="1219200"/>
            <a:ext cx="1447800" cy="5334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solidFill>
                  <a:schemeClr val="accent2">
                    <a:lumMod val="75000"/>
                  </a:schemeClr>
                </a:solidFill>
              </a:rPr>
              <a:t>ინსტიტუციური</a:t>
            </a:r>
            <a:r>
              <a:rPr lang="en-US" sz="1200" dirty="0">
                <a:solidFill>
                  <a:schemeClr val="accent2">
                    <a:lumMod val="75000"/>
                  </a:schemeClr>
                </a:solidFill>
              </a:rPr>
              <a:t> </a:t>
            </a:r>
            <a:r>
              <a:rPr lang="en-US" sz="1200" dirty="0" err="1" smtClean="0">
                <a:solidFill>
                  <a:schemeClr val="accent2">
                    <a:lumMod val="75000"/>
                  </a:schemeClr>
                </a:solidFill>
              </a:rPr>
              <a:t>შესაძლებლობები</a:t>
            </a:r>
            <a:endParaRPr lang="en-US" sz="1200" dirty="0">
              <a:solidFill>
                <a:schemeClr val="accent2">
                  <a:lumMod val="75000"/>
                </a:schemeClr>
              </a:solidFill>
            </a:endParaRPr>
          </a:p>
        </p:txBody>
      </p:sp>
      <p:sp>
        <p:nvSpPr>
          <p:cNvPr id="48" name="Rounded Rectangle 47"/>
          <p:cNvSpPr/>
          <p:nvPr/>
        </p:nvSpPr>
        <p:spPr>
          <a:xfrm>
            <a:off x="7934477" y="4876800"/>
            <a:ext cx="1219200" cy="4572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smtClean="0">
                <a:solidFill>
                  <a:schemeClr val="accent2">
                    <a:lumMod val="75000"/>
                  </a:schemeClr>
                </a:solidFill>
              </a:rPr>
              <a:t>მმართველობა</a:t>
            </a:r>
            <a:endParaRPr lang="en-US" sz="1200" dirty="0">
              <a:solidFill>
                <a:schemeClr val="accent2">
                  <a:lumMod val="75000"/>
                </a:schemeClr>
              </a:solidFill>
            </a:endParaRPr>
          </a:p>
        </p:txBody>
      </p:sp>
      <p:sp>
        <p:nvSpPr>
          <p:cNvPr id="49" name="Rounded Rectangle 48"/>
          <p:cNvSpPr/>
          <p:nvPr/>
        </p:nvSpPr>
        <p:spPr>
          <a:xfrm>
            <a:off x="7620000" y="6172200"/>
            <a:ext cx="1371600" cy="5334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10000"/>
              </a:lnSpc>
            </a:pPr>
            <a:r>
              <a:rPr lang="en-US" sz="1200" dirty="0" err="1">
                <a:solidFill>
                  <a:schemeClr val="accent2">
                    <a:lumMod val="75000"/>
                  </a:schemeClr>
                </a:solidFill>
              </a:rPr>
              <a:t>საკანონმდებლო</a:t>
            </a:r>
            <a:r>
              <a:rPr lang="en-US" sz="1200" dirty="0">
                <a:solidFill>
                  <a:schemeClr val="accent2">
                    <a:lumMod val="75000"/>
                  </a:schemeClr>
                </a:solidFill>
              </a:rPr>
              <a:t> </a:t>
            </a:r>
            <a:r>
              <a:rPr lang="en-US" sz="1200" dirty="0" err="1">
                <a:solidFill>
                  <a:schemeClr val="accent2">
                    <a:lumMod val="75000"/>
                  </a:schemeClr>
                </a:solidFill>
              </a:rPr>
              <a:t>ჩარჩო</a:t>
            </a:r>
            <a:endParaRPr lang="en-US" sz="1200" dirty="0">
              <a:solidFill>
                <a:schemeClr val="accent2">
                  <a:lumMod val="75000"/>
                </a:schemeClr>
              </a:solidFill>
            </a:endParaRPr>
          </a:p>
        </p:txBody>
      </p:sp>
      <p:sp>
        <p:nvSpPr>
          <p:cNvPr id="24" name="Rounded Rectangle 23"/>
          <p:cNvSpPr/>
          <p:nvPr/>
        </p:nvSpPr>
        <p:spPr>
          <a:xfrm>
            <a:off x="5029200" y="3581400"/>
            <a:ext cx="1600200" cy="1066800"/>
          </a:xfrm>
          <a:prstGeom prst="roundRect">
            <a:avLst/>
          </a:prstGeom>
          <a:solidFill>
            <a:srgbClr val="A06540"/>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lnSpc>
                <a:spcPct val="120000"/>
              </a:lnSpc>
            </a:pPr>
            <a:r>
              <a:rPr lang="en-US" sz="1200" dirty="0" err="1" smtClean="0"/>
              <a:t>გაუმჯობესებული</a:t>
            </a:r>
            <a:r>
              <a:rPr lang="en-US" sz="1200" dirty="0" smtClean="0"/>
              <a:t> </a:t>
            </a:r>
            <a:r>
              <a:rPr lang="en-US" sz="1200" dirty="0" err="1" smtClean="0"/>
              <a:t>ხელმისაწვდომობა</a:t>
            </a:r>
            <a:r>
              <a:rPr lang="en-US" sz="1200" dirty="0" smtClean="0"/>
              <a:t> </a:t>
            </a:r>
            <a:r>
              <a:rPr lang="en-US" sz="1200" dirty="0" err="1" smtClean="0"/>
              <a:t>და</a:t>
            </a:r>
            <a:r>
              <a:rPr lang="en-US" sz="1200" dirty="0" smtClean="0"/>
              <a:t> </a:t>
            </a:r>
            <a:r>
              <a:rPr lang="en-US" sz="1200" dirty="0" err="1" smtClean="0"/>
              <a:t>სერვისის</a:t>
            </a:r>
            <a:r>
              <a:rPr lang="en-US" sz="1200" dirty="0" smtClean="0"/>
              <a:t> </a:t>
            </a:r>
            <a:r>
              <a:rPr lang="en-US" sz="1200" dirty="0" err="1" smtClean="0"/>
              <a:t>მიწოდების</a:t>
            </a:r>
            <a:r>
              <a:rPr lang="en-US" sz="1200" dirty="0" smtClean="0"/>
              <a:t> </a:t>
            </a:r>
            <a:r>
              <a:rPr lang="en-US" sz="1200" dirty="0" err="1" smtClean="0"/>
              <a:t>ხარისხი</a:t>
            </a:r>
            <a:endParaRPr lang="en-US" sz="1200" dirty="0"/>
          </a:p>
        </p:txBody>
      </p:sp>
      <p:sp>
        <p:nvSpPr>
          <p:cNvPr id="52" name="Rounded Rectangle 51"/>
          <p:cNvSpPr/>
          <p:nvPr/>
        </p:nvSpPr>
        <p:spPr>
          <a:xfrm>
            <a:off x="5486400" y="1600200"/>
            <a:ext cx="1981200" cy="990600"/>
          </a:xfrm>
          <a:prstGeom prst="roundRect">
            <a:avLst>
              <a:gd name="adj" fmla="val 21415"/>
            </a:avLst>
          </a:prstGeom>
          <a:ln>
            <a:noFill/>
          </a:ln>
        </p:spPr>
        <p:style>
          <a:lnRef idx="1">
            <a:schemeClr val="accent4"/>
          </a:lnRef>
          <a:fillRef idx="2">
            <a:schemeClr val="accent4"/>
          </a:fillRef>
          <a:effectRef idx="1">
            <a:schemeClr val="accent4"/>
          </a:effectRef>
          <a:fontRef idx="minor">
            <a:schemeClr val="dk1"/>
          </a:fontRef>
        </p:style>
        <p:txBody>
          <a:bodyPr lIns="0" tIns="0" rIns="0" bIns="0" rtlCol="0" anchor="t"/>
          <a:lstStyle/>
          <a:p>
            <a:r>
              <a:rPr lang="en-US" sz="1400" dirty="0" err="1" smtClean="0"/>
              <a:t>მოდელის</a:t>
            </a:r>
            <a:r>
              <a:rPr lang="en-US" sz="1400" dirty="0" smtClean="0"/>
              <a:t> </a:t>
            </a:r>
            <a:r>
              <a:rPr lang="en-US" sz="1400" dirty="0" err="1"/>
              <a:t>დიზანი</a:t>
            </a:r>
            <a:r>
              <a:rPr lang="en-US" sz="1400" dirty="0"/>
              <a:t> </a:t>
            </a:r>
            <a:r>
              <a:rPr lang="en-US" sz="1400" dirty="0" smtClean="0"/>
              <a:t>&amp; </a:t>
            </a:r>
            <a:r>
              <a:rPr lang="en-US" sz="1400" dirty="0" err="1" smtClean="0"/>
              <a:t>იმპლემენტაცია</a:t>
            </a:r>
            <a:endParaRPr lang="en-US" sz="1400" dirty="0" smtClean="0"/>
          </a:p>
          <a:p>
            <a:endParaRPr lang="en-US" sz="300" dirty="0" smtClean="0"/>
          </a:p>
          <a:p>
            <a:pPr marL="223838" indent="-165100">
              <a:buFont typeface="Arial"/>
              <a:buChar char="•"/>
            </a:pPr>
            <a:r>
              <a:rPr lang="en-US" sz="1200" dirty="0" err="1" smtClean="0"/>
              <a:t>ვერიფიკაცია</a:t>
            </a:r>
            <a:endParaRPr lang="en-US" sz="1200" dirty="0" smtClean="0"/>
          </a:p>
          <a:p>
            <a:pPr marL="223838" indent="-165100">
              <a:buFont typeface="Arial"/>
              <a:buChar char="•"/>
            </a:pPr>
            <a:r>
              <a:rPr lang="en-US" sz="1200" dirty="0" err="1" smtClean="0"/>
              <a:t>ზედამხედველობა</a:t>
            </a:r>
            <a:endParaRPr lang="en-US" sz="1200" dirty="0" smtClean="0"/>
          </a:p>
          <a:p>
            <a:endParaRPr lang="en-US" sz="1400" dirty="0"/>
          </a:p>
        </p:txBody>
      </p:sp>
    </p:spTree>
    <p:extLst>
      <p:ext uri="{BB962C8B-B14F-4D97-AF65-F5344CB8AC3E}">
        <p14:creationId xmlns:p14="http://schemas.microsoft.com/office/powerpoint/2010/main" val="403406798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ka-GE" b="1" dirty="0"/>
              <a:t>დასკვნა და </a:t>
            </a:r>
            <a:r>
              <a:rPr lang="ka-GE" b="1" dirty="0" smtClean="0"/>
              <a:t>რეკომენდაციები</a:t>
            </a:r>
            <a:endParaRPr lang="en-US" dirty="0"/>
          </a:p>
        </p:txBody>
      </p:sp>
      <p:sp>
        <p:nvSpPr>
          <p:cNvPr id="6" name="Text Placeholder 2"/>
          <p:cNvSpPr txBox="1">
            <a:spLocks/>
          </p:cNvSpPr>
          <p:nvPr/>
        </p:nvSpPr>
        <p:spPr>
          <a:xfrm>
            <a:off x="381000" y="4343400"/>
            <a:ext cx="7848600" cy="2286000"/>
          </a:xfrm>
          <a:prstGeom prst="rect">
            <a:avLst/>
          </a:prstGeom>
        </p:spPr>
        <p:txBody>
          <a:bodyPr/>
          <a:lstStyle>
            <a:lvl1pPr marL="285750" indent="-285750" algn="l" defTabSz="914400" rtl="0" eaLnBrk="1" latinLnBrk="0" hangingPunct="1">
              <a:spcBef>
                <a:spcPct val="20000"/>
              </a:spcBef>
              <a:buFont typeface="Arial" panose="020B0604020202020204" pitchFamily="34" charset="0"/>
              <a:buChar char="•"/>
              <a:defRPr lang="en-US" sz="1600" kern="120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200" dirty="0"/>
          </a:p>
        </p:txBody>
      </p:sp>
      <p:sp>
        <p:nvSpPr>
          <p:cNvPr id="4" name="Text Placeholder 3"/>
          <p:cNvSpPr>
            <a:spLocks noGrp="1"/>
          </p:cNvSpPr>
          <p:nvPr>
            <p:ph type="body" sz="quarter" idx="13"/>
          </p:nvPr>
        </p:nvSpPr>
        <p:spPr>
          <a:xfrm>
            <a:off x="609600" y="2057400"/>
            <a:ext cx="7772400" cy="2667000"/>
          </a:xfrm>
          <a:solidFill>
            <a:schemeClr val="accent6">
              <a:lumMod val="20000"/>
              <a:lumOff val="80000"/>
            </a:schemeClr>
          </a:solidFill>
        </p:spPr>
        <p:txBody>
          <a:bodyPr/>
          <a:lstStyle/>
          <a:p>
            <a:pPr marL="0" indent="0">
              <a:lnSpc>
                <a:spcPct val="130000"/>
              </a:lnSpc>
              <a:buNone/>
            </a:pPr>
            <a:r>
              <a:rPr lang="en-US" b="1" dirty="0" smtClean="0">
                <a:solidFill>
                  <a:srgbClr val="800000"/>
                </a:solidFill>
              </a:rPr>
              <a:t>RBF-</a:t>
            </a:r>
            <a:r>
              <a:rPr lang="en-US" b="1" dirty="0" err="1" smtClean="0">
                <a:solidFill>
                  <a:srgbClr val="800000"/>
                </a:solidFill>
              </a:rPr>
              <a:t>ის</a:t>
            </a:r>
            <a:r>
              <a:rPr lang="en-US" b="1" dirty="0" smtClean="0">
                <a:solidFill>
                  <a:srgbClr val="800000"/>
                </a:solidFill>
              </a:rPr>
              <a:t> </a:t>
            </a:r>
            <a:r>
              <a:rPr lang="en-US" b="1" dirty="0" err="1" smtClean="0">
                <a:solidFill>
                  <a:srgbClr val="800000"/>
                </a:solidFill>
              </a:rPr>
              <a:t>უარყოფითი</a:t>
            </a:r>
            <a:r>
              <a:rPr lang="en-US" b="1" dirty="0" smtClean="0">
                <a:solidFill>
                  <a:srgbClr val="800000"/>
                </a:solidFill>
              </a:rPr>
              <a:t> </a:t>
            </a:r>
            <a:r>
              <a:rPr lang="en-US" b="1" dirty="0" err="1" smtClean="0">
                <a:solidFill>
                  <a:srgbClr val="800000"/>
                </a:solidFill>
              </a:rPr>
              <a:t>ეფექტები</a:t>
            </a:r>
            <a:r>
              <a:rPr lang="en-US" b="1" dirty="0" smtClean="0">
                <a:solidFill>
                  <a:srgbClr val="800000"/>
                </a:solidFill>
              </a:rPr>
              <a:t> </a:t>
            </a:r>
            <a:r>
              <a:rPr lang="en-US" b="1" dirty="0" err="1" smtClean="0">
                <a:solidFill>
                  <a:srgbClr val="800000"/>
                </a:solidFill>
              </a:rPr>
              <a:t>და</a:t>
            </a:r>
            <a:r>
              <a:rPr lang="en-US" b="1" dirty="0" smtClean="0">
                <a:solidFill>
                  <a:srgbClr val="800000"/>
                </a:solidFill>
              </a:rPr>
              <a:t> </a:t>
            </a:r>
            <a:r>
              <a:rPr lang="en-US" b="1" dirty="0" err="1" smtClean="0">
                <a:solidFill>
                  <a:srgbClr val="800000"/>
                </a:solidFill>
              </a:rPr>
              <a:t>მათი</a:t>
            </a:r>
            <a:r>
              <a:rPr lang="en-US" b="1" dirty="0" smtClean="0">
                <a:solidFill>
                  <a:srgbClr val="800000"/>
                </a:solidFill>
              </a:rPr>
              <a:t> </a:t>
            </a:r>
            <a:r>
              <a:rPr lang="en-US" b="1" dirty="0" err="1" smtClean="0">
                <a:solidFill>
                  <a:srgbClr val="800000"/>
                </a:solidFill>
              </a:rPr>
              <a:t>კონტროლი</a:t>
            </a:r>
            <a:r>
              <a:rPr lang="en-US" b="1" dirty="0" smtClean="0">
                <a:solidFill>
                  <a:srgbClr val="800000"/>
                </a:solidFill>
              </a:rPr>
              <a:t>:</a:t>
            </a:r>
          </a:p>
          <a:p>
            <a:pPr>
              <a:lnSpc>
                <a:spcPct val="130000"/>
              </a:lnSpc>
              <a:buFont typeface="Wingdings" charset="2"/>
              <a:buChar char="v"/>
            </a:pPr>
            <a:endParaRPr lang="ru-RU" dirty="0" smtClean="0"/>
          </a:p>
          <a:p>
            <a:pPr>
              <a:lnSpc>
                <a:spcPct val="130000"/>
              </a:lnSpc>
              <a:buFont typeface="Wingdings" charset="2"/>
              <a:buChar char="v"/>
            </a:pPr>
            <a:r>
              <a:rPr lang="ru-RU" dirty="0" err="1" smtClean="0"/>
              <a:t>არასასურველი</a:t>
            </a:r>
            <a:r>
              <a:rPr lang="ru-RU" dirty="0" smtClean="0"/>
              <a:t> </a:t>
            </a:r>
            <a:r>
              <a:rPr lang="ru-RU" dirty="0"/>
              <a:t>ქცევის მოტივირება </a:t>
            </a:r>
            <a:r>
              <a:rPr lang="ru-RU" dirty="0" err="1"/>
              <a:t>მიმწოდებლების</a:t>
            </a:r>
            <a:r>
              <a:rPr lang="ru-RU" dirty="0"/>
              <a:t> </a:t>
            </a:r>
            <a:r>
              <a:rPr lang="ru-RU" dirty="0" err="1" smtClean="0"/>
              <a:t>მხრიდა</a:t>
            </a:r>
            <a:r>
              <a:rPr lang="en-US" dirty="0" err="1"/>
              <a:t>ნ</a:t>
            </a:r>
            <a:endParaRPr lang="en-US" dirty="0" smtClean="0"/>
          </a:p>
          <a:p>
            <a:pPr>
              <a:lnSpc>
                <a:spcPct val="130000"/>
              </a:lnSpc>
              <a:buFont typeface="Wingdings" charset="2"/>
              <a:buChar char="v"/>
            </a:pPr>
            <a:r>
              <a:rPr lang="ru-RU" dirty="0" smtClean="0"/>
              <a:t> </a:t>
            </a:r>
            <a:r>
              <a:rPr lang="ka-GE" dirty="0"/>
              <a:t>სერვისებით მანიპულირება </a:t>
            </a:r>
            <a:endParaRPr lang="ka-GE" dirty="0" smtClean="0"/>
          </a:p>
          <a:p>
            <a:pPr>
              <a:lnSpc>
                <a:spcPct val="130000"/>
              </a:lnSpc>
              <a:buFont typeface="Wingdings" charset="2"/>
              <a:buChar char="v"/>
            </a:pPr>
            <a:endParaRPr lang="ka-GE" dirty="0" smtClean="0"/>
          </a:p>
          <a:p>
            <a:pPr>
              <a:lnSpc>
                <a:spcPct val="130000"/>
              </a:lnSpc>
              <a:buFont typeface="Wingdings" charset="2"/>
              <a:buChar char="v"/>
            </a:pPr>
            <a:r>
              <a:rPr lang="ka-GE" dirty="0" smtClean="0"/>
              <a:t>ამ </a:t>
            </a:r>
            <a:r>
              <a:rPr lang="ka-GE" dirty="0"/>
              <a:t>ეფექტების გასაკონტოლებლად საჭიროა კარგი მონიტორინგის </a:t>
            </a:r>
            <a:r>
              <a:rPr lang="ka-GE" dirty="0" smtClean="0"/>
              <a:t>სისტემის შემუშავება და დანერგვა</a:t>
            </a:r>
            <a:endParaRPr lang="en-US" dirty="0"/>
          </a:p>
        </p:txBody>
      </p:sp>
    </p:spTree>
    <p:extLst>
      <p:ext uri="{BB962C8B-B14F-4D97-AF65-F5344CB8AC3E}">
        <p14:creationId xmlns:p14="http://schemas.microsoft.com/office/powerpoint/2010/main" val="42859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562" y="18944"/>
            <a:ext cx="9144000" cy="683905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5" name="Round Single Corner Rectangle 14"/>
          <p:cNvSpPr/>
          <p:nvPr/>
        </p:nvSpPr>
        <p:spPr>
          <a:xfrm rot="5400000">
            <a:off x="952500" y="-342900"/>
            <a:ext cx="6248400" cy="8153400"/>
          </a:xfrm>
          <a:prstGeom prst="round1Rect">
            <a:avLst>
              <a:gd name="adj" fmla="val 33440"/>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ound Single Corner Rectangle 13"/>
          <p:cNvSpPr/>
          <p:nvPr/>
        </p:nvSpPr>
        <p:spPr>
          <a:xfrm rot="5400000">
            <a:off x="380918" y="609519"/>
            <a:ext cx="5867563" cy="6629400"/>
          </a:xfrm>
          <a:prstGeom prst="round1Rect">
            <a:avLst>
              <a:gd name="adj" fmla="val 50000"/>
            </a:avLst>
          </a:prstGeom>
          <a:solidFill>
            <a:srgbClr val="FFE1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14400" y="0"/>
            <a:ext cx="6781800" cy="430905"/>
          </a:xfrm>
        </p:spPr>
        <p:txBody>
          <a:bodyPr>
            <a:normAutofit/>
          </a:bodyPr>
          <a:lstStyle/>
          <a:p>
            <a:pPr>
              <a:lnSpc>
                <a:spcPct val="130000"/>
              </a:lnSpc>
            </a:pPr>
            <a:r>
              <a:rPr lang="en-US" sz="1200" dirty="0" err="1" smtClean="0"/>
              <a:t>შედეგზე</a:t>
            </a:r>
            <a:r>
              <a:rPr lang="en-US" sz="1200" dirty="0" smtClean="0"/>
              <a:t> </a:t>
            </a:r>
            <a:r>
              <a:rPr lang="en-US" sz="1200" dirty="0" err="1" smtClean="0"/>
              <a:t>დაფუძნებული</a:t>
            </a:r>
            <a:r>
              <a:rPr lang="en-US" sz="1200" dirty="0" smtClean="0"/>
              <a:t> </a:t>
            </a:r>
            <a:r>
              <a:rPr lang="en-US" sz="1200" dirty="0" err="1" smtClean="0"/>
              <a:t>დაფინანსების</a:t>
            </a:r>
            <a:r>
              <a:rPr lang="en-US" sz="1200" dirty="0" smtClean="0"/>
              <a:t> </a:t>
            </a:r>
            <a:r>
              <a:rPr lang="en-US" sz="1200" dirty="0" err="1" smtClean="0"/>
              <a:t>მოდელის</a:t>
            </a:r>
            <a:r>
              <a:rPr lang="en-US" sz="1200" dirty="0" smtClean="0"/>
              <a:t> </a:t>
            </a:r>
            <a:r>
              <a:rPr lang="en-US" sz="1200" dirty="0" err="1" smtClean="0"/>
              <a:t>კონცეპტუალური</a:t>
            </a:r>
            <a:r>
              <a:rPr lang="en-US" sz="1200" dirty="0" smtClean="0"/>
              <a:t> </a:t>
            </a:r>
            <a:r>
              <a:rPr lang="en-US" sz="1200" dirty="0" err="1" smtClean="0"/>
              <a:t>ჩარჩო</a:t>
            </a:r>
            <a:endParaRPr lang="en-US" sz="1200" dirty="0"/>
          </a:p>
        </p:txBody>
      </p:sp>
      <p:sp>
        <p:nvSpPr>
          <p:cNvPr id="3" name="Text Placeholder 2"/>
          <p:cNvSpPr>
            <a:spLocks noGrp="1"/>
          </p:cNvSpPr>
          <p:nvPr>
            <p:ph type="body" sz="quarter" idx="17"/>
          </p:nvPr>
        </p:nvSpPr>
        <p:spPr>
          <a:xfrm>
            <a:off x="4419600" y="990600"/>
            <a:ext cx="2133600" cy="381000"/>
          </a:xfrm>
        </p:spPr>
        <p:txBody>
          <a:bodyPr/>
          <a:lstStyle/>
          <a:p>
            <a:pPr marL="0" indent="0" algn="ctr">
              <a:buNone/>
            </a:pPr>
            <a:r>
              <a:rPr lang="en-US" b="1" dirty="0" err="1" smtClean="0">
                <a:solidFill>
                  <a:srgbClr val="326064"/>
                </a:solidFill>
              </a:rPr>
              <a:t>ჯანდაცვის</a:t>
            </a:r>
            <a:r>
              <a:rPr lang="en-US" b="1" dirty="0" smtClean="0">
                <a:solidFill>
                  <a:srgbClr val="326064"/>
                </a:solidFill>
              </a:rPr>
              <a:t> </a:t>
            </a:r>
            <a:r>
              <a:rPr lang="en-US" b="1" dirty="0" err="1" smtClean="0">
                <a:solidFill>
                  <a:srgbClr val="326064"/>
                </a:solidFill>
              </a:rPr>
              <a:t>სისტემა</a:t>
            </a:r>
            <a:endParaRPr lang="en-US" b="1" dirty="0">
              <a:solidFill>
                <a:srgbClr val="326064"/>
              </a:solidFill>
            </a:endParaRPr>
          </a:p>
        </p:txBody>
      </p:sp>
      <p:sp>
        <p:nvSpPr>
          <p:cNvPr id="13" name="Round Single Corner Rectangle 12"/>
          <p:cNvSpPr/>
          <p:nvPr/>
        </p:nvSpPr>
        <p:spPr>
          <a:xfrm rot="5400000">
            <a:off x="-228600" y="1600200"/>
            <a:ext cx="5486400" cy="5029200"/>
          </a:xfrm>
          <a:prstGeom prst="round1Rect">
            <a:avLst>
              <a:gd name="adj" fmla="val 44110"/>
            </a:avLst>
          </a:pr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76200" y="3200400"/>
            <a:ext cx="2895600" cy="3657600"/>
          </a:xfrm>
          <a:prstGeom prst="roundRect">
            <a:avLst/>
          </a:prstGeom>
          <a:gradFill flip="none" rotWithShape="1">
            <a:gsLst>
              <a:gs pos="0">
                <a:srgbClr val="F5E0D3"/>
              </a:gs>
              <a:gs pos="100000">
                <a:schemeClr val="bg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r>
              <a:rPr lang="en-US" sz="1400" b="1" dirty="0" err="1" smtClean="0"/>
              <a:t>ორგანიზაც</a:t>
            </a:r>
            <a:r>
              <a:rPr lang="en-US" sz="1400" b="1" dirty="0" smtClean="0"/>
              <a:t>. </a:t>
            </a:r>
            <a:r>
              <a:rPr lang="en-US" sz="1400" b="1" dirty="0" err="1" smtClean="0"/>
              <a:t>ცვლილებები</a:t>
            </a:r>
            <a:endParaRPr lang="en-US" sz="1400" b="1" dirty="0" smtClean="0"/>
          </a:p>
          <a:p>
            <a:endParaRPr lang="en-US" sz="900" b="1" dirty="0" smtClean="0"/>
          </a:p>
          <a:p>
            <a:pPr marL="117475" indent="-117475">
              <a:lnSpc>
                <a:spcPct val="120000"/>
              </a:lnSpc>
              <a:buFont typeface="Arial"/>
              <a:buChar char="•"/>
            </a:pPr>
            <a:r>
              <a:rPr lang="en-US" sz="1200" dirty="0" err="1" smtClean="0"/>
              <a:t>დაწესებულებები</a:t>
            </a:r>
            <a:r>
              <a:rPr lang="en-US" sz="1200" dirty="0" smtClean="0"/>
              <a:t> </a:t>
            </a:r>
            <a:r>
              <a:rPr lang="en-US" sz="1200" dirty="0" err="1" smtClean="0"/>
              <a:t>ფინანსდებიან</a:t>
            </a:r>
            <a:r>
              <a:rPr lang="en-US" sz="1200" dirty="0" smtClean="0"/>
              <a:t> </a:t>
            </a:r>
            <a:r>
              <a:rPr lang="en-US" sz="1200" dirty="0" err="1" smtClean="0"/>
              <a:t>პროდუქტიული</a:t>
            </a:r>
            <a:r>
              <a:rPr lang="en-US" sz="1200" dirty="0"/>
              <a:t> </a:t>
            </a:r>
            <a:r>
              <a:rPr lang="en-US" sz="1200" dirty="0" err="1" smtClean="0"/>
              <a:t>თანამშრომლებით</a:t>
            </a:r>
            <a:r>
              <a:rPr lang="en-US" sz="1200" dirty="0" smtClean="0"/>
              <a:t> </a:t>
            </a:r>
          </a:p>
          <a:p>
            <a:pPr marL="117475" indent="-117475">
              <a:lnSpc>
                <a:spcPct val="120000"/>
              </a:lnSpc>
              <a:buFont typeface="Arial"/>
              <a:buChar char="•"/>
            </a:pPr>
            <a:r>
              <a:rPr lang="en-US" sz="1200" dirty="0" err="1" smtClean="0"/>
              <a:t>მკაფიოდ</a:t>
            </a:r>
            <a:r>
              <a:rPr lang="en-US" sz="1200" dirty="0" smtClean="0"/>
              <a:t> </a:t>
            </a:r>
            <a:r>
              <a:rPr lang="en-US" sz="1200" dirty="0" err="1" smtClean="0"/>
              <a:t>განსაზღვრული</a:t>
            </a:r>
            <a:r>
              <a:rPr lang="en-US" sz="1200" dirty="0" smtClean="0"/>
              <a:t> </a:t>
            </a:r>
            <a:r>
              <a:rPr lang="en-US" sz="1200" dirty="0" err="1" smtClean="0"/>
              <a:t>პრიორიტეტები</a:t>
            </a:r>
            <a:r>
              <a:rPr lang="en-US" sz="1200" dirty="0" smtClean="0"/>
              <a:t> </a:t>
            </a:r>
          </a:p>
          <a:p>
            <a:pPr marL="117475" indent="-117475">
              <a:lnSpc>
                <a:spcPct val="120000"/>
              </a:lnSpc>
              <a:buFont typeface="Arial"/>
              <a:buChar char="•"/>
            </a:pPr>
            <a:r>
              <a:rPr lang="en-US" sz="1200" dirty="0" err="1" smtClean="0"/>
              <a:t>მონაცემების</a:t>
            </a:r>
            <a:r>
              <a:rPr lang="en-US" sz="1200" dirty="0" smtClean="0"/>
              <a:t> </a:t>
            </a:r>
            <a:r>
              <a:rPr lang="en-US" sz="1200" dirty="0" err="1" smtClean="0"/>
              <a:t>გამოყენება</a:t>
            </a:r>
            <a:r>
              <a:rPr lang="en-US" sz="1200" dirty="0" smtClean="0"/>
              <a:t> </a:t>
            </a:r>
            <a:r>
              <a:rPr lang="en-US" sz="1200" dirty="0" err="1" smtClean="0"/>
              <a:t>გადაწყვეტილებების</a:t>
            </a:r>
            <a:r>
              <a:rPr lang="en-US" sz="1200" dirty="0" smtClean="0"/>
              <a:t> </a:t>
            </a:r>
            <a:r>
              <a:rPr lang="en-US" sz="1200" dirty="0" err="1" smtClean="0"/>
              <a:t>მიღებისთვის</a:t>
            </a:r>
            <a:endParaRPr lang="en-US" sz="1200" dirty="0" smtClean="0"/>
          </a:p>
          <a:p>
            <a:pPr marL="117475" indent="-117475">
              <a:lnSpc>
                <a:spcPct val="120000"/>
              </a:lnSpc>
              <a:buFont typeface="Arial"/>
              <a:buChar char="•"/>
            </a:pPr>
            <a:r>
              <a:rPr lang="en-US" sz="1200" dirty="0" err="1" smtClean="0"/>
              <a:t>სერვისის</a:t>
            </a:r>
            <a:r>
              <a:rPr lang="en-US" sz="1200" dirty="0" smtClean="0"/>
              <a:t> </a:t>
            </a:r>
            <a:r>
              <a:rPr lang="en-US" sz="1200" dirty="0" err="1" smtClean="0"/>
              <a:t>მისაწოდებლად</a:t>
            </a:r>
            <a:r>
              <a:rPr lang="en-US" sz="1200" dirty="0" smtClean="0"/>
              <a:t> </a:t>
            </a:r>
            <a:r>
              <a:rPr lang="en-US" sz="1200" dirty="0" err="1" smtClean="0"/>
              <a:t>უკეთ</a:t>
            </a:r>
            <a:r>
              <a:rPr lang="en-US" sz="1200" dirty="0" smtClean="0"/>
              <a:t> </a:t>
            </a:r>
            <a:r>
              <a:rPr lang="en-US" sz="1200" dirty="0" err="1" smtClean="0"/>
              <a:t>მომზადებული</a:t>
            </a:r>
            <a:r>
              <a:rPr lang="en-US" sz="1200" dirty="0" smtClean="0"/>
              <a:t> </a:t>
            </a:r>
            <a:r>
              <a:rPr lang="en-US" sz="1200" dirty="0" err="1" smtClean="0"/>
              <a:t>დაწესებულებები</a:t>
            </a:r>
            <a:r>
              <a:rPr lang="en-US" sz="1200" dirty="0" smtClean="0"/>
              <a:t> (</a:t>
            </a:r>
            <a:r>
              <a:rPr lang="en-US" sz="1200" dirty="0" err="1" smtClean="0"/>
              <a:t>მარაგები</a:t>
            </a:r>
            <a:r>
              <a:rPr lang="en-US" sz="1200" dirty="0" smtClean="0"/>
              <a:t>, </a:t>
            </a:r>
            <a:r>
              <a:rPr lang="en-US" sz="1200" dirty="0" err="1" smtClean="0"/>
              <a:t>ტრენინგები</a:t>
            </a:r>
            <a:r>
              <a:rPr lang="en-US" sz="1200" dirty="0" smtClean="0"/>
              <a:t>, </a:t>
            </a:r>
            <a:r>
              <a:rPr lang="en-US" sz="1200" dirty="0" err="1" smtClean="0"/>
              <a:t>სხვ</a:t>
            </a:r>
            <a:r>
              <a:rPr lang="en-US" sz="1200" dirty="0" smtClean="0"/>
              <a:t>.)</a:t>
            </a:r>
          </a:p>
          <a:p>
            <a:pPr marL="117475" indent="-117475">
              <a:lnSpc>
                <a:spcPct val="120000"/>
              </a:lnSpc>
              <a:buFont typeface="Arial"/>
              <a:buChar char="•"/>
            </a:pPr>
            <a:r>
              <a:rPr lang="en-US" sz="1200" dirty="0" err="1" smtClean="0"/>
              <a:t>პაციენტზე-ორიენტ</a:t>
            </a:r>
            <a:r>
              <a:rPr lang="en-US" sz="1200" dirty="0" smtClean="0"/>
              <a:t>. </a:t>
            </a:r>
            <a:r>
              <a:rPr lang="en-US" sz="1200" dirty="0" err="1" smtClean="0"/>
              <a:t>გარემო</a:t>
            </a:r>
            <a:endParaRPr lang="en-US" sz="1200" dirty="0" smtClean="0"/>
          </a:p>
        </p:txBody>
      </p:sp>
      <p:sp>
        <p:nvSpPr>
          <p:cNvPr id="8" name="Down Arrow Callout 7"/>
          <p:cNvSpPr/>
          <p:nvPr/>
        </p:nvSpPr>
        <p:spPr>
          <a:xfrm>
            <a:off x="152400" y="1752600"/>
            <a:ext cx="4648200" cy="1524000"/>
          </a:xfrm>
          <a:prstGeom prst="downArrowCallout">
            <a:avLst>
              <a:gd name="adj1" fmla="val 24521"/>
              <a:gd name="adj2" fmla="val 29745"/>
              <a:gd name="adj3" fmla="val 10145"/>
              <a:gd name="adj4" fmla="val 8183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r>
              <a:rPr lang="en-US" sz="1400" dirty="0" err="1" smtClean="0"/>
              <a:t>მოდელის</a:t>
            </a:r>
            <a:r>
              <a:rPr lang="en-US" sz="1400" dirty="0" smtClean="0"/>
              <a:t> </a:t>
            </a:r>
            <a:r>
              <a:rPr lang="en-US" sz="1400" dirty="0" err="1" smtClean="0"/>
              <a:t>დიზანი</a:t>
            </a:r>
            <a:r>
              <a:rPr lang="en-US" sz="1400" dirty="0" smtClean="0"/>
              <a:t> &amp; </a:t>
            </a:r>
            <a:r>
              <a:rPr lang="en-US" sz="1400" dirty="0" err="1" smtClean="0"/>
              <a:t>იმპლემენტაცია</a:t>
            </a:r>
            <a:endParaRPr lang="en-US" sz="1400" dirty="0"/>
          </a:p>
          <a:p>
            <a:pPr marL="285750" indent="-168275">
              <a:lnSpc>
                <a:spcPct val="120000"/>
              </a:lnSpc>
              <a:buFont typeface="Arial"/>
              <a:buChar char="•"/>
            </a:pPr>
            <a:r>
              <a:rPr lang="en-US" sz="1200" dirty="0" err="1"/>
              <a:t>გადახდა</a:t>
            </a:r>
            <a:r>
              <a:rPr lang="en-US" sz="1200" dirty="0"/>
              <a:t> </a:t>
            </a:r>
            <a:r>
              <a:rPr lang="en-US" sz="1200" dirty="0" err="1"/>
              <a:t>შესრულებული</a:t>
            </a:r>
            <a:r>
              <a:rPr lang="en-US" sz="1200" dirty="0"/>
              <a:t> </a:t>
            </a:r>
            <a:r>
              <a:rPr lang="en-US" sz="1200" dirty="0" err="1"/>
              <a:t>სამუშაოს</a:t>
            </a:r>
            <a:r>
              <a:rPr lang="en-US" sz="1200" dirty="0"/>
              <a:t> </a:t>
            </a:r>
            <a:r>
              <a:rPr lang="en-US" sz="1200" dirty="0" err="1"/>
              <a:t>მიხედვით</a:t>
            </a:r>
            <a:endParaRPr lang="en-US" sz="1200" dirty="0"/>
          </a:p>
          <a:p>
            <a:pPr marL="285750" indent="-168275">
              <a:lnSpc>
                <a:spcPct val="120000"/>
              </a:lnSpc>
              <a:buFont typeface="Arial"/>
              <a:buChar char="•"/>
            </a:pPr>
            <a:r>
              <a:rPr lang="en-US" sz="1200" dirty="0" err="1"/>
              <a:t>ამაღლებული</a:t>
            </a:r>
            <a:r>
              <a:rPr lang="en-US" sz="1200" dirty="0"/>
              <a:t> </a:t>
            </a:r>
            <a:r>
              <a:rPr lang="en-US" sz="1200" dirty="0" err="1"/>
              <a:t>ავტონომიურობა</a:t>
            </a:r>
            <a:r>
              <a:rPr lang="en-US" sz="1200" dirty="0"/>
              <a:t> </a:t>
            </a:r>
          </a:p>
          <a:p>
            <a:pPr marL="285750" indent="-168275">
              <a:lnSpc>
                <a:spcPct val="120000"/>
              </a:lnSpc>
              <a:buFont typeface="Arial"/>
              <a:buChar char="•"/>
            </a:pPr>
            <a:r>
              <a:rPr lang="en-US" sz="1200" dirty="0" err="1"/>
              <a:t>დახვეწილი</a:t>
            </a:r>
            <a:r>
              <a:rPr lang="en-US" sz="1200" dirty="0"/>
              <a:t> </a:t>
            </a:r>
            <a:r>
              <a:rPr lang="en-US" sz="1200" dirty="0" err="1"/>
              <a:t>ანგარიშგება</a:t>
            </a:r>
            <a:endParaRPr lang="en-US" sz="1200" dirty="0"/>
          </a:p>
          <a:p>
            <a:pPr marL="285750" indent="-168275">
              <a:lnSpc>
                <a:spcPct val="120000"/>
              </a:lnSpc>
              <a:buFont typeface="Arial"/>
              <a:buChar char="•"/>
            </a:pPr>
            <a:r>
              <a:rPr lang="en-US" sz="1200" dirty="0" err="1"/>
              <a:t>გაუმჯობესებული</a:t>
            </a:r>
            <a:r>
              <a:rPr lang="en-US" sz="1200" dirty="0"/>
              <a:t> </a:t>
            </a:r>
            <a:r>
              <a:rPr lang="en-US" sz="1200" dirty="0" err="1" smtClean="0"/>
              <a:t>შესაძლებლობები</a:t>
            </a:r>
            <a:endParaRPr lang="en-US" sz="1600" dirty="0"/>
          </a:p>
        </p:txBody>
      </p:sp>
      <p:sp>
        <p:nvSpPr>
          <p:cNvPr id="7" name="Rounded Rectangle 6"/>
          <p:cNvSpPr/>
          <p:nvPr/>
        </p:nvSpPr>
        <p:spPr>
          <a:xfrm>
            <a:off x="2819400" y="3200400"/>
            <a:ext cx="2057400" cy="2590800"/>
          </a:xfrm>
          <a:prstGeom prst="roundRect">
            <a:avLst>
              <a:gd name="adj" fmla="val 21415"/>
            </a:avLst>
          </a:prstGeom>
          <a:gradFill flip="none" rotWithShape="1">
            <a:gsLst>
              <a:gs pos="0">
                <a:schemeClr val="accent4">
                  <a:lumMod val="20000"/>
                  <a:lumOff val="80000"/>
                </a:schemeClr>
              </a:gs>
              <a:gs pos="100000">
                <a:schemeClr val="bg1"/>
              </a:gs>
            </a:gsLst>
            <a:path path="circle">
              <a:fillToRect l="100000" t="100000"/>
            </a:path>
            <a:tileRect r="-100000" b="-100000"/>
          </a:gradFill>
          <a:ln>
            <a:noFill/>
          </a:ln>
        </p:spPr>
        <p:style>
          <a:lnRef idx="1">
            <a:schemeClr val="dk1"/>
          </a:lnRef>
          <a:fillRef idx="2">
            <a:schemeClr val="dk1"/>
          </a:fillRef>
          <a:effectRef idx="1">
            <a:schemeClr val="dk1"/>
          </a:effectRef>
          <a:fontRef idx="minor">
            <a:schemeClr val="dk1"/>
          </a:fontRef>
        </p:style>
        <p:txBody>
          <a:bodyPr lIns="0" tIns="0" rIns="0" bIns="0" rtlCol="0" anchor="t"/>
          <a:lstStyle/>
          <a:p>
            <a:r>
              <a:rPr lang="en-US" sz="1400" dirty="0" err="1" smtClean="0"/>
              <a:t>ქცევითი</a:t>
            </a:r>
            <a:r>
              <a:rPr lang="en-US" sz="1400" dirty="0" smtClean="0"/>
              <a:t> </a:t>
            </a:r>
            <a:r>
              <a:rPr lang="en-US" sz="1400" dirty="0" err="1" smtClean="0"/>
              <a:t>ცვლილებები</a:t>
            </a:r>
            <a:endParaRPr lang="en-US" sz="1400" dirty="0" smtClean="0"/>
          </a:p>
          <a:p>
            <a:endParaRPr lang="en-US" sz="900" dirty="0" smtClean="0"/>
          </a:p>
          <a:p>
            <a:pPr marL="117475" indent="-117475">
              <a:lnSpc>
                <a:spcPct val="120000"/>
              </a:lnSpc>
              <a:buFont typeface="Arial"/>
              <a:buChar char="•"/>
            </a:pPr>
            <a:r>
              <a:rPr lang="en-US" sz="1200" dirty="0" err="1" smtClean="0"/>
              <a:t>ამაღლებული</a:t>
            </a:r>
            <a:r>
              <a:rPr lang="en-US" sz="1200" dirty="0" smtClean="0"/>
              <a:t> </a:t>
            </a:r>
            <a:r>
              <a:rPr lang="en-US" sz="1200" dirty="0" err="1" smtClean="0"/>
              <a:t>მოტივაცია</a:t>
            </a:r>
            <a:r>
              <a:rPr lang="en-US" sz="1200" dirty="0" smtClean="0"/>
              <a:t> </a:t>
            </a:r>
            <a:r>
              <a:rPr lang="en-US" sz="1200" dirty="0" err="1" smtClean="0"/>
              <a:t>და</a:t>
            </a:r>
            <a:r>
              <a:rPr lang="en-US" sz="1200" dirty="0" smtClean="0"/>
              <a:t> </a:t>
            </a:r>
            <a:r>
              <a:rPr lang="en-US" sz="1200" dirty="0" err="1" smtClean="0"/>
              <a:t>მორალი</a:t>
            </a:r>
            <a:endParaRPr lang="en-US" sz="1200" dirty="0" smtClean="0"/>
          </a:p>
          <a:p>
            <a:pPr marL="117475" indent="-117475">
              <a:lnSpc>
                <a:spcPct val="120000"/>
              </a:lnSpc>
              <a:buFont typeface="Arial"/>
              <a:buChar char="•"/>
            </a:pPr>
            <a:r>
              <a:rPr lang="en-US" sz="1200" dirty="0" err="1" smtClean="0"/>
              <a:t>გუნდური</a:t>
            </a:r>
            <a:r>
              <a:rPr lang="en-US" sz="1200" dirty="0" smtClean="0"/>
              <a:t> </a:t>
            </a:r>
            <a:r>
              <a:rPr lang="en-US" sz="1200" dirty="0" err="1" smtClean="0"/>
              <a:t>მუშაობის</a:t>
            </a:r>
            <a:r>
              <a:rPr lang="en-US" sz="1200" dirty="0" smtClean="0"/>
              <a:t> </a:t>
            </a:r>
            <a:r>
              <a:rPr lang="en-US" sz="1200" dirty="0" err="1" smtClean="0"/>
              <a:t>და</a:t>
            </a:r>
            <a:r>
              <a:rPr lang="en-US" sz="1200" dirty="0" smtClean="0"/>
              <a:t> </a:t>
            </a:r>
            <a:r>
              <a:rPr lang="en-US" sz="1200" dirty="0" err="1" smtClean="0"/>
              <a:t>თანამშრომლობის</a:t>
            </a:r>
            <a:r>
              <a:rPr lang="en-US" sz="1200" dirty="0" smtClean="0"/>
              <a:t> </a:t>
            </a:r>
            <a:r>
              <a:rPr lang="en-US" sz="1200" dirty="0" err="1" smtClean="0"/>
              <a:t>გაძლიერება</a:t>
            </a:r>
            <a:endParaRPr lang="en-US" sz="1200" dirty="0" smtClean="0"/>
          </a:p>
          <a:p>
            <a:pPr marL="117475" indent="-117475">
              <a:lnSpc>
                <a:spcPct val="120000"/>
              </a:lnSpc>
              <a:buFont typeface="Arial"/>
              <a:buChar char="•"/>
            </a:pPr>
            <a:r>
              <a:rPr lang="en-US" sz="1200" dirty="0" err="1" smtClean="0"/>
              <a:t>ცოდნის</a:t>
            </a:r>
            <a:r>
              <a:rPr lang="en-US" sz="1200" dirty="0" smtClean="0"/>
              <a:t> </a:t>
            </a:r>
            <a:r>
              <a:rPr lang="en-US" sz="1200" dirty="0" err="1" smtClean="0"/>
              <a:t>შეძენის</a:t>
            </a:r>
            <a:r>
              <a:rPr lang="en-US" sz="1200" dirty="0" smtClean="0"/>
              <a:t> </a:t>
            </a:r>
            <a:r>
              <a:rPr lang="en-US" sz="1200" dirty="0" err="1" smtClean="0"/>
              <a:t>მოთხოვნა</a:t>
            </a:r>
            <a:endParaRPr lang="en-US" sz="1200" dirty="0" smtClean="0"/>
          </a:p>
        </p:txBody>
      </p:sp>
      <p:sp>
        <p:nvSpPr>
          <p:cNvPr id="17" name="Text Placeholder 2"/>
          <p:cNvSpPr txBox="1">
            <a:spLocks/>
          </p:cNvSpPr>
          <p:nvPr/>
        </p:nvSpPr>
        <p:spPr>
          <a:xfrm>
            <a:off x="6553200" y="609600"/>
            <a:ext cx="15240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chemeClr val="accent2">
                    <a:lumMod val="75000"/>
                  </a:schemeClr>
                </a:solidFill>
              </a:rPr>
              <a:t>მოსახლეობა</a:t>
            </a:r>
            <a:endParaRPr lang="en-US" b="1" dirty="0">
              <a:solidFill>
                <a:schemeClr val="accent2">
                  <a:lumMod val="75000"/>
                </a:schemeClr>
              </a:solidFill>
            </a:endParaRPr>
          </a:p>
        </p:txBody>
      </p:sp>
      <p:sp>
        <p:nvSpPr>
          <p:cNvPr id="18" name="Text Placeholder 2"/>
          <p:cNvSpPr txBox="1">
            <a:spLocks/>
          </p:cNvSpPr>
          <p:nvPr/>
        </p:nvSpPr>
        <p:spPr>
          <a:xfrm>
            <a:off x="7798086" y="228600"/>
            <a:ext cx="1371600" cy="6096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b="1" dirty="0" err="1" smtClean="0">
                <a:solidFill>
                  <a:srgbClr val="326064"/>
                </a:solidFill>
              </a:rPr>
              <a:t>პოლიტიკური</a:t>
            </a:r>
            <a:r>
              <a:rPr lang="en-US" sz="1400" b="1" dirty="0" smtClean="0">
                <a:solidFill>
                  <a:srgbClr val="326064"/>
                </a:solidFill>
              </a:rPr>
              <a:t> </a:t>
            </a:r>
            <a:r>
              <a:rPr lang="en-US" sz="1400" b="1" dirty="0" err="1" smtClean="0">
                <a:solidFill>
                  <a:srgbClr val="326064"/>
                </a:solidFill>
              </a:rPr>
              <a:t>გარემო</a:t>
            </a:r>
            <a:endParaRPr lang="en-US" sz="1400" b="1" dirty="0">
              <a:solidFill>
                <a:srgbClr val="326064"/>
              </a:solidFill>
            </a:endParaRPr>
          </a:p>
        </p:txBody>
      </p:sp>
      <p:sp>
        <p:nvSpPr>
          <p:cNvPr id="20" name="Rounded Rectangle 19"/>
          <p:cNvSpPr/>
          <p:nvPr/>
        </p:nvSpPr>
        <p:spPr>
          <a:xfrm>
            <a:off x="37664" y="685800"/>
            <a:ext cx="1562536" cy="762000"/>
          </a:xfrm>
          <a:prstGeom prst="roundRect">
            <a:avLst/>
          </a:prstGeom>
        </p:spPr>
        <p:style>
          <a:lnRef idx="1">
            <a:schemeClr val="accent4"/>
          </a:lnRef>
          <a:fillRef idx="3">
            <a:schemeClr val="accent4"/>
          </a:fillRef>
          <a:effectRef idx="2">
            <a:schemeClr val="accent4"/>
          </a:effectRef>
          <a:fontRef idx="minor">
            <a:schemeClr val="lt1"/>
          </a:fontRef>
        </p:style>
        <p:txBody>
          <a:bodyPr lIns="0" rIns="0" rtlCol="0" anchor="ctr"/>
          <a:lstStyle/>
          <a:p>
            <a:pPr algn="ctr"/>
            <a:r>
              <a:rPr lang="en-US" sz="1400" dirty="0" err="1"/>
              <a:t>სტრატეგიული</a:t>
            </a:r>
            <a:r>
              <a:rPr lang="en-US" sz="1400" dirty="0"/>
              <a:t> </a:t>
            </a:r>
            <a:r>
              <a:rPr lang="en-US" sz="1400" dirty="0" err="1" smtClean="0"/>
              <a:t>შესყიდვები</a:t>
            </a:r>
            <a:endParaRPr lang="en-US" sz="1400" dirty="0"/>
          </a:p>
        </p:txBody>
      </p:sp>
      <p:sp>
        <p:nvSpPr>
          <p:cNvPr id="22" name="Text Placeholder 2"/>
          <p:cNvSpPr txBox="1">
            <a:spLocks/>
          </p:cNvSpPr>
          <p:nvPr/>
        </p:nvSpPr>
        <p:spPr>
          <a:xfrm>
            <a:off x="1600200" y="1371600"/>
            <a:ext cx="28956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err="1" smtClean="0">
                <a:solidFill>
                  <a:schemeClr val="accent2">
                    <a:lumMod val="75000"/>
                  </a:schemeClr>
                </a:solidFill>
              </a:rPr>
              <a:t>ჯანდაცვის</a:t>
            </a:r>
            <a:r>
              <a:rPr lang="en-US" b="1" dirty="0" smtClean="0">
                <a:solidFill>
                  <a:schemeClr val="accent2">
                    <a:lumMod val="75000"/>
                  </a:schemeClr>
                </a:solidFill>
              </a:rPr>
              <a:t> </a:t>
            </a:r>
            <a:r>
              <a:rPr lang="en-US" b="1" dirty="0" err="1" smtClean="0">
                <a:solidFill>
                  <a:schemeClr val="accent2">
                    <a:lumMod val="75000"/>
                  </a:schemeClr>
                </a:solidFill>
              </a:rPr>
              <a:t>დაწესებულება</a:t>
            </a:r>
            <a:endParaRPr lang="en-US" b="1" dirty="0">
              <a:solidFill>
                <a:schemeClr val="accent2">
                  <a:lumMod val="75000"/>
                </a:schemeClr>
              </a:solidFill>
            </a:endParaRPr>
          </a:p>
        </p:txBody>
      </p:sp>
      <p:sp>
        <p:nvSpPr>
          <p:cNvPr id="27" name="Bent Arrow 26"/>
          <p:cNvSpPr/>
          <p:nvPr/>
        </p:nvSpPr>
        <p:spPr>
          <a:xfrm>
            <a:off x="2514600" y="4495800"/>
            <a:ext cx="381000" cy="381000"/>
          </a:xfrm>
          <a:prstGeom prst="bentArrow">
            <a:avLst>
              <a:gd name="adj1" fmla="val 11773"/>
              <a:gd name="adj2" fmla="val 25000"/>
              <a:gd name="adj3" fmla="val 25000"/>
              <a:gd name="adj4" fmla="val 481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0" name="Right Arrow 29"/>
          <p:cNvSpPr/>
          <p:nvPr/>
        </p:nvSpPr>
        <p:spPr>
          <a:xfrm rot="19028976">
            <a:off x="6271456" y="3277192"/>
            <a:ext cx="828134" cy="392766"/>
          </a:xfrm>
          <a:prstGeom prst="rightArrow">
            <a:avLst>
              <a:gd name="adj1" fmla="val 26735"/>
              <a:gd name="adj2" fmla="val 50000"/>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Bent Arrow 27"/>
          <p:cNvSpPr/>
          <p:nvPr/>
        </p:nvSpPr>
        <p:spPr>
          <a:xfrm rot="10800000">
            <a:off x="2590800" y="4724400"/>
            <a:ext cx="381000" cy="381000"/>
          </a:xfrm>
          <a:prstGeom prst="bentArrow">
            <a:avLst>
              <a:gd name="adj1" fmla="val 9568"/>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Bent Arrow 28"/>
          <p:cNvSpPr/>
          <p:nvPr/>
        </p:nvSpPr>
        <p:spPr>
          <a:xfrm rot="5400000" flipH="1">
            <a:off x="5219700" y="4533900"/>
            <a:ext cx="685800" cy="1066800"/>
          </a:xfrm>
          <a:prstGeom prst="bentArrow">
            <a:avLst>
              <a:gd name="adj1" fmla="val 18387"/>
              <a:gd name="adj2" fmla="val 26445"/>
              <a:gd name="adj3" fmla="val 27891"/>
              <a:gd name="adj4" fmla="val 79479"/>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Right Arrow 30"/>
          <p:cNvSpPr/>
          <p:nvPr/>
        </p:nvSpPr>
        <p:spPr>
          <a:xfrm rot="4120790">
            <a:off x="6159723" y="4766012"/>
            <a:ext cx="843967" cy="386198"/>
          </a:xfrm>
          <a:prstGeom prst="rightArrow">
            <a:avLst>
              <a:gd name="adj1" fmla="val 37794"/>
              <a:gd name="adj2" fmla="val 50000"/>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ight Arrow 31"/>
          <p:cNvSpPr/>
          <p:nvPr/>
        </p:nvSpPr>
        <p:spPr>
          <a:xfrm>
            <a:off x="6629400" y="4114800"/>
            <a:ext cx="381000" cy="381000"/>
          </a:xfrm>
          <a:prstGeom prst="rightArrow">
            <a:avLst>
              <a:gd name="adj1" fmla="val 39403"/>
              <a:gd name="adj2" fmla="val 43828"/>
            </a:avLst>
          </a:prstGeom>
          <a:solidFill>
            <a:srgbClr val="EAA61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 Placeholder 2"/>
          <p:cNvSpPr txBox="1">
            <a:spLocks/>
          </p:cNvSpPr>
          <p:nvPr/>
        </p:nvSpPr>
        <p:spPr>
          <a:xfrm>
            <a:off x="7086600" y="3200400"/>
            <a:ext cx="1143000" cy="4572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1200" dirty="0">
              <a:solidFill>
                <a:srgbClr val="326064"/>
              </a:solidFill>
            </a:endParaRPr>
          </a:p>
        </p:txBody>
      </p:sp>
      <p:sp>
        <p:nvSpPr>
          <p:cNvPr id="38" name="Rounded Rectangle 37"/>
          <p:cNvSpPr/>
          <p:nvPr/>
        </p:nvSpPr>
        <p:spPr>
          <a:xfrm>
            <a:off x="6248400" y="5410200"/>
            <a:ext cx="1600200" cy="609600"/>
          </a:xfrm>
          <a:prstGeom prst="roundRect">
            <a:avLst/>
          </a:prstGeom>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r>
              <a:rPr lang="en-US" sz="1200" dirty="0" err="1">
                <a:solidFill>
                  <a:srgbClr val="FFFFFF"/>
                </a:solidFill>
              </a:rPr>
              <a:t>გაუმჯობესებული</a:t>
            </a:r>
            <a:r>
              <a:rPr lang="en-US" sz="1200" dirty="0">
                <a:solidFill>
                  <a:srgbClr val="FFFFFF"/>
                </a:solidFill>
              </a:rPr>
              <a:t> </a:t>
            </a:r>
            <a:r>
              <a:rPr lang="en-US" sz="1200" dirty="0" err="1">
                <a:solidFill>
                  <a:srgbClr val="FFFFFF"/>
                </a:solidFill>
              </a:rPr>
              <a:t>ჯანმრთელობის</a:t>
            </a:r>
            <a:r>
              <a:rPr lang="en-US" sz="1200" dirty="0">
                <a:solidFill>
                  <a:srgbClr val="FFFFFF"/>
                </a:solidFill>
              </a:rPr>
              <a:t> </a:t>
            </a:r>
            <a:r>
              <a:rPr lang="en-US" sz="1200" dirty="0" err="1">
                <a:solidFill>
                  <a:srgbClr val="FFFFFF"/>
                </a:solidFill>
              </a:rPr>
              <a:t>გამოსავლები</a:t>
            </a:r>
            <a:endParaRPr lang="en-US" sz="1200" dirty="0">
              <a:solidFill>
                <a:srgbClr val="FFFFFF"/>
              </a:solidFill>
            </a:endParaRPr>
          </a:p>
        </p:txBody>
      </p:sp>
      <p:sp>
        <p:nvSpPr>
          <p:cNvPr id="43" name="Pentagon 42"/>
          <p:cNvSpPr/>
          <p:nvPr/>
        </p:nvSpPr>
        <p:spPr>
          <a:xfrm rot="5400000">
            <a:off x="7234428" y="3585972"/>
            <a:ext cx="694944" cy="228600"/>
          </a:xfrm>
          <a:prstGeom prst="homePlate">
            <a:avLst/>
          </a:prstGeom>
          <a:solidFill>
            <a:srgbClr val="C4652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7" name="Rounded Rectangle 36"/>
          <p:cNvSpPr/>
          <p:nvPr/>
        </p:nvSpPr>
        <p:spPr>
          <a:xfrm>
            <a:off x="7010400" y="2819400"/>
            <a:ext cx="1143000" cy="5334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err="1" smtClean="0">
                <a:solidFill>
                  <a:schemeClr val="bg1"/>
                </a:solidFill>
              </a:rPr>
              <a:t>სერვისებზე</a:t>
            </a:r>
            <a:r>
              <a:rPr lang="en-US" sz="1200" dirty="0" smtClean="0">
                <a:solidFill>
                  <a:schemeClr val="bg1"/>
                </a:solidFill>
              </a:rPr>
              <a:t> </a:t>
            </a:r>
            <a:r>
              <a:rPr lang="en-US" sz="1200" dirty="0" err="1" smtClean="0">
                <a:solidFill>
                  <a:schemeClr val="bg1"/>
                </a:solidFill>
              </a:rPr>
              <a:t>მოთხოვნა</a:t>
            </a:r>
            <a:endParaRPr lang="en-US" sz="1200" dirty="0">
              <a:solidFill>
                <a:schemeClr val="bg1"/>
              </a:solidFill>
            </a:endParaRPr>
          </a:p>
        </p:txBody>
      </p:sp>
      <p:sp>
        <p:nvSpPr>
          <p:cNvPr id="42" name="Right Arrow 41"/>
          <p:cNvSpPr/>
          <p:nvPr/>
        </p:nvSpPr>
        <p:spPr>
          <a:xfrm rot="6212567">
            <a:off x="6990090" y="4672275"/>
            <a:ext cx="957645" cy="555825"/>
          </a:xfrm>
          <a:prstGeom prst="rightArrow">
            <a:avLst>
              <a:gd name="adj1" fmla="val 38084"/>
              <a:gd name="adj2" fmla="val 50000"/>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ed Rectangle 38"/>
          <p:cNvSpPr/>
          <p:nvPr/>
        </p:nvSpPr>
        <p:spPr>
          <a:xfrm>
            <a:off x="7010400" y="3962400"/>
            <a:ext cx="1295400" cy="609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200" dirty="0" err="1">
                <a:solidFill>
                  <a:srgbClr val="FFFFFF"/>
                </a:solidFill>
              </a:rPr>
              <a:t>ჯანდაცვის</a:t>
            </a:r>
            <a:r>
              <a:rPr lang="en-US" sz="1200" dirty="0">
                <a:solidFill>
                  <a:srgbClr val="FFFFFF"/>
                </a:solidFill>
              </a:rPr>
              <a:t> </a:t>
            </a:r>
            <a:r>
              <a:rPr lang="en-US" sz="1200" dirty="0" err="1">
                <a:solidFill>
                  <a:srgbClr val="FFFFFF"/>
                </a:solidFill>
              </a:rPr>
              <a:t>სერვისების</a:t>
            </a:r>
            <a:r>
              <a:rPr lang="en-US" sz="1200" dirty="0">
                <a:solidFill>
                  <a:srgbClr val="FFFFFF"/>
                </a:solidFill>
              </a:rPr>
              <a:t> </a:t>
            </a:r>
            <a:r>
              <a:rPr lang="en-US" sz="1200" dirty="0" err="1">
                <a:solidFill>
                  <a:srgbClr val="FFFFFF"/>
                </a:solidFill>
              </a:rPr>
              <a:t>უტილიზაცია</a:t>
            </a:r>
            <a:endParaRPr lang="en-US" sz="1200" dirty="0">
              <a:solidFill>
                <a:srgbClr val="FFFFFF"/>
              </a:solidFill>
            </a:endParaRPr>
          </a:p>
        </p:txBody>
      </p:sp>
      <p:sp>
        <p:nvSpPr>
          <p:cNvPr id="45" name="Text Placeholder 2"/>
          <p:cNvSpPr txBox="1">
            <a:spLocks/>
          </p:cNvSpPr>
          <p:nvPr/>
        </p:nvSpPr>
        <p:spPr>
          <a:xfrm>
            <a:off x="7772400" y="5867400"/>
            <a:ext cx="1524000" cy="381000"/>
          </a:xfrm>
          <a:prstGeom prst="rect">
            <a:avLst/>
          </a:prstGeom>
        </p:spPr>
        <p:txBody>
          <a:bodyPr/>
          <a:lstStyle>
            <a:lvl1pPr marL="2857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US" sz="1600" kern="1200" baseline="0" dirty="0" smtClean="0">
                <a:solidFill>
                  <a:schemeClr val="tx1">
                    <a:lumMod val="65000"/>
                    <a:lumOff val="35000"/>
                  </a:schemeClr>
                </a:solidFill>
                <a:latin typeface="BPG Arial" panose="020B0604020202020204" pitchFamily="34" charset="0"/>
                <a:ea typeface="+mn-ea"/>
                <a:cs typeface="BPG 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200" dirty="0">
              <a:solidFill>
                <a:schemeClr val="accent2">
                  <a:lumMod val="75000"/>
                </a:schemeClr>
              </a:solidFill>
            </a:endParaRPr>
          </a:p>
        </p:txBody>
      </p:sp>
      <p:sp>
        <p:nvSpPr>
          <p:cNvPr id="47" name="Rounded Rectangle 46"/>
          <p:cNvSpPr/>
          <p:nvPr/>
        </p:nvSpPr>
        <p:spPr>
          <a:xfrm>
            <a:off x="7696200" y="1219200"/>
            <a:ext cx="1447800" cy="5334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a:solidFill>
                  <a:schemeClr val="accent2">
                    <a:lumMod val="75000"/>
                  </a:schemeClr>
                </a:solidFill>
              </a:rPr>
              <a:t>ინსტიტუციური</a:t>
            </a:r>
            <a:r>
              <a:rPr lang="en-US" sz="1200" dirty="0">
                <a:solidFill>
                  <a:schemeClr val="accent2">
                    <a:lumMod val="75000"/>
                  </a:schemeClr>
                </a:solidFill>
              </a:rPr>
              <a:t> </a:t>
            </a:r>
            <a:r>
              <a:rPr lang="en-US" sz="1200" dirty="0" err="1" smtClean="0">
                <a:solidFill>
                  <a:schemeClr val="accent2">
                    <a:lumMod val="75000"/>
                  </a:schemeClr>
                </a:solidFill>
              </a:rPr>
              <a:t>შესაძლებლობები</a:t>
            </a:r>
            <a:endParaRPr lang="en-US" sz="1200" dirty="0">
              <a:solidFill>
                <a:schemeClr val="accent2">
                  <a:lumMod val="75000"/>
                </a:schemeClr>
              </a:solidFill>
            </a:endParaRPr>
          </a:p>
        </p:txBody>
      </p:sp>
      <p:sp>
        <p:nvSpPr>
          <p:cNvPr id="48" name="Rounded Rectangle 47"/>
          <p:cNvSpPr/>
          <p:nvPr/>
        </p:nvSpPr>
        <p:spPr>
          <a:xfrm>
            <a:off x="7934477" y="4876800"/>
            <a:ext cx="1219200" cy="4572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err="1" smtClean="0">
                <a:solidFill>
                  <a:schemeClr val="accent2">
                    <a:lumMod val="75000"/>
                  </a:schemeClr>
                </a:solidFill>
              </a:rPr>
              <a:t>მმართველობა</a:t>
            </a:r>
            <a:endParaRPr lang="en-US" sz="1200" dirty="0">
              <a:solidFill>
                <a:schemeClr val="accent2">
                  <a:lumMod val="75000"/>
                </a:schemeClr>
              </a:solidFill>
            </a:endParaRPr>
          </a:p>
        </p:txBody>
      </p:sp>
      <p:sp>
        <p:nvSpPr>
          <p:cNvPr id="49" name="Rounded Rectangle 48"/>
          <p:cNvSpPr/>
          <p:nvPr/>
        </p:nvSpPr>
        <p:spPr>
          <a:xfrm>
            <a:off x="7620000" y="6172200"/>
            <a:ext cx="1371600" cy="533400"/>
          </a:xfrm>
          <a:prstGeom prst="roundRect">
            <a:avLst/>
          </a:prstGeom>
          <a:solidFill>
            <a:srgbClr val="83BCC1"/>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ct val="110000"/>
              </a:lnSpc>
            </a:pPr>
            <a:r>
              <a:rPr lang="en-US" sz="1200" dirty="0" err="1">
                <a:solidFill>
                  <a:schemeClr val="accent2">
                    <a:lumMod val="75000"/>
                  </a:schemeClr>
                </a:solidFill>
              </a:rPr>
              <a:t>საკანონმდებლო</a:t>
            </a:r>
            <a:r>
              <a:rPr lang="en-US" sz="1200" dirty="0">
                <a:solidFill>
                  <a:schemeClr val="accent2">
                    <a:lumMod val="75000"/>
                  </a:schemeClr>
                </a:solidFill>
              </a:rPr>
              <a:t> </a:t>
            </a:r>
            <a:r>
              <a:rPr lang="en-US" sz="1200" dirty="0" err="1">
                <a:solidFill>
                  <a:schemeClr val="accent2">
                    <a:lumMod val="75000"/>
                  </a:schemeClr>
                </a:solidFill>
              </a:rPr>
              <a:t>ჩარჩო</a:t>
            </a:r>
            <a:endParaRPr lang="en-US" sz="1200" dirty="0">
              <a:solidFill>
                <a:schemeClr val="accent2">
                  <a:lumMod val="75000"/>
                </a:schemeClr>
              </a:solidFill>
            </a:endParaRPr>
          </a:p>
        </p:txBody>
      </p:sp>
      <p:sp>
        <p:nvSpPr>
          <p:cNvPr id="24" name="Rounded Rectangle 23"/>
          <p:cNvSpPr/>
          <p:nvPr/>
        </p:nvSpPr>
        <p:spPr>
          <a:xfrm>
            <a:off x="5029200" y="3581400"/>
            <a:ext cx="1600200" cy="1066800"/>
          </a:xfrm>
          <a:prstGeom prst="roundRect">
            <a:avLst/>
          </a:prstGeom>
          <a:solidFill>
            <a:srgbClr val="A06540"/>
          </a:solidFill>
          <a:ln>
            <a:noFill/>
          </a:ln>
        </p:spPr>
        <p:style>
          <a:lnRef idx="1">
            <a:schemeClr val="accent4"/>
          </a:lnRef>
          <a:fillRef idx="3">
            <a:schemeClr val="accent4"/>
          </a:fillRef>
          <a:effectRef idx="2">
            <a:schemeClr val="accent4"/>
          </a:effectRef>
          <a:fontRef idx="minor">
            <a:schemeClr val="lt1"/>
          </a:fontRef>
        </p:style>
        <p:txBody>
          <a:bodyPr lIns="0" tIns="0" rIns="0" bIns="0" rtlCol="0" anchor="ctr"/>
          <a:lstStyle/>
          <a:p>
            <a:pPr algn="ctr">
              <a:lnSpc>
                <a:spcPct val="120000"/>
              </a:lnSpc>
            </a:pPr>
            <a:r>
              <a:rPr lang="en-US" sz="1200" dirty="0" err="1" smtClean="0"/>
              <a:t>გაუმჯობესებული</a:t>
            </a:r>
            <a:r>
              <a:rPr lang="en-US" sz="1200" dirty="0" smtClean="0"/>
              <a:t> </a:t>
            </a:r>
            <a:r>
              <a:rPr lang="en-US" sz="1200" dirty="0" err="1" smtClean="0"/>
              <a:t>ხელმისაწვდომობა</a:t>
            </a:r>
            <a:r>
              <a:rPr lang="en-US" sz="1200" dirty="0" smtClean="0"/>
              <a:t> </a:t>
            </a:r>
            <a:r>
              <a:rPr lang="en-US" sz="1200" dirty="0" err="1" smtClean="0"/>
              <a:t>და</a:t>
            </a:r>
            <a:r>
              <a:rPr lang="en-US" sz="1200" dirty="0" smtClean="0"/>
              <a:t> </a:t>
            </a:r>
            <a:r>
              <a:rPr lang="en-US" sz="1200" dirty="0" err="1" smtClean="0"/>
              <a:t>სერვისის</a:t>
            </a:r>
            <a:r>
              <a:rPr lang="en-US" sz="1200" dirty="0" smtClean="0"/>
              <a:t> </a:t>
            </a:r>
            <a:r>
              <a:rPr lang="en-US" sz="1200" dirty="0" err="1" smtClean="0"/>
              <a:t>მიწოდების</a:t>
            </a:r>
            <a:r>
              <a:rPr lang="en-US" sz="1200" dirty="0" smtClean="0"/>
              <a:t> </a:t>
            </a:r>
            <a:r>
              <a:rPr lang="en-US" sz="1200" dirty="0" err="1" smtClean="0"/>
              <a:t>ხარისხი</a:t>
            </a:r>
            <a:endParaRPr lang="en-US" sz="1200" dirty="0"/>
          </a:p>
        </p:txBody>
      </p:sp>
      <p:sp>
        <p:nvSpPr>
          <p:cNvPr id="52" name="Rounded Rectangle 51"/>
          <p:cNvSpPr/>
          <p:nvPr/>
        </p:nvSpPr>
        <p:spPr>
          <a:xfrm>
            <a:off x="5486400" y="1600200"/>
            <a:ext cx="1981200" cy="990600"/>
          </a:xfrm>
          <a:prstGeom prst="roundRect">
            <a:avLst>
              <a:gd name="adj" fmla="val 21415"/>
            </a:avLst>
          </a:prstGeom>
          <a:ln>
            <a:noFill/>
          </a:ln>
        </p:spPr>
        <p:style>
          <a:lnRef idx="1">
            <a:schemeClr val="accent4"/>
          </a:lnRef>
          <a:fillRef idx="2">
            <a:schemeClr val="accent4"/>
          </a:fillRef>
          <a:effectRef idx="1">
            <a:schemeClr val="accent4"/>
          </a:effectRef>
          <a:fontRef idx="minor">
            <a:schemeClr val="dk1"/>
          </a:fontRef>
        </p:style>
        <p:txBody>
          <a:bodyPr lIns="0" tIns="0" rIns="0" bIns="0" rtlCol="0" anchor="t"/>
          <a:lstStyle/>
          <a:p>
            <a:r>
              <a:rPr lang="en-US" sz="1400" dirty="0" err="1" smtClean="0"/>
              <a:t>მოდელის</a:t>
            </a:r>
            <a:r>
              <a:rPr lang="en-US" sz="1400" dirty="0" smtClean="0"/>
              <a:t> </a:t>
            </a:r>
            <a:r>
              <a:rPr lang="en-US" sz="1400" dirty="0" err="1"/>
              <a:t>დიზანი</a:t>
            </a:r>
            <a:r>
              <a:rPr lang="en-US" sz="1400" dirty="0"/>
              <a:t> </a:t>
            </a:r>
            <a:r>
              <a:rPr lang="en-US" sz="1400" dirty="0" smtClean="0"/>
              <a:t>&amp; </a:t>
            </a:r>
            <a:r>
              <a:rPr lang="en-US" sz="1400" dirty="0" err="1" smtClean="0"/>
              <a:t>იმპლემენტაცია</a:t>
            </a:r>
            <a:endParaRPr lang="en-US" sz="1400" dirty="0" smtClean="0"/>
          </a:p>
          <a:p>
            <a:endParaRPr lang="en-US" sz="300" dirty="0" smtClean="0"/>
          </a:p>
          <a:p>
            <a:pPr marL="223838" indent="-165100">
              <a:buFont typeface="Arial"/>
              <a:buChar char="•"/>
            </a:pPr>
            <a:r>
              <a:rPr lang="en-US" sz="1200" dirty="0" err="1" smtClean="0"/>
              <a:t>ვერიფიკაცია</a:t>
            </a:r>
            <a:endParaRPr lang="en-US" sz="1200" dirty="0" smtClean="0"/>
          </a:p>
          <a:p>
            <a:pPr marL="223838" indent="-165100">
              <a:buFont typeface="Arial"/>
              <a:buChar char="•"/>
            </a:pPr>
            <a:r>
              <a:rPr lang="en-US" sz="1200" dirty="0" err="1" smtClean="0"/>
              <a:t>ზედამხედველობა</a:t>
            </a:r>
            <a:endParaRPr lang="en-US" sz="1200" dirty="0" smtClean="0"/>
          </a:p>
          <a:p>
            <a:endParaRPr lang="en-US" sz="1400" dirty="0"/>
          </a:p>
        </p:txBody>
      </p:sp>
    </p:spTree>
    <p:extLst>
      <p:ext uri="{BB962C8B-B14F-4D97-AF65-F5344CB8AC3E}">
        <p14:creationId xmlns:p14="http://schemas.microsoft.com/office/powerpoint/2010/main" val="34478712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გმადლობთ!</a:t>
            </a:r>
            <a:endParaRPr lang="ka-GE" dirty="0"/>
          </a:p>
        </p:txBody>
      </p:sp>
    </p:spTree>
    <p:extLst>
      <p:ext uri="{BB962C8B-B14F-4D97-AF65-F5344CB8AC3E}">
        <p14:creationId xmlns:p14="http://schemas.microsoft.com/office/powerpoint/2010/main" val="8203228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noAutofit/>
          </a:bodyPr>
          <a:lstStyle/>
          <a:p>
            <a:pPr>
              <a:lnSpc>
                <a:spcPct val="130000"/>
              </a:lnSpc>
            </a:pPr>
            <a:r>
              <a:rPr lang="en-US" sz="1600" dirty="0" err="1"/>
              <a:t>შედეგზე</a:t>
            </a:r>
            <a:r>
              <a:rPr lang="en-US" sz="1600" dirty="0"/>
              <a:t> </a:t>
            </a:r>
            <a:r>
              <a:rPr lang="en-US" sz="1600" dirty="0" err="1"/>
              <a:t>დაფუძნებული</a:t>
            </a:r>
            <a:r>
              <a:rPr lang="en-US" sz="1600" dirty="0"/>
              <a:t> </a:t>
            </a:r>
            <a:r>
              <a:rPr lang="en-US" sz="1600" dirty="0" err="1"/>
              <a:t>დაფინანსების</a:t>
            </a:r>
            <a:r>
              <a:rPr lang="en-US" sz="1600" dirty="0"/>
              <a:t> </a:t>
            </a:r>
            <a:r>
              <a:rPr lang="en-US" sz="1600" dirty="0" err="1"/>
              <a:t>მოდელის</a:t>
            </a:r>
            <a:r>
              <a:rPr lang="en-US" sz="1600" dirty="0"/>
              <a:t> </a:t>
            </a:r>
            <a:r>
              <a:rPr lang="en-US" sz="1600" dirty="0" err="1"/>
              <a:t>მიზანი</a:t>
            </a:r>
            <a:endParaRPr lang="en-US" sz="1600" dirty="0"/>
          </a:p>
        </p:txBody>
      </p:sp>
      <p:sp>
        <p:nvSpPr>
          <p:cNvPr id="3" name="Text Placeholder 2"/>
          <p:cNvSpPr>
            <a:spLocks noGrp="1"/>
          </p:cNvSpPr>
          <p:nvPr>
            <p:ph type="body" sz="quarter" idx="17"/>
          </p:nvPr>
        </p:nvSpPr>
        <p:spPr>
          <a:xfrm>
            <a:off x="533400" y="1371600"/>
            <a:ext cx="8153400" cy="4876800"/>
          </a:xfrm>
          <a:solidFill>
            <a:schemeClr val="bg1">
              <a:lumMod val="95000"/>
            </a:schemeClr>
          </a:solidFill>
        </p:spPr>
        <p:txBody>
          <a:bodyPr anchor="t"/>
          <a:lstStyle/>
          <a:p>
            <a:pPr>
              <a:lnSpc>
                <a:spcPct val="150000"/>
              </a:lnSpc>
              <a:buFont typeface="Wingdings" charset="2"/>
              <a:buChar char="q"/>
            </a:pPr>
            <a:r>
              <a:rPr lang="x-none" dirty="0" smtClean="0"/>
              <a:t>სერვისის მიმწოდებლის მოტივაციის ამაღლება, რათა</a:t>
            </a:r>
            <a:r>
              <a:rPr lang="ru-RU" dirty="0" smtClean="0"/>
              <a:t>:</a:t>
            </a:r>
          </a:p>
          <a:p>
            <a:pPr>
              <a:lnSpc>
                <a:spcPct val="150000"/>
              </a:lnSpc>
              <a:buFont typeface="Wingdings" charset="2"/>
              <a:buChar char="q"/>
            </a:pPr>
            <a:endParaRPr lang="ru-RU" sz="600" dirty="0" smtClean="0"/>
          </a:p>
          <a:p>
            <a:pPr>
              <a:lnSpc>
                <a:spcPct val="150000"/>
              </a:lnSpc>
              <a:buFont typeface="Wingdings" charset="2"/>
              <a:buChar char="Ø"/>
            </a:pPr>
            <a:r>
              <a:rPr lang="en-US" sz="1600" dirty="0" err="1" smtClean="0">
                <a:solidFill>
                  <a:schemeClr val="tx1">
                    <a:lumMod val="65000"/>
                    <a:lumOff val="35000"/>
                  </a:schemeClr>
                </a:solidFill>
                <a:latin typeface="BPG Arial" panose="020B0604020202020204" pitchFamily="34" charset="0"/>
                <a:cs typeface="BPG Arial" panose="020B0604020202020204" pitchFamily="34" charset="0"/>
              </a:rPr>
              <a:t>გააუმჯობესოს</a:t>
            </a:r>
            <a:r>
              <a:rPr lang="en-US" dirty="0" smtClean="0"/>
              <a:t>: </a:t>
            </a:r>
          </a:p>
          <a:p>
            <a:pPr lvl="1">
              <a:lnSpc>
                <a:spcPct val="150000"/>
              </a:lnSpc>
              <a:buFont typeface="Wingdings" charset="2"/>
              <a:buChar char="Ø"/>
            </a:pPr>
            <a:r>
              <a:rPr lang="ru-RU" sz="1600" dirty="0" err="1">
                <a:solidFill>
                  <a:schemeClr val="tx1">
                    <a:lumMod val="65000"/>
                    <a:lumOff val="35000"/>
                  </a:schemeClr>
                </a:solidFill>
                <a:latin typeface="BPG Arial" panose="020B0604020202020204" pitchFamily="34" charset="0"/>
                <a:cs typeface="BPG Arial" panose="020B0604020202020204" pitchFamily="34" charset="0"/>
              </a:rPr>
              <a:t>მომსახურების</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ხარისხი</a:t>
            </a:r>
            <a:endParaRPr lang="ru-RU" sz="1600" dirty="0">
              <a:solidFill>
                <a:schemeClr val="tx1">
                  <a:lumMod val="65000"/>
                  <a:lumOff val="35000"/>
                </a:schemeClr>
              </a:solidFill>
              <a:latin typeface="BPG Arial" panose="020B0604020202020204" pitchFamily="34" charset="0"/>
              <a:cs typeface="BPG Arial" panose="020B0604020202020204" pitchFamily="34" charset="0"/>
            </a:endParaRPr>
          </a:p>
          <a:p>
            <a:pPr lvl="1">
              <a:lnSpc>
                <a:spcPct val="150000"/>
              </a:lnSpc>
              <a:buFont typeface="Wingdings" charset="2"/>
              <a:buChar char="Ø"/>
            </a:pPr>
            <a:r>
              <a:rPr lang="ru-RU" sz="1600" dirty="0" err="1">
                <a:solidFill>
                  <a:schemeClr val="tx1">
                    <a:lumMod val="65000"/>
                    <a:lumOff val="35000"/>
                  </a:schemeClr>
                </a:solidFill>
                <a:latin typeface="BPG Arial" panose="020B0604020202020204" pitchFamily="34" charset="0"/>
                <a:cs typeface="BPG Arial" panose="020B0604020202020204" pitchFamily="34" charset="0"/>
              </a:rPr>
              <a:t>ანგარიშვალდებულებულების</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დონე</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endParaRPr lang="ru-RU" sz="1600" dirty="0">
              <a:solidFill>
                <a:schemeClr val="tx1">
                  <a:lumMod val="65000"/>
                  <a:lumOff val="35000"/>
                </a:schemeClr>
              </a:solidFill>
              <a:latin typeface="BPG Arial" panose="020B0604020202020204" pitchFamily="34" charset="0"/>
              <a:cs typeface="BPG Arial" panose="020B0604020202020204" pitchFamily="34" charset="0"/>
            </a:endParaRPr>
          </a:p>
          <a:p>
            <a:pPr>
              <a:lnSpc>
                <a:spcPct val="150000"/>
              </a:lnSpc>
              <a:buFont typeface="Wingdings" charset="2"/>
              <a:buChar char="Ø"/>
            </a:pPr>
            <a:r>
              <a:rPr lang="ru-RU" dirty="0" err="1" smtClean="0"/>
              <a:t>უზრუნველყოს</a:t>
            </a:r>
            <a:r>
              <a:rPr lang="ru-RU" dirty="0"/>
              <a:t>:</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p>
          <a:p>
            <a:pPr lvl="1">
              <a:lnSpc>
                <a:spcPct val="150000"/>
              </a:lnSpc>
              <a:buFont typeface="Wingdings" charset="2"/>
              <a:buChar char="Ø"/>
            </a:pPr>
            <a:r>
              <a:rPr lang="ru-RU" sz="1600" dirty="0" err="1">
                <a:solidFill>
                  <a:schemeClr val="tx1">
                    <a:lumMod val="65000"/>
                    <a:lumOff val="35000"/>
                  </a:schemeClr>
                </a:solidFill>
                <a:latin typeface="BPG Arial" panose="020B0604020202020204" pitchFamily="34" charset="0"/>
                <a:cs typeface="BPG Arial" panose="020B0604020202020204" pitchFamily="34" charset="0"/>
              </a:rPr>
              <a:t>მედიკამენტების</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მარაგი</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და</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აღჭურვილობა</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და</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სხვ</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a:t>
            </a:r>
            <a:endParaRPr lang="en-US" sz="1600" dirty="0" smtClean="0"/>
          </a:p>
          <a:p>
            <a:pPr lvl="1">
              <a:lnSpc>
                <a:spcPct val="150000"/>
              </a:lnSpc>
              <a:buFont typeface="Wingdings" charset="2"/>
              <a:buChar char="Ø"/>
            </a:pPr>
            <a:r>
              <a:rPr lang="en-US" sz="1600" dirty="0" err="1">
                <a:solidFill>
                  <a:schemeClr val="tx1">
                    <a:lumMod val="65000"/>
                    <a:lumOff val="35000"/>
                  </a:schemeClr>
                </a:solidFill>
                <a:latin typeface="BPG Arial" panose="020B0604020202020204" pitchFamily="34" charset="0"/>
                <a:cs typeface="BPG Arial" panose="020B0604020202020204" pitchFamily="34" charset="0"/>
              </a:rPr>
              <a:t>სერვისების</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მიწოდება</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ძ</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ნელად</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მისადგომ</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smtClean="0">
                <a:solidFill>
                  <a:schemeClr val="tx1">
                    <a:lumMod val="65000"/>
                    <a:lumOff val="35000"/>
                  </a:schemeClr>
                </a:solidFill>
                <a:latin typeface="BPG Arial" panose="020B0604020202020204" pitchFamily="34" charset="0"/>
                <a:cs typeface="BPG Arial" panose="020B0604020202020204" pitchFamily="34" charset="0"/>
              </a:rPr>
              <a:t>ადილებში</a:t>
            </a:r>
            <a:endParaRPr lang="en-US" sz="1600" dirty="0" smtClean="0">
              <a:solidFill>
                <a:schemeClr val="tx1">
                  <a:lumMod val="65000"/>
                  <a:lumOff val="35000"/>
                </a:schemeClr>
              </a:solidFill>
              <a:latin typeface="BPG Arial" panose="020B0604020202020204" pitchFamily="34" charset="0"/>
              <a:cs typeface="BPG Arial" panose="020B0604020202020204" pitchFamily="34" charset="0"/>
            </a:endParaRPr>
          </a:p>
          <a:p>
            <a:pPr lvl="1">
              <a:lnSpc>
                <a:spcPct val="150000"/>
              </a:lnSpc>
              <a:buFont typeface="Wingdings" charset="2"/>
              <a:buChar char="Ø"/>
            </a:pPr>
            <a:r>
              <a:rPr lang="ru-RU" sz="1600" dirty="0" err="1">
                <a:solidFill>
                  <a:schemeClr val="tx1">
                    <a:lumMod val="65000"/>
                    <a:lumOff val="35000"/>
                  </a:schemeClr>
                </a:solidFill>
                <a:latin typeface="BPG Arial" panose="020B0604020202020204" pitchFamily="34" charset="0"/>
                <a:cs typeface="BPG Arial" panose="020B0604020202020204" pitchFamily="34" charset="0"/>
              </a:rPr>
              <a:t>გასვლითი</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სერვისები</a:t>
            </a:r>
            <a:endParaRPr lang="ru-RU" sz="1600" dirty="0">
              <a:solidFill>
                <a:schemeClr val="tx1">
                  <a:lumMod val="65000"/>
                  <a:lumOff val="35000"/>
                </a:schemeClr>
              </a:solidFill>
              <a:latin typeface="BPG Arial" panose="020B0604020202020204" pitchFamily="34" charset="0"/>
              <a:cs typeface="BPG Arial" panose="020B0604020202020204" pitchFamily="34" charset="0"/>
            </a:endParaRPr>
          </a:p>
          <a:p>
            <a:pPr>
              <a:lnSpc>
                <a:spcPct val="150000"/>
              </a:lnSpc>
              <a:buFont typeface="Wingdings" charset="2"/>
              <a:buChar char="Ø"/>
            </a:pPr>
            <a:r>
              <a:rPr lang="ru-RU" dirty="0" err="1" smtClean="0"/>
              <a:t>აამაღლოს</a:t>
            </a:r>
            <a:r>
              <a:rPr lang="ru-RU" dirty="0" smtClean="0"/>
              <a:t> </a:t>
            </a:r>
            <a:r>
              <a:rPr lang="ru-RU" dirty="0" err="1" smtClean="0"/>
              <a:t>სერვისის</a:t>
            </a:r>
            <a:r>
              <a:rPr lang="ru-RU" dirty="0" smtClean="0"/>
              <a:t> </a:t>
            </a:r>
            <a:r>
              <a:rPr lang="ru-RU" dirty="0" err="1"/>
              <a:t>მიმწოდებლის</a:t>
            </a:r>
            <a:r>
              <a:rPr lang="ru-RU" dirty="0"/>
              <a:t> </a:t>
            </a:r>
            <a:r>
              <a:rPr lang="ru-RU" dirty="0" err="1" smtClean="0"/>
              <a:t>ავტონომიურობა</a:t>
            </a:r>
            <a:endParaRPr lang="ru-RU" dirty="0" smtClean="0"/>
          </a:p>
        </p:txBody>
      </p:sp>
      <p:pic>
        <p:nvPicPr>
          <p:cNvPr id="4" name="Picture 3"/>
          <p:cNvPicPr>
            <a:picLocks noChangeAspect="1"/>
          </p:cNvPicPr>
          <p:nvPr/>
        </p:nvPicPr>
        <p:blipFill>
          <a:blip r:embed="rId3"/>
          <a:stretch>
            <a:fillRect/>
          </a:stretch>
        </p:blipFill>
        <p:spPr>
          <a:xfrm>
            <a:off x="6400800" y="1828800"/>
            <a:ext cx="1714934"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7010400" y="4419600"/>
            <a:ext cx="1371600" cy="137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607300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800" y="1752600"/>
            <a:ext cx="8763000" cy="243840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04800" y="4343400"/>
            <a:ext cx="8686800" cy="2362200"/>
          </a:xfrm>
          <a:prstGeom prst="rect">
            <a:avLst/>
          </a:prstGeom>
          <a:solidFill>
            <a:srgbClr val="E9F6F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rmAutofit fontScale="90000"/>
          </a:bodyPr>
          <a:lstStyle/>
          <a:p>
            <a:pPr>
              <a:lnSpc>
                <a:spcPct val="130000"/>
              </a:lnSpc>
            </a:pPr>
            <a:r>
              <a:rPr lang="en-US" dirty="0" err="1" smtClean="0"/>
              <a:t>შედეგზე</a:t>
            </a:r>
            <a:r>
              <a:rPr lang="en-US" dirty="0" smtClean="0"/>
              <a:t> </a:t>
            </a:r>
            <a:r>
              <a:rPr lang="en-US" dirty="0" err="1" smtClean="0"/>
              <a:t>დაფუძნებული</a:t>
            </a:r>
            <a:r>
              <a:rPr lang="en-US" dirty="0" smtClean="0"/>
              <a:t> </a:t>
            </a:r>
            <a:r>
              <a:rPr lang="en-US" dirty="0" err="1" smtClean="0"/>
              <a:t>დაფინანსების</a:t>
            </a:r>
            <a:r>
              <a:rPr lang="en-US" dirty="0" smtClean="0"/>
              <a:t> </a:t>
            </a:r>
            <a:r>
              <a:rPr lang="en-US" dirty="0" err="1" smtClean="0"/>
              <a:t>მოდელი</a:t>
            </a:r>
            <a:r>
              <a:rPr lang="en-US" dirty="0" smtClean="0"/>
              <a:t> </a:t>
            </a:r>
            <a:br>
              <a:rPr lang="en-US" dirty="0" smtClean="0"/>
            </a:br>
            <a:r>
              <a:rPr lang="en-US" dirty="0" err="1" smtClean="0"/>
              <a:t>პირველად</a:t>
            </a:r>
            <a:r>
              <a:rPr lang="en-US" dirty="0" smtClean="0"/>
              <a:t> </a:t>
            </a:r>
            <a:r>
              <a:rPr lang="en-US" dirty="0" err="1" smtClean="0"/>
              <a:t>ჯანდაცვაში</a:t>
            </a:r>
            <a:endParaRPr lang="en-US" dirty="0"/>
          </a:p>
        </p:txBody>
      </p:sp>
      <p:sp>
        <p:nvSpPr>
          <p:cNvPr id="3" name="Text Placeholder 2"/>
          <p:cNvSpPr>
            <a:spLocks noGrp="1"/>
          </p:cNvSpPr>
          <p:nvPr>
            <p:ph type="body" sz="quarter" idx="17"/>
          </p:nvPr>
        </p:nvSpPr>
        <p:spPr>
          <a:xfrm>
            <a:off x="457200" y="1143000"/>
            <a:ext cx="7924800" cy="5486400"/>
          </a:xfrm>
        </p:spPr>
        <p:txBody>
          <a:bodyPr/>
          <a:lstStyle/>
          <a:p>
            <a:pPr marL="0" indent="0">
              <a:lnSpc>
                <a:spcPct val="130000"/>
              </a:lnSpc>
              <a:buNone/>
            </a:pPr>
            <a:r>
              <a:rPr lang="en-US" sz="1800" b="1" dirty="0" err="1" smtClean="0"/>
              <a:t>კომპლექსური</a:t>
            </a:r>
            <a:r>
              <a:rPr lang="en-US" sz="1800" b="1" dirty="0" smtClean="0"/>
              <a:t> </a:t>
            </a:r>
            <a:r>
              <a:rPr lang="en-US" sz="1800" b="1" dirty="0" err="1" smtClean="0"/>
              <a:t>მიდგომა</a:t>
            </a:r>
            <a:r>
              <a:rPr lang="en-US" dirty="0"/>
              <a:t> </a:t>
            </a:r>
            <a:r>
              <a:rPr lang="en-US" dirty="0" err="1" smtClean="0"/>
              <a:t>სხვადასხვა</a:t>
            </a:r>
            <a:r>
              <a:rPr lang="en-US" dirty="0" smtClean="0"/>
              <a:t> </a:t>
            </a:r>
            <a:r>
              <a:rPr lang="en-US" dirty="0" err="1" smtClean="0"/>
              <a:t>მიმართულებზე</a:t>
            </a:r>
            <a:r>
              <a:rPr lang="en-US" dirty="0" smtClean="0"/>
              <a:t> </a:t>
            </a:r>
            <a:r>
              <a:rPr lang="en-US" dirty="0" err="1" smtClean="0"/>
              <a:t>ფოკუსით</a:t>
            </a:r>
            <a:r>
              <a:rPr lang="en-US" dirty="0" smtClean="0"/>
              <a:t>:  </a:t>
            </a:r>
            <a:endParaRPr lang="en-US" dirty="0" smtClean="0"/>
          </a:p>
          <a:p>
            <a:pPr>
              <a:lnSpc>
                <a:spcPct val="130000"/>
              </a:lnSpc>
            </a:pPr>
            <a:endParaRPr lang="en-US" sz="1000" dirty="0" smtClean="0"/>
          </a:p>
          <a:p>
            <a:pPr>
              <a:lnSpc>
                <a:spcPct val="130000"/>
              </a:lnSpc>
              <a:buFont typeface="Wingdings" charset="2"/>
              <a:buChar char="u"/>
            </a:pPr>
            <a:r>
              <a:rPr lang="en-US" dirty="0" err="1" smtClean="0"/>
              <a:t>დედათა</a:t>
            </a:r>
            <a:r>
              <a:rPr lang="en-US" dirty="0" smtClean="0"/>
              <a:t> </a:t>
            </a:r>
            <a:r>
              <a:rPr lang="en-US" dirty="0" err="1" smtClean="0"/>
              <a:t>და</a:t>
            </a:r>
            <a:r>
              <a:rPr lang="en-US" dirty="0" smtClean="0"/>
              <a:t> </a:t>
            </a:r>
            <a:r>
              <a:rPr lang="en-US" dirty="0" err="1" smtClean="0"/>
              <a:t>ბავშვთა</a:t>
            </a:r>
            <a:r>
              <a:rPr lang="en-US" dirty="0" smtClean="0"/>
              <a:t> </a:t>
            </a:r>
            <a:r>
              <a:rPr lang="en-US" dirty="0" err="1" smtClean="0"/>
              <a:t>ჯანმრთელობა</a:t>
            </a:r>
            <a:endParaRPr lang="en-US" dirty="0" smtClean="0"/>
          </a:p>
          <a:p>
            <a:pPr marL="520700" lvl="1">
              <a:lnSpc>
                <a:spcPct val="130000"/>
              </a:lnSpc>
              <a:buFont typeface="Wingdings" charset="2"/>
              <a:buChar char="Ø"/>
            </a:pPr>
            <a:r>
              <a:rPr lang="en-US" sz="1600" dirty="0" err="1">
                <a:solidFill>
                  <a:schemeClr val="tx1">
                    <a:lumMod val="65000"/>
                    <a:lumOff val="35000"/>
                  </a:schemeClr>
                </a:solidFill>
                <a:latin typeface="BPG Arial" panose="020B0604020202020204" pitchFamily="34" charset="0"/>
                <a:cs typeface="BPG Arial" panose="020B0604020202020204" pitchFamily="34" charset="0"/>
              </a:rPr>
              <a:t>ოჯახის</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დაგეგმვა</a:t>
            </a:r>
            <a:endParaRPr lang="en-US" sz="1600" dirty="0">
              <a:solidFill>
                <a:schemeClr val="tx1">
                  <a:lumMod val="65000"/>
                  <a:lumOff val="35000"/>
                </a:schemeClr>
              </a:solidFill>
              <a:latin typeface="BPG Arial" panose="020B0604020202020204" pitchFamily="34" charset="0"/>
              <a:cs typeface="BPG Arial" panose="020B0604020202020204" pitchFamily="34" charset="0"/>
            </a:endParaRPr>
          </a:p>
          <a:p>
            <a:pPr marL="520700" lvl="1">
              <a:lnSpc>
                <a:spcPct val="130000"/>
              </a:lnSpc>
              <a:buFont typeface="Wingdings" charset="2"/>
              <a:buChar char="Ø"/>
            </a:pPr>
            <a:r>
              <a:rPr lang="en-US" sz="1600" dirty="0" err="1">
                <a:solidFill>
                  <a:schemeClr val="tx1">
                    <a:lumMod val="65000"/>
                    <a:lumOff val="35000"/>
                  </a:schemeClr>
                </a:solidFill>
                <a:latin typeface="BPG Arial" panose="020B0604020202020204" pitchFamily="34" charset="0"/>
                <a:cs typeface="BPG Arial" panose="020B0604020202020204" pitchFamily="34" charset="0"/>
              </a:rPr>
              <a:t>ანტენატალური</a:t>
            </a:r>
            <a:r>
              <a:rPr lang="en-US" sz="1600" dirty="0">
                <a:solidFill>
                  <a:schemeClr val="tx1">
                    <a:lumMod val="65000"/>
                    <a:lumOff val="35000"/>
                  </a:schemeClr>
                </a:solidFill>
                <a:latin typeface="BPG Arial" panose="020B0604020202020204" pitchFamily="34" charset="0"/>
                <a:cs typeface="BPG Arial" panose="020B0604020202020204" pitchFamily="34" charset="0"/>
              </a:rPr>
              <a:t> </a:t>
            </a:r>
            <a:r>
              <a:rPr lang="en-US" sz="1600" dirty="0" err="1">
                <a:solidFill>
                  <a:schemeClr val="tx1">
                    <a:lumMod val="65000"/>
                    <a:lumOff val="35000"/>
                  </a:schemeClr>
                </a:solidFill>
                <a:latin typeface="BPG Arial" panose="020B0604020202020204" pitchFamily="34" charset="0"/>
                <a:cs typeface="BPG Arial" panose="020B0604020202020204" pitchFamily="34" charset="0"/>
              </a:rPr>
              <a:t>მეთვალყურეობა</a:t>
            </a:r>
            <a:endParaRPr lang="en-US" sz="1600" dirty="0">
              <a:solidFill>
                <a:schemeClr val="tx1">
                  <a:lumMod val="65000"/>
                  <a:lumOff val="35000"/>
                </a:schemeClr>
              </a:solidFill>
              <a:latin typeface="BPG Arial" panose="020B0604020202020204" pitchFamily="34" charset="0"/>
              <a:cs typeface="BPG Arial" panose="020B0604020202020204" pitchFamily="34" charset="0"/>
            </a:endParaRPr>
          </a:p>
          <a:p>
            <a:pPr marL="520700" lvl="1">
              <a:lnSpc>
                <a:spcPct val="130000"/>
              </a:lnSpc>
              <a:buFont typeface="Wingdings" charset="2"/>
              <a:buChar char="Ø"/>
            </a:pP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გართულებული</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მშობიარობის</a:t>
            </a:r>
            <a:r>
              <a:rPr lang="ru-RU" sz="1600" dirty="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a:solidFill>
                  <a:schemeClr val="tx1">
                    <a:lumMod val="65000"/>
                    <a:lumOff val="35000"/>
                  </a:schemeClr>
                </a:solidFill>
                <a:latin typeface="BPG Arial" panose="020B0604020202020204" pitchFamily="34" charset="0"/>
                <a:cs typeface="BPG Arial" panose="020B0604020202020204" pitchFamily="34" charset="0"/>
              </a:rPr>
              <a:t>რეფერალი</a:t>
            </a:r>
            <a:endParaRPr lang="ru-RU" sz="1600" dirty="0">
              <a:solidFill>
                <a:schemeClr val="tx1">
                  <a:lumMod val="65000"/>
                  <a:lumOff val="35000"/>
                </a:schemeClr>
              </a:solidFill>
              <a:latin typeface="BPG Arial" panose="020B0604020202020204" pitchFamily="34" charset="0"/>
              <a:cs typeface="BPG Arial" panose="020B0604020202020204" pitchFamily="34" charset="0"/>
            </a:endParaRPr>
          </a:p>
          <a:p>
            <a:pPr marL="520700" lvl="1">
              <a:lnSpc>
                <a:spcPct val="130000"/>
              </a:lnSpc>
              <a:buFont typeface="Wingdings" charset="2"/>
              <a:buChar char="Ø"/>
            </a:pP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ახალშობილთა</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და</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ჩვილ</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ბავშვთა</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მეთვალყურეობა</a:t>
            </a:r>
            <a:r>
              <a:rPr lang="ru-RU" sz="1600" dirty="0" smtClean="0">
                <a:solidFill>
                  <a:schemeClr val="tx1">
                    <a:lumMod val="65000"/>
                    <a:lumOff val="35000"/>
                  </a:schemeClr>
                </a:solidFill>
                <a:latin typeface="BPG Arial" panose="020B0604020202020204" pitchFamily="34" charset="0"/>
                <a:cs typeface="BPG Arial" panose="020B0604020202020204" pitchFamily="34" charset="0"/>
              </a:rPr>
              <a:t> </a:t>
            </a:r>
          </a:p>
          <a:p>
            <a:pPr marL="520700" lvl="1">
              <a:lnSpc>
                <a:spcPct val="130000"/>
              </a:lnSpc>
              <a:buFont typeface="Wingdings" charset="2"/>
              <a:buChar char="Ø"/>
            </a:pP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მ</a:t>
            </a:r>
            <a:r>
              <a:rPr lang="en-US" sz="1600" dirty="0" smtClean="0">
                <a:solidFill>
                  <a:schemeClr val="tx1">
                    <a:lumMod val="65000"/>
                    <a:lumOff val="35000"/>
                  </a:schemeClr>
                </a:solidFill>
                <a:latin typeface="BPG Arial" panose="020B0604020202020204" pitchFamily="34" charset="0"/>
                <a:cs typeface="BPG Arial" panose="020B0604020202020204" pitchFamily="34" charset="0"/>
              </a:rPr>
              <a:t>.</a:t>
            </a:r>
            <a:r>
              <a:rPr lang="en-US" sz="1600" dirty="0" err="1" smtClean="0">
                <a:solidFill>
                  <a:schemeClr val="tx1">
                    <a:lumMod val="65000"/>
                    <a:lumOff val="35000"/>
                  </a:schemeClr>
                </a:solidFill>
                <a:latin typeface="BPG Arial" panose="020B0604020202020204" pitchFamily="34" charset="0"/>
                <a:cs typeface="BPG Arial" panose="020B0604020202020204" pitchFamily="34" charset="0"/>
              </a:rPr>
              <a:t>შ</a:t>
            </a:r>
            <a:r>
              <a:rPr lang="en-US" sz="1600" dirty="0" smtClean="0">
                <a:solidFill>
                  <a:schemeClr val="tx1">
                    <a:lumMod val="65000"/>
                    <a:lumOff val="35000"/>
                  </a:schemeClr>
                </a:solidFill>
                <a:latin typeface="BPG Arial" panose="020B0604020202020204" pitchFamily="34" charset="0"/>
                <a:cs typeface="BPG Arial" panose="020B0604020202020204" pitchFamily="34" charset="0"/>
              </a:rPr>
              <a:t>.</a:t>
            </a:r>
            <a:r>
              <a:rPr lang="ru-RU" sz="1600" dirty="0" err="1" smtClean="0">
                <a:solidFill>
                  <a:schemeClr val="tx1">
                    <a:lumMod val="65000"/>
                    <a:lumOff val="35000"/>
                  </a:schemeClr>
                </a:solidFill>
                <a:latin typeface="BPG Arial" panose="020B0604020202020204" pitchFamily="34" charset="0"/>
                <a:cs typeface="BPG Arial" panose="020B0604020202020204" pitchFamily="34" charset="0"/>
              </a:rPr>
              <a:t>იმუნიზაცია</a:t>
            </a:r>
            <a:r>
              <a:rPr lang="en-US" sz="1600" dirty="0" smtClean="0">
                <a:solidFill>
                  <a:schemeClr val="tx1">
                    <a:lumMod val="65000"/>
                    <a:lumOff val="35000"/>
                  </a:schemeClr>
                </a:solidFill>
                <a:latin typeface="BPG Arial" panose="020B0604020202020204" pitchFamily="34" charset="0"/>
                <a:cs typeface="BPG Arial" panose="020B0604020202020204" pitchFamily="34" charset="0"/>
              </a:rPr>
              <a:t> </a:t>
            </a:r>
            <a:endParaRPr lang="en-US" sz="1600" dirty="0">
              <a:solidFill>
                <a:schemeClr val="tx1">
                  <a:lumMod val="65000"/>
                  <a:lumOff val="35000"/>
                </a:schemeClr>
              </a:solidFill>
              <a:latin typeface="BPG Arial" panose="020B0604020202020204" pitchFamily="34" charset="0"/>
              <a:cs typeface="BPG Arial" panose="020B0604020202020204" pitchFamily="34" charset="0"/>
            </a:endParaRPr>
          </a:p>
          <a:p>
            <a:pPr marL="233363" lvl="1" indent="0">
              <a:lnSpc>
                <a:spcPct val="130000"/>
              </a:lnSpc>
              <a:buNone/>
            </a:pPr>
            <a:endParaRPr lang="en-US" sz="1400" dirty="0" smtClean="0"/>
          </a:p>
          <a:p>
            <a:pPr>
              <a:lnSpc>
                <a:spcPct val="130000"/>
              </a:lnSpc>
              <a:buFont typeface="Wingdings" charset="2"/>
              <a:buChar char="u"/>
            </a:pPr>
            <a:r>
              <a:rPr lang="en-US" dirty="0" err="1" smtClean="0"/>
              <a:t>ქრონიკული</a:t>
            </a:r>
            <a:r>
              <a:rPr lang="en-US" dirty="0" smtClean="0"/>
              <a:t> </a:t>
            </a:r>
            <a:r>
              <a:rPr lang="en-US" dirty="0" err="1" smtClean="0"/>
              <a:t>დაავადებების</a:t>
            </a:r>
            <a:r>
              <a:rPr lang="en-US" dirty="0" smtClean="0"/>
              <a:t> </a:t>
            </a:r>
            <a:r>
              <a:rPr lang="en-US" dirty="0" err="1" smtClean="0"/>
              <a:t>მართვა</a:t>
            </a:r>
            <a:endParaRPr lang="en-US" dirty="0" smtClean="0"/>
          </a:p>
          <a:p>
            <a:pPr marL="461963">
              <a:lnSpc>
                <a:spcPct val="130000"/>
              </a:lnSpc>
              <a:buFont typeface="Wingdings" charset="2"/>
              <a:buChar char="Ø"/>
              <a:tabLst>
                <a:tab pos="282575" algn="l"/>
              </a:tabLst>
            </a:pPr>
            <a:r>
              <a:rPr lang="en-US" dirty="0" err="1" smtClean="0"/>
              <a:t>დიაბეტი</a:t>
            </a:r>
            <a:endParaRPr lang="en-US" dirty="0" smtClean="0"/>
          </a:p>
          <a:p>
            <a:pPr marL="461963">
              <a:lnSpc>
                <a:spcPct val="130000"/>
              </a:lnSpc>
              <a:buFont typeface="Wingdings" charset="2"/>
              <a:buChar char="Ø"/>
              <a:tabLst>
                <a:tab pos="282575" algn="l"/>
              </a:tabLst>
            </a:pPr>
            <a:r>
              <a:rPr lang="en-US" dirty="0" err="1" smtClean="0"/>
              <a:t>ტუბერკულოზი</a:t>
            </a:r>
            <a:endParaRPr lang="en-US" dirty="0" smtClean="0"/>
          </a:p>
          <a:p>
            <a:pPr marL="461963">
              <a:lnSpc>
                <a:spcPct val="130000"/>
              </a:lnSpc>
              <a:buFont typeface="Wingdings" charset="2"/>
              <a:buChar char="Ø"/>
              <a:tabLst>
                <a:tab pos="282575" algn="l"/>
              </a:tabLst>
            </a:pPr>
            <a:r>
              <a:rPr lang="en-US" dirty="0" err="1" smtClean="0"/>
              <a:t>ჰიპერტონული</a:t>
            </a:r>
            <a:r>
              <a:rPr lang="en-US" dirty="0" smtClean="0"/>
              <a:t> </a:t>
            </a:r>
            <a:r>
              <a:rPr lang="en-US" dirty="0" err="1" smtClean="0"/>
              <a:t>დაავადება</a:t>
            </a:r>
            <a:endParaRPr lang="en-US" dirty="0" smtClean="0"/>
          </a:p>
          <a:p>
            <a:pPr marL="461963">
              <a:lnSpc>
                <a:spcPct val="130000"/>
              </a:lnSpc>
              <a:buFont typeface="Wingdings" charset="2"/>
              <a:buChar char="Ø"/>
              <a:tabLst>
                <a:tab pos="282575" algn="l"/>
              </a:tabLst>
            </a:pPr>
            <a:r>
              <a:rPr lang="en-US" dirty="0" err="1" smtClean="0"/>
              <a:t>კიბოს</a:t>
            </a:r>
            <a:r>
              <a:rPr lang="en-US" dirty="0" smtClean="0"/>
              <a:t> </a:t>
            </a:r>
            <a:r>
              <a:rPr lang="en-US" dirty="0" err="1" smtClean="0"/>
              <a:t>სკრინინგი</a:t>
            </a:r>
            <a:endParaRPr lang="en-US" dirty="0" smtClean="0"/>
          </a:p>
          <a:p>
            <a:pPr>
              <a:lnSpc>
                <a:spcPct val="130000"/>
              </a:lnSpc>
            </a:pPr>
            <a:endParaRPr lang="en-US" dirty="0" smtClean="0"/>
          </a:p>
          <a:p>
            <a:endParaRPr lang="en-US" dirty="0"/>
          </a:p>
        </p:txBody>
      </p:sp>
      <p:pic>
        <p:nvPicPr>
          <p:cNvPr id="7" name="Picture 6"/>
          <p:cNvPicPr>
            <a:picLocks noChangeAspect="1"/>
          </p:cNvPicPr>
          <p:nvPr/>
        </p:nvPicPr>
        <p:blipFill>
          <a:blip r:embed="rId3"/>
          <a:stretch>
            <a:fillRect/>
          </a:stretch>
        </p:blipFill>
        <p:spPr>
          <a:xfrm>
            <a:off x="6629400" y="2438399"/>
            <a:ext cx="914400" cy="889687"/>
          </a:xfrm>
          <a:prstGeom prst="rect">
            <a:avLst/>
          </a:prstGeom>
        </p:spPr>
      </p:pic>
      <p:pic>
        <p:nvPicPr>
          <p:cNvPr id="8" name="Picture 7"/>
          <p:cNvPicPr>
            <a:picLocks noChangeAspect="1"/>
          </p:cNvPicPr>
          <p:nvPr/>
        </p:nvPicPr>
        <p:blipFill>
          <a:blip r:embed="rId4"/>
          <a:stretch>
            <a:fillRect/>
          </a:stretch>
        </p:blipFill>
        <p:spPr>
          <a:xfrm>
            <a:off x="5105399" y="2438399"/>
            <a:ext cx="1066801" cy="874777"/>
          </a:xfrm>
          <a:prstGeom prst="rect">
            <a:avLst/>
          </a:prstGeom>
        </p:spPr>
      </p:pic>
      <p:pic>
        <p:nvPicPr>
          <p:cNvPr id="9" name="Picture 8"/>
          <p:cNvPicPr>
            <a:picLocks noChangeAspect="1"/>
          </p:cNvPicPr>
          <p:nvPr/>
        </p:nvPicPr>
        <p:blipFill rotWithShape="1">
          <a:blip r:embed="rId5"/>
          <a:srcRect b="21084"/>
          <a:stretch/>
        </p:blipFill>
        <p:spPr>
          <a:xfrm>
            <a:off x="7695629" y="2286000"/>
            <a:ext cx="1448371" cy="1143000"/>
          </a:xfrm>
          <a:prstGeom prst="rect">
            <a:avLst/>
          </a:prstGeom>
        </p:spPr>
      </p:pic>
      <p:pic>
        <p:nvPicPr>
          <p:cNvPr id="10" name="Picture 9"/>
          <p:cNvPicPr>
            <a:picLocks noChangeAspect="1"/>
          </p:cNvPicPr>
          <p:nvPr/>
        </p:nvPicPr>
        <p:blipFill>
          <a:blip r:embed="rId6"/>
          <a:stretch>
            <a:fillRect/>
          </a:stretch>
        </p:blipFill>
        <p:spPr>
          <a:xfrm>
            <a:off x="3657600" y="5486400"/>
            <a:ext cx="1440543" cy="756285"/>
          </a:xfrm>
          <a:prstGeom prst="rect">
            <a:avLst/>
          </a:prstGeom>
        </p:spPr>
      </p:pic>
      <p:pic>
        <p:nvPicPr>
          <p:cNvPr id="11" name="Picture 10"/>
          <p:cNvPicPr>
            <a:picLocks noChangeAspect="1"/>
          </p:cNvPicPr>
          <p:nvPr/>
        </p:nvPicPr>
        <p:blipFill>
          <a:blip r:embed="rId7"/>
          <a:stretch>
            <a:fillRect/>
          </a:stretch>
        </p:blipFill>
        <p:spPr>
          <a:xfrm>
            <a:off x="5638800" y="5486400"/>
            <a:ext cx="1171990" cy="787029"/>
          </a:xfrm>
          <a:prstGeom prst="rect">
            <a:avLst/>
          </a:prstGeom>
        </p:spPr>
      </p:pic>
      <p:pic>
        <p:nvPicPr>
          <p:cNvPr id="12" name="Picture 11"/>
          <p:cNvPicPr>
            <a:picLocks noChangeAspect="1"/>
          </p:cNvPicPr>
          <p:nvPr/>
        </p:nvPicPr>
        <p:blipFill>
          <a:blip r:embed="rId8"/>
          <a:stretch>
            <a:fillRect/>
          </a:stretch>
        </p:blipFill>
        <p:spPr>
          <a:xfrm>
            <a:off x="7467600" y="5486400"/>
            <a:ext cx="1353582" cy="761999"/>
          </a:xfrm>
          <a:prstGeom prst="rect">
            <a:avLst/>
          </a:prstGeom>
        </p:spPr>
      </p:pic>
    </p:spTree>
    <p:extLst>
      <p:ext uri="{BB962C8B-B14F-4D97-AF65-F5344CB8AC3E}">
        <p14:creationId xmlns:p14="http://schemas.microsoft.com/office/powerpoint/2010/main" val="12312236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81000"/>
            <a:ext cx="7239000" cy="691200"/>
          </a:xfrm>
        </p:spPr>
        <p:txBody>
          <a:bodyPr>
            <a:normAutofit/>
          </a:bodyPr>
          <a:lstStyle/>
          <a:p>
            <a:pPr>
              <a:lnSpc>
                <a:spcPct val="130000"/>
              </a:lnSpc>
            </a:pPr>
            <a:r>
              <a:rPr lang="en-US" dirty="0" err="1" smtClean="0"/>
              <a:t>საჭიროებები</a:t>
            </a:r>
            <a:r>
              <a:rPr lang="en-US" dirty="0" smtClean="0"/>
              <a:t> </a:t>
            </a:r>
            <a:r>
              <a:rPr lang="en-US" dirty="0" err="1" smtClean="0"/>
              <a:t>მოდელის</a:t>
            </a:r>
            <a:r>
              <a:rPr lang="en-US" dirty="0" smtClean="0"/>
              <a:t> </a:t>
            </a:r>
            <a:r>
              <a:rPr lang="en-US" dirty="0" err="1" smtClean="0"/>
              <a:t>დასანერგად</a:t>
            </a:r>
            <a:r>
              <a:rPr lang="en-US" dirty="0" smtClean="0"/>
              <a:t>?</a:t>
            </a:r>
            <a:endParaRPr lang="en-US" dirty="0"/>
          </a:p>
        </p:txBody>
      </p:sp>
      <p:sp>
        <p:nvSpPr>
          <p:cNvPr id="3" name="Text Placeholder 2"/>
          <p:cNvSpPr>
            <a:spLocks noGrp="1"/>
          </p:cNvSpPr>
          <p:nvPr>
            <p:ph type="body" sz="quarter" idx="17"/>
          </p:nvPr>
        </p:nvSpPr>
        <p:spPr>
          <a:xfrm>
            <a:off x="609600" y="1447800"/>
            <a:ext cx="7848600" cy="2743200"/>
          </a:xfrm>
        </p:spPr>
        <p:txBody>
          <a:bodyPr/>
          <a:lstStyle/>
          <a:p>
            <a:pPr>
              <a:lnSpc>
                <a:spcPct val="130000"/>
              </a:lnSpc>
              <a:buFont typeface="Wingdings" charset="2"/>
              <a:buChar char="v"/>
            </a:pPr>
            <a:r>
              <a:rPr lang="en-US" dirty="0" err="1" smtClean="0"/>
              <a:t>გაზომვადი</a:t>
            </a:r>
            <a:r>
              <a:rPr lang="en-US" dirty="0" smtClean="0"/>
              <a:t> </a:t>
            </a:r>
            <a:r>
              <a:rPr lang="en-US" dirty="0" err="1" smtClean="0"/>
              <a:t>ინდიკატორების</a:t>
            </a:r>
            <a:r>
              <a:rPr lang="en-US" dirty="0" smtClean="0"/>
              <a:t> </a:t>
            </a:r>
            <a:r>
              <a:rPr lang="en-US" dirty="0" err="1" smtClean="0"/>
              <a:t>შერჩევა</a:t>
            </a:r>
            <a:r>
              <a:rPr lang="en-US" dirty="0" smtClean="0"/>
              <a:t> </a:t>
            </a:r>
            <a:r>
              <a:rPr lang="en-US" dirty="0" err="1" smtClean="0"/>
              <a:t>და</a:t>
            </a:r>
            <a:r>
              <a:rPr lang="en-US" dirty="0" smtClean="0"/>
              <a:t> </a:t>
            </a:r>
            <a:r>
              <a:rPr lang="en-US" dirty="0" err="1" smtClean="0"/>
              <a:t>განსაზღვრა</a:t>
            </a:r>
            <a:r>
              <a:rPr lang="en-US" dirty="0" smtClean="0"/>
              <a:t> </a:t>
            </a:r>
          </a:p>
          <a:p>
            <a:pPr>
              <a:lnSpc>
                <a:spcPct val="130000"/>
              </a:lnSpc>
              <a:buFont typeface="Wingdings" charset="2"/>
              <a:buChar char="v"/>
            </a:pPr>
            <a:r>
              <a:rPr lang="en-US" dirty="0" err="1" smtClean="0"/>
              <a:t>ინსენტივის</a:t>
            </a:r>
            <a:r>
              <a:rPr lang="en-US" dirty="0" smtClean="0"/>
              <a:t> </a:t>
            </a:r>
            <a:r>
              <a:rPr lang="en-US" dirty="0" err="1" smtClean="0"/>
              <a:t>მოცულობის</a:t>
            </a:r>
            <a:r>
              <a:rPr lang="en-US" dirty="0" smtClean="0"/>
              <a:t> </a:t>
            </a:r>
            <a:r>
              <a:rPr lang="en-US" dirty="0" err="1" smtClean="0"/>
              <a:t>განსაზღვრა</a:t>
            </a:r>
            <a:r>
              <a:rPr lang="en-US" dirty="0" smtClean="0"/>
              <a:t> </a:t>
            </a:r>
            <a:r>
              <a:rPr lang="en-US" dirty="0" err="1" smtClean="0"/>
              <a:t>და</a:t>
            </a:r>
            <a:r>
              <a:rPr lang="en-US" dirty="0" smtClean="0"/>
              <a:t> </a:t>
            </a:r>
            <a:r>
              <a:rPr lang="en-US" dirty="0" err="1" smtClean="0"/>
              <a:t>გადახდის</a:t>
            </a:r>
            <a:r>
              <a:rPr lang="en-US" dirty="0" smtClean="0"/>
              <a:t> </a:t>
            </a:r>
            <a:r>
              <a:rPr lang="en-US" dirty="0" err="1" smtClean="0"/>
              <a:t>სქემის</a:t>
            </a:r>
            <a:r>
              <a:rPr lang="en-US" dirty="0" smtClean="0"/>
              <a:t> </a:t>
            </a:r>
            <a:r>
              <a:rPr lang="en-US" dirty="0" err="1" smtClean="0"/>
              <a:t>შერჩევა</a:t>
            </a:r>
            <a:endParaRPr lang="en-US" dirty="0" smtClean="0"/>
          </a:p>
          <a:p>
            <a:pPr>
              <a:lnSpc>
                <a:spcPct val="130000"/>
              </a:lnSpc>
              <a:buFont typeface="Wingdings" charset="2"/>
              <a:buChar char="v"/>
            </a:pPr>
            <a:endParaRPr lang="en-US" sz="600" dirty="0"/>
          </a:p>
          <a:p>
            <a:pPr>
              <a:lnSpc>
                <a:spcPct val="130000"/>
              </a:lnSpc>
              <a:buFont typeface="Wingdings" charset="2"/>
              <a:buChar char="v"/>
            </a:pPr>
            <a:r>
              <a:rPr lang="en-US" dirty="0" err="1" smtClean="0"/>
              <a:t>მონიტორინგის</a:t>
            </a:r>
            <a:r>
              <a:rPr lang="en-US" dirty="0" smtClean="0"/>
              <a:t> </a:t>
            </a:r>
            <a:r>
              <a:rPr lang="en-US" dirty="0" err="1" smtClean="0"/>
              <a:t>და</a:t>
            </a:r>
            <a:r>
              <a:rPr lang="en-US" dirty="0" smtClean="0"/>
              <a:t> </a:t>
            </a:r>
            <a:r>
              <a:rPr lang="en-US" dirty="0" err="1" smtClean="0"/>
              <a:t>შეფასების</a:t>
            </a:r>
            <a:r>
              <a:rPr lang="en-US" dirty="0" smtClean="0"/>
              <a:t> </a:t>
            </a:r>
            <a:r>
              <a:rPr lang="en-US" dirty="0" err="1" smtClean="0"/>
              <a:t>სისტემის</a:t>
            </a:r>
            <a:r>
              <a:rPr lang="en-US" dirty="0" smtClean="0"/>
              <a:t> </a:t>
            </a:r>
            <a:r>
              <a:rPr lang="en-US" dirty="0" err="1" smtClean="0"/>
              <a:t>დანერგვა</a:t>
            </a:r>
            <a:r>
              <a:rPr lang="en-US" dirty="0" smtClean="0"/>
              <a:t>, </a:t>
            </a:r>
            <a:r>
              <a:rPr lang="en-US" dirty="0" err="1" smtClean="0"/>
              <a:t>რომელიც</a:t>
            </a:r>
            <a:r>
              <a:rPr lang="en-US" dirty="0" smtClean="0"/>
              <a:t> </a:t>
            </a:r>
            <a:r>
              <a:rPr lang="en-US" dirty="0" err="1" smtClean="0"/>
              <a:t>გააკონტროლებს</a:t>
            </a:r>
            <a:r>
              <a:rPr lang="en-US" dirty="0" smtClean="0"/>
              <a:t> </a:t>
            </a:r>
            <a:r>
              <a:rPr lang="en-US" dirty="0" err="1" smtClean="0"/>
              <a:t>შედეგების</a:t>
            </a:r>
            <a:r>
              <a:rPr lang="en-US" dirty="0" smtClean="0"/>
              <a:t> </a:t>
            </a:r>
            <a:r>
              <a:rPr lang="en-US" dirty="0" err="1" smtClean="0"/>
              <a:t>შესრულებას</a:t>
            </a:r>
            <a:r>
              <a:rPr lang="en-US" dirty="0" smtClean="0"/>
              <a:t> </a:t>
            </a:r>
            <a:r>
              <a:rPr lang="en-US" dirty="0" err="1" smtClean="0"/>
              <a:t>და</a:t>
            </a:r>
            <a:r>
              <a:rPr lang="en-US" dirty="0" smtClean="0"/>
              <a:t> </a:t>
            </a:r>
            <a:r>
              <a:rPr lang="en-US" dirty="0" err="1" smtClean="0"/>
              <a:t>არასასურველი</a:t>
            </a:r>
            <a:r>
              <a:rPr lang="en-US" dirty="0" smtClean="0"/>
              <a:t> </a:t>
            </a:r>
            <a:r>
              <a:rPr lang="en-US" dirty="0" err="1" smtClean="0"/>
              <a:t>ქცევის</a:t>
            </a:r>
            <a:r>
              <a:rPr lang="en-US" dirty="0" smtClean="0"/>
              <a:t> </a:t>
            </a:r>
            <a:r>
              <a:rPr lang="en-US" dirty="0" err="1" smtClean="0"/>
              <a:t>ჩამოყალიბების</a:t>
            </a:r>
            <a:r>
              <a:rPr lang="en-US" dirty="0" smtClean="0"/>
              <a:t> </a:t>
            </a:r>
            <a:r>
              <a:rPr lang="en-US" dirty="0" err="1" smtClean="0"/>
              <a:t>საფრთხეს</a:t>
            </a:r>
            <a:r>
              <a:rPr lang="en-US" dirty="0" smtClean="0"/>
              <a:t> </a:t>
            </a:r>
            <a:r>
              <a:rPr lang="en-US" dirty="0" err="1" smtClean="0"/>
              <a:t>შეამცირებს</a:t>
            </a:r>
            <a:r>
              <a:rPr lang="en-US" dirty="0" smtClean="0"/>
              <a:t> </a:t>
            </a:r>
          </a:p>
          <a:p>
            <a:pPr marL="579438">
              <a:lnSpc>
                <a:spcPct val="130000"/>
              </a:lnSpc>
            </a:pPr>
            <a:r>
              <a:rPr lang="en-US" sz="1400" dirty="0" err="1"/>
              <a:t>რაოდენობრივი</a:t>
            </a:r>
            <a:r>
              <a:rPr lang="en-US" sz="1400" dirty="0"/>
              <a:t> </a:t>
            </a:r>
            <a:r>
              <a:rPr lang="en-US" sz="1400" dirty="0" err="1"/>
              <a:t>ინდიკატორები</a:t>
            </a:r>
            <a:endParaRPr lang="en-US" sz="1400" dirty="0"/>
          </a:p>
          <a:p>
            <a:pPr marL="579438">
              <a:lnSpc>
                <a:spcPct val="130000"/>
              </a:lnSpc>
            </a:pPr>
            <a:r>
              <a:rPr lang="en-US" sz="1400" dirty="0" err="1" smtClean="0"/>
              <a:t>ხარისხობრივი</a:t>
            </a:r>
            <a:r>
              <a:rPr lang="en-US" sz="1400" dirty="0" smtClean="0"/>
              <a:t> </a:t>
            </a:r>
            <a:r>
              <a:rPr lang="en-US" sz="1400" dirty="0" err="1"/>
              <a:t>ინდიკატორები</a:t>
            </a:r>
            <a:endParaRPr lang="en-US" sz="1400" dirty="0"/>
          </a:p>
          <a:p>
            <a:pPr marL="579438"/>
            <a:endParaRPr lang="en-US"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6477000" y="3048000"/>
            <a:ext cx="914400" cy="914400"/>
          </a:xfrm>
          <a:prstGeom prst="rect">
            <a:avLst/>
          </a:prstGeom>
        </p:spPr>
      </p:pic>
      <p:graphicFrame>
        <p:nvGraphicFramePr>
          <p:cNvPr id="7" name="Diagram 6"/>
          <p:cNvGraphicFramePr/>
          <p:nvPr>
            <p:extLst>
              <p:ext uri="{D42A27DB-BD31-4B8C-83A1-F6EECF244321}">
                <p14:modId xmlns:p14="http://schemas.microsoft.com/office/powerpoint/2010/main" val="2301688346"/>
              </p:ext>
            </p:extLst>
          </p:nvPr>
        </p:nvGraphicFramePr>
        <p:xfrm>
          <a:off x="3200400" y="4038600"/>
          <a:ext cx="43434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ight Arrow 11"/>
          <p:cNvSpPr/>
          <p:nvPr/>
        </p:nvSpPr>
        <p:spPr>
          <a:xfrm>
            <a:off x="533400" y="4800600"/>
            <a:ext cx="2514600" cy="1447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err="1" smtClean="0"/>
              <a:t>მონიტორინგის</a:t>
            </a:r>
            <a:r>
              <a:rPr lang="en-US" dirty="0" smtClean="0"/>
              <a:t> </a:t>
            </a:r>
            <a:r>
              <a:rPr lang="en-US" dirty="0" err="1" smtClean="0"/>
              <a:t>ციკლი</a:t>
            </a:r>
            <a:endParaRPr lang="en-US" dirty="0"/>
          </a:p>
        </p:txBody>
      </p:sp>
    </p:spTree>
    <p:extLst>
      <p:ext uri="{BB962C8B-B14F-4D97-AF65-F5344CB8AC3E}">
        <p14:creationId xmlns:p14="http://schemas.microsoft.com/office/powerpoint/2010/main" val="12325614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a-GE" dirty="0" smtClean="0"/>
              <a:t>გმადლობთ!</a:t>
            </a:r>
            <a:endParaRPr lang="ka-GE" dirty="0"/>
          </a:p>
        </p:txBody>
      </p:sp>
    </p:spTree>
    <p:extLst>
      <p:ext uri="{BB962C8B-B14F-4D97-AF65-F5344CB8AC3E}">
        <p14:creationId xmlns:p14="http://schemas.microsoft.com/office/powerpoint/2010/main" val="15090758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09800"/>
            <a:ext cx="4114800" cy="691200"/>
          </a:xfrm>
        </p:spPr>
        <p:txBody>
          <a:bodyPr anchor="ctr"/>
          <a:lstStyle/>
          <a:p>
            <a:pPr algn="ctr"/>
            <a:r>
              <a:rPr lang="en-US" dirty="0" err="1" smtClean="0"/>
              <a:t>დამატებითი</a:t>
            </a:r>
            <a:r>
              <a:rPr lang="en-US" dirty="0" smtClean="0"/>
              <a:t> </a:t>
            </a:r>
            <a:r>
              <a:rPr lang="en-US" dirty="0" err="1" smtClean="0"/>
              <a:t>მონაცემები</a:t>
            </a:r>
            <a:endParaRPr lang="en-US" dirty="0"/>
          </a:p>
        </p:txBody>
      </p:sp>
    </p:spTree>
    <p:extLst>
      <p:ext uri="{BB962C8B-B14F-4D97-AF65-F5344CB8AC3E}">
        <p14:creationId xmlns:p14="http://schemas.microsoft.com/office/powerpoint/2010/main" val="463965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28600"/>
            <a:ext cx="7239000" cy="691200"/>
          </a:xfrm>
        </p:spPr>
        <p:txBody>
          <a:bodyPr anchor="ctr">
            <a:normAutofit fontScale="90000"/>
          </a:bodyPr>
          <a:lstStyle/>
          <a:p>
            <a:pPr>
              <a:lnSpc>
                <a:spcPct val="130000"/>
              </a:lnSpc>
            </a:pPr>
            <a:r>
              <a:rPr lang="en-US" sz="1600" dirty="0" err="1" smtClean="0"/>
              <a:t>რომელი</a:t>
            </a:r>
            <a:r>
              <a:rPr lang="en-US" sz="1600" dirty="0" smtClean="0"/>
              <a:t> </a:t>
            </a:r>
            <a:r>
              <a:rPr lang="en-US" sz="1600" dirty="0" err="1" smtClean="0"/>
              <a:t>ბარიერების</a:t>
            </a:r>
            <a:r>
              <a:rPr lang="en-US" sz="1600" dirty="0" smtClean="0"/>
              <a:t> </a:t>
            </a:r>
            <a:r>
              <a:rPr lang="en-US" sz="1600" dirty="0" err="1" smtClean="0"/>
              <a:t>აღმოსაფხვრელად</a:t>
            </a:r>
            <a:r>
              <a:rPr lang="en-US" sz="1600" dirty="0" smtClean="0"/>
              <a:t> </a:t>
            </a:r>
            <a:r>
              <a:rPr lang="en-US" sz="1600" dirty="0" err="1" smtClean="0"/>
              <a:t>არის</a:t>
            </a:r>
            <a:r>
              <a:rPr lang="en-US" sz="1600" dirty="0" smtClean="0"/>
              <a:t> </a:t>
            </a:r>
            <a:r>
              <a:rPr lang="en-US" sz="1600" dirty="0" err="1" smtClean="0"/>
              <a:t>მოწოდებული</a:t>
            </a:r>
            <a:r>
              <a:rPr lang="en-US" sz="1600" dirty="0" smtClean="0"/>
              <a:t> RBF </a:t>
            </a:r>
            <a:r>
              <a:rPr lang="en-US" sz="1600" dirty="0" err="1" smtClean="0"/>
              <a:t>სქემები</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2326015621"/>
              </p:ext>
            </p:extLst>
          </p:nvPr>
        </p:nvGraphicFramePr>
        <p:xfrm>
          <a:off x="152400" y="1118328"/>
          <a:ext cx="8839200" cy="5434872"/>
        </p:xfrm>
        <a:graphic>
          <a:graphicData uri="http://schemas.openxmlformats.org/drawingml/2006/table">
            <a:tbl>
              <a:tblPr firstRow="1" bandRow="1">
                <a:tableStyleId>{5C22544A-7EE6-4342-B048-85BDC9FD1C3A}</a:tableStyleId>
              </a:tblPr>
              <a:tblGrid>
                <a:gridCol w="4759569"/>
                <a:gridCol w="4079631"/>
              </a:tblGrid>
              <a:tr h="385903">
                <a:tc>
                  <a:txBody>
                    <a:bodyPr/>
                    <a:lstStyle/>
                    <a:p>
                      <a:r>
                        <a:rPr lang="en-US" sz="1600" dirty="0" err="1" smtClean="0"/>
                        <a:t>მიწოდების</a:t>
                      </a:r>
                      <a:r>
                        <a:rPr lang="en-US" sz="1600" dirty="0" smtClean="0"/>
                        <a:t> </a:t>
                      </a:r>
                      <a:r>
                        <a:rPr lang="en-US" sz="1600" dirty="0" err="1" smtClean="0"/>
                        <a:t>ბარიერები</a:t>
                      </a:r>
                      <a:endParaRPr lang="en-US" sz="1600" dirty="0"/>
                    </a:p>
                  </a:txBody>
                  <a:tcPr/>
                </a:tc>
                <a:tc>
                  <a:txBody>
                    <a:bodyPr/>
                    <a:lstStyle/>
                    <a:p>
                      <a:r>
                        <a:rPr lang="en-US" sz="1600" dirty="0" err="1" smtClean="0"/>
                        <a:t>მოთხოვნის</a:t>
                      </a:r>
                      <a:r>
                        <a:rPr lang="en-US" sz="1600" dirty="0" smtClean="0"/>
                        <a:t> </a:t>
                      </a:r>
                      <a:r>
                        <a:rPr lang="en-US" sz="1600" dirty="0" err="1" smtClean="0"/>
                        <a:t>ბარიერები</a:t>
                      </a:r>
                      <a:endParaRPr lang="en-US" sz="1600" dirty="0"/>
                    </a:p>
                  </a:txBody>
                  <a:tcPr/>
                </a:tc>
              </a:tr>
              <a:tr h="571087">
                <a:tc gridSpan="2">
                  <a:txBody>
                    <a:bodyPr/>
                    <a:lstStyle/>
                    <a:p>
                      <a:r>
                        <a:rPr lang="en-US" sz="1600" dirty="0" err="1" smtClean="0"/>
                        <a:t>სერვისების</a:t>
                      </a:r>
                      <a:r>
                        <a:rPr lang="en-US" sz="1600" dirty="0" smtClean="0"/>
                        <a:t> </a:t>
                      </a:r>
                      <a:r>
                        <a:rPr lang="en-US" sz="1600" dirty="0" err="1" smtClean="0"/>
                        <a:t>არსებობა</a:t>
                      </a:r>
                      <a:r>
                        <a:rPr lang="en-US" sz="1600" dirty="0" smtClean="0"/>
                        <a:t> / </a:t>
                      </a:r>
                      <a:r>
                        <a:rPr lang="en-US" sz="1600" dirty="0" err="1" smtClean="0"/>
                        <a:t>გეოგრაფიული</a:t>
                      </a:r>
                      <a:r>
                        <a:rPr lang="en-US" sz="1600" baseline="0" dirty="0" smtClean="0"/>
                        <a:t> </a:t>
                      </a:r>
                      <a:r>
                        <a:rPr lang="en-US" sz="1600" dirty="0" err="1" smtClean="0"/>
                        <a:t>ხელმისაწვდომობა</a:t>
                      </a:r>
                      <a:r>
                        <a:rPr lang="en-US" sz="1600" dirty="0" smtClean="0"/>
                        <a:t> (availability/</a:t>
                      </a:r>
                      <a:r>
                        <a:rPr lang="en-US" sz="1600" baseline="0" dirty="0" smtClean="0"/>
                        <a:t> geographical accessibility)</a:t>
                      </a:r>
                      <a:endParaRPr lang="en-US" sz="1600" dirty="0"/>
                    </a:p>
                  </a:txBody>
                  <a:tcPr/>
                </a:tc>
                <a:tc hMerge="1">
                  <a:txBody>
                    <a:bodyPr/>
                    <a:lstStyle/>
                    <a:p>
                      <a:endParaRPr lang="en-US"/>
                    </a:p>
                  </a:txBody>
                  <a:tcPr/>
                </a:tc>
              </a:tr>
              <a:tr h="1933875">
                <a:tc>
                  <a:txBody>
                    <a:bodyPr/>
                    <a:lstStyle/>
                    <a:p>
                      <a:pPr marL="285750" indent="-285750">
                        <a:lnSpc>
                          <a:spcPct val="110000"/>
                        </a:lnSpc>
                        <a:buFont typeface="Arial"/>
                        <a:buChar char="•"/>
                      </a:pPr>
                      <a:r>
                        <a:rPr lang="en-US" sz="1200" dirty="0" err="1" smtClean="0"/>
                        <a:t>სერვისის</a:t>
                      </a:r>
                      <a:r>
                        <a:rPr lang="en-US" sz="1200" baseline="0" dirty="0" smtClean="0"/>
                        <a:t> </a:t>
                      </a:r>
                      <a:r>
                        <a:rPr lang="en-US" sz="1200" baseline="0" dirty="0" err="1" smtClean="0"/>
                        <a:t>ადგილმდებარეობა</a:t>
                      </a:r>
                      <a:endParaRPr lang="en-US" sz="1200" baseline="0" dirty="0" smtClean="0"/>
                    </a:p>
                    <a:p>
                      <a:pPr marL="285750" indent="-285750">
                        <a:lnSpc>
                          <a:spcPct val="110000"/>
                        </a:lnSpc>
                        <a:buFont typeface="Arial"/>
                        <a:buChar char="•"/>
                      </a:pPr>
                      <a:r>
                        <a:rPr lang="en-US" sz="1200" baseline="0" dirty="0" err="1" smtClean="0"/>
                        <a:t>არაკვალიფიციური</a:t>
                      </a:r>
                      <a:r>
                        <a:rPr lang="en-US" sz="1200" baseline="0" dirty="0" smtClean="0"/>
                        <a:t> </a:t>
                      </a:r>
                      <a:r>
                        <a:rPr lang="en-US" sz="1200" baseline="0" dirty="0" err="1" smtClean="0"/>
                        <a:t>პერსონალი</a:t>
                      </a:r>
                      <a:endParaRPr lang="en-US" sz="1200" baseline="0" dirty="0" smtClean="0"/>
                    </a:p>
                    <a:p>
                      <a:pPr marL="285750" indent="-285750">
                        <a:lnSpc>
                          <a:spcPct val="110000"/>
                        </a:lnSpc>
                        <a:buFont typeface="Arial"/>
                        <a:buChar char="•"/>
                      </a:pPr>
                      <a:r>
                        <a:rPr lang="en-US" sz="1200" baseline="0" dirty="0" err="1" smtClean="0"/>
                        <a:t>სამუშაო</a:t>
                      </a:r>
                      <a:r>
                        <a:rPr lang="en-US" sz="1200" baseline="0" dirty="0" smtClean="0"/>
                        <a:t> </a:t>
                      </a:r>
                      <a:r>
                        <a:rPr lang="en-US" sz="1200" baseline="0" dirty="0" err="1" smtClean="0"/>
                        <a:t>საათები</a:t>
                      </a:r>
                      <a:endParaRPr lang="en-US" sz="1200" baseline="0" dirty="0" smtClean="0"/>
                    </a:p>
                    <a:p>
                      <a:pPr marL="285750" indent="-285750">
                        <a:lnSpc>
                          <a:spcPct val="110000"/>
                        </a:lnSpc>
                        <a:buFont typeface="Arial"/>
                        <a:buChar char="•"/>
                      </a:pPr>
                      <a:r>
                        <a:rPr lang="en-US" sz="1200" b="1" baseline="0" dirty="0" err="1" smtClean="0">
                          <a:solidFill>
                            <a:srgbClr val="FF0000"/>
                          </a:solidFill>
                        </a:rPr>
                        <a:t>მოლოდინის</a:t>
                      </a:r>
                      <a:r>
                        <a:rPr lang="en-US" sz="1200" b="1" baseline="0" dirty="0" smtClean="0">
                          <a:solidFill>
                            <a:srgbClr val="FF0000"/>
                          </a:solidFill>
                        </a:rPr>
                        <a:t> </a:t>
                      </a:r>
                      <a:r>
                        <a:rPr lang="en-US" sz="1200" b="1" baseline="0" dirty="0" err="1" smtClean="0">
                          <a:solidFill>
                            <a:srgbClr val="FF0000"/>
                          </a:solidFill>
                        </a:rPr>
                        <a:t>დრო</a:t>
                      </a:r>
                      <a:endParaRPr lang="en-US" sz="1200" b="1" baseline="0" dirty="0" smtClean="0">
                        <a:solidFill>
                          <a:srgbClr val="FF0000"/>
                        </a:solidFill>
                      </a:endParaRPr>
                    </a:p>
                    <a:p>
                      <a:pPr marL="285750" indent="-285750">
                        <a:lnSpc>
                          <a:spcPct val="110000"/>
                        </a:lnSpc>
                        <a:buFont typeface="Arial"/>
                        <a:buChar char="•"/>
                      </a:pPr>
                      <a:r>
                        <a:rPr lang="en-US" sz="1200" b="1" baseline="0" dirty="0" err="1" smtClean="0">
                          <a:solidFill>
                            <a:srgbClr val="FF0000"/>
                          </a:solidFill>
                        </a:rPr>
                        <a:t>პერსონალის</a:t>
                      </a:r>
                      <a:r>
                        <a:rPr lang="en-US" sz="1200" b="1" baseline="0" dirty="0" smtClean="0">
                          <a:solidFill>
                            <a:srgbClr val="FF0000"/>
                          </a:solidFill>
                        </a:rPr>
                        <a:t> </a:t>
                      </a:r>
                      <a:r>
                        <a:rPr lang="en-US" sz="1200" b="1" baseline="0" dirty="0" err="1" smtClean="0">
                          <a:solidFill>
                            <a:srgbClr val="FF0000"/>
                          </a:solidFill>
                        </a:rPr>
                        <a:t>მოტივაცია</a:t>
                      </a:r>
                      <a:endParaRPr lang="en-US" sz="1200" b="1" baseline="0" dirty="0" smtClean="0">
                        <a:solidFill>
                          <a:srgbClr val="FF0000"/>
                        </a:solidFill>
                      </a:endParaRPr>
                    </a:p>
                    <a:p>
                      <a:pPr marL="285750" indent="-285750">
                        <a:lnSpc>
                          <a:spcPct val="110000"/>
                        </a:lnSpc>
                        <a:buFont typeface="Arial"/>
                        <a:buChar char="•"/>
                      </a:pPr>
                      <a:r>
                        <a:rPr lang="en-US" sz="1200" b="1" baseline="0" dirty="0" err="1" smtClean="0">
                          <a:solidFill>
                            <a:srgbClr val="FF0000"/>
                          </a:solidFill>
                        </a:rPr>
                        <a:t>აღჭურვილობა</a:t>
                      </a:r>
                      <a:r>
                        <a:rPr lang="en-US" sz="1200" b="1" baseline="0" dirty="0" smtClean="0">
                          <a:solidFill>
                            <a:srgbClr val="FF0000"/>
                          </a:solidFill>
                        </a:rPr>
                        <a:t>, </a:t>
                      </a:r>
                      <a:r>
                        <a:rPr lang="en-US" sz="1200" b="1" baseline="0" dirty="0" err="1" smtClean="0">
                          <a:solidFill>
                            <a:srgbClr val="FF0000"/>
                          </a:solidFill>
                        </a:rPr>
                        <a:t>მედიკამენტები</a:t>
                      </a:r>
                      <a:r>
                        <a:rPr lang="en-US" sz="1200" b="1" baseline="0" dirty="0" smtClean="0">
                          <a:solidFill>
                            <a:srgbClr val="FF0000"/>
                          </a:solidFill>
                        </a:rPr>
                        <a:t>, </a:t>
                      </a:r>
                      <a:r>
                        <a:rPr lang="en-US" sz="1200" b="1" baseline="0" dirty="0" err="1" smtClean="0">
                          <a:solidFill>
                            <a:srgbClr val="FF0000"/>
                          </a:solidFill>
                        </a:rPr>
                        <a:t>სახარჯი</a:t>
                      </a:r>
                      <a:r>
                        <a:rPr lang="en-US" sz="1200" b="1" baseline="0" dirty="0" smtClean="0">
                          <a:solidFill>
                            <a:srgbClr val="FF0000"/>
                          </a:solidFill>
                        </a:rPr>
                        <a:t> </a:t>
                      </a:r>
                      <a:r>
                        <a:rPr lang="en-US" sz="1200" b="1" baseline="0" dirty="0" err="1" smtClean="0">
                          <a:solidFill>
                            <a:srgbClr val="FF0000"/>
                          </a:solidFill>
                        </a:rPr>
                        <a:t>მასალა</a:t>
                      </a:r>
                      <a:endParaRPr lang="en-US" sz="1200" b="1" baseline="0" dirty="0" smtClean="0">
                        <a:solidFill>
                          <a:srgbClr val="FF0000"/>
                        </a:solidFill>
                      </a:endParaRPr>
                    </a:p>
                    <a:p>
                      <a:pPr marL="285750" indent="-285750">
                        <a:lnSpc>
                          <a:spcPct val="110000"/>
                        </a:lnSpc>
                        <a:buFont typeface="Arial"/>
                        <a:buChar char="•"/>
                      </a:pPr>
                      <a:r>
                        <a:rPr lang="en-US" sz="1200" baseline="0" dirty="0" err="1" smtClean="0"/>
                        <a:t>ფრაგმენტირებული</a:t>
                      </a:r>
                      <a:r>
                        <a:rPr lang="en-US" sz="1200" baseline="0" dirty="0" smtClean="0"/>
                        <a:t> </a:t>
                      </a:r>
                      <a:r>
                        <a:rPr lang="en-US" sz="1200" baseline="0" dirty="0" err="1" smtClean="0"/>
                        <a:t>სერვისები</a:t>
                      </a:r>
                      <a:endParaRPr lang="en-US" sz="1200" baseline="0" dirty="0" smtClean="0"/>
                    </a:p>
                    <a:p>
                      <a:pPr marL="285750" indent="-285750">
                        <a:lnSpc>
                          <a:spcPct val="110000"/>
                        </a:lnSpc>
                        <a:buFont typeface="Arial"/>
                        <a:buChar char="•"/>
                      </a:pPr>
                      <a:r>
                        <a:rPr lang="en-US" sz="1200" baseline="0" dirty="0" err="1" smtClean="0"/>
                        <a:t>სერვისებიდან</a:t>
                      </a:r>
                      <a:r>
                        <a:rPr lang="en-US" sz="1200" baseline="0" dirty="0" smtClean="0"/>
                        <a:t> </a:t>
                      </a:r>
                      <a:r>
                        <a:rPr lang="en-US" sz="1200" baseline="0" dirty="0" err="1" smtClean="0"/>
                        <a:t>გამოთიშვა</a:t>
                      </a:r>
                      <a:endParaRPr lang="en-US" sz="1200" baseline="0" dirty="0" smtClean="0"/>
                    </a:p>
                    <a:p>
                      <a:pPr marL="285750" indent="-285750">
                        <a:lnSpc>
                          <a:spcPct val="110000"/>
                        </a:lnSpc>
                        <a:buFont typeface="Arial"/>
                        <a:buChar char="•"/>
                      </a:pPr>
                      <a:r>
                        <a:rPr lang="en-US" sz="1200" b="1" baseline="0" dirty="0" err="1" smtClean="0">
                          <a:solidFill>
                            <a:srgbClr val="FF0000"/>
                          </a:solidFill>
                        </a:rPr>
                        <a:t>გვიანი</a:t>
                      </a:r>
                      <a:r>
                        <a:rPr lang="en-US" sz="1200" b="1" baseline="0" dirty="0" smtClean="0">
                          <a:solidFill>
                            <a:srgbClr val="FF0000"/>
                          </a:solidFill>
                        </a:rPr>
                        <a:t> </a:t>
                      </a:r>
                      <a:r>
                        <a:rPr lang="en-US" sz="1200" b="1" baseline="0" dirty="0" err="1" smtClean="0">
                          <a:solidFill>
                            <a:srgbClr val="FF0000"/>
                          </a:solidFill>
                        </a:rPr>
                        <a:t>რეფერალი</a:t>
                      </a:r>
                      <a:r>
                        <a:rPr lang="en-US" sz="1200" b="1" baseline="0" dirty="0" smtClean="0">
                          <a:solidFill>
                            <a:srgbClr val="FF0000"/>
                          </a:solidFill>
                        </a:rPr>
                        <a:t> / </a:t>
                      </a:r>
                      <a:r>
                        <a:rPr lang="en-US" sz="1200" b="1" baseline="0" dirty="0" err="1" smtClean="0">
                          <a:solidFill>
                            <a:srgbClr val="FF0000"/>
                          </a:solidFill>
                        </a:rPr>
                        <a:t>რეფერალის</a:t>
                      </a:r>
                      <a:r>
                        <a:rPr lang="en-US" sz="1200" b="1" baseline="0" dirty="0" smtClean="0">
                          <a:solidFill>
                            <a:srgbClr val="FF0000"/>
                          </a:solidFill>
                        </a:rPr>
                        <a:t> </a:t>
                      </a:r>
                      <a:r>
                        <a:rPr lang="en-US" sz="1200" b="1" baseline="0" dirty="0" err="1" smtClean="0">
                          <a:solidFill>
                            <a:srgbClr val="FF0000"/>
                          </a:solidFill>
                        </a:rPr>
                        <a:t>არარსებობა</a:t>
                      </a:r>
                      <a:endParaRPr lang="en-US" sz="1200" b="1" baseline="0" dirty="0" smtClean="0">
                        <a:solidFill>
                          <a:srgbClr val="FF0000"/>
                        </a:solidFill>
                      </a:endParaRPr>
                    </a:p>
                  </a:txBody>
                  <a:tcPr/>
                </a:tc>
                <a:tc>
                  <a:txBody>
                    <a:bodyPr/>
                    <a:lstStyle/>
                    <a:p>
                      <a:pPr marL="285750" indent="-285750">
                        <a:lnSpc>
                          <a:spcPct val="110000"/>
                        </a:lnSpc>
                        <a:buFont typeface="Arial"/>
                        <a:buChar char="•"/>
                      </a:pPr>
                      <a:r>
                        <a:rPr lang="en-US" sz="1200" b="1" kern="1200" baseline="0" dirty="0" err="1" smtClean="0">
                          <a:solidFill>
                            <a:srgbClr val="FF0000"/>
                          </a:solidFill>
                          <a:latin typeface="+mn-lt"/>
                          <a:ea typeface="+mn-ea"/>
                          <a:cs typeface="+mn-cs"/>
                        </a:rPr>
                        <a:t>დისტანცია</a:t>
                      </a:r>
                      <a:endParaRPr lang="en-US" sz="1200" b="1" kern="1200" baseline="0" dirty="0" smtClean="0">
                        <a:solidFill>
                          <a:srgbClr val="FF0000"/>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ტრანსპორტირების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ხარჯები</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ტრანსპორტის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არსებობა</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კომუნიკაციის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საშულებების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არსებობა</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b="1" kern="1200" baseline="0" dirty="0" err="1" smtClean="0">
                          <a:solidFill>
                            <a:srgbClr val="FF0000"/>
                          </a:solidFill>
                          <a:latin typeface="+mn-lt"/>
                          <a:ea typeface="+mn-ea"/>
                          <a:cs typeface="+mn-cs"/>
                        </a:rPr>
                        <a:t>ინფორმაცია</a:t>
                      </a:r>
                      <a:r>
                        <a:rPr lang="en-US" sz="1200" b="1" kern="1200" baseline="0" dirty="0" smtClean="0">
                          <a:solidFill>
                            <a:srgbClr val="FF0000"/>
                          </a:solidFill>
                          <a:latin typeface="+mn-lt"/>
                          <a:ea typeface="+mn-ea"/>
                          <a:cs typeface="+mn-cs"/>
                        </a:rPr>
                        <a:t> </a:t>
                      </a:r>
                      <a:r>
                        <a:rPr lang="en-US" sz="1200" b="1" kern="1200" baseline="0" dirty="0" err="1" smtClean="0">
                          <a:solidFill>
                            <a:srgbClr val="FF0000"/>
                          </a:solidFill>
                          <a:latin typeface="+mn-lt"/>
                          <a:ea typeface="+mn-ea"/>
                          <a:cs typeface="+mn-cs"/>
                        </a:rPr>
                        <a:t>სერვისებზე</a:t>
                      </a:r>
                      <a:endParaRPr lang="en-US" sz="1200" b="1" kern="1200" baseline="0" dirty="0" smtClean="0">
                        <a:solidFill>
                          <a:srgbClr val="FF0000"/>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პაციენტის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განათლება</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b="1" kern="1200" baseline="0" dirty="0" err="1" smtClean="0">
                          <a:solidFill>
                            <a:srgbClr val="FF0000"/>
                          </a:solidFill>
                          <a:latin typeface="+mn-lt"/>
                          <a:ea typeface="+mn-ea"/>
                          <a:cs typeface="+mn-cs"/>
                        </a:rPr>
                        <a:t>მოთხოვნა</a:t>
                      </a:r>
                      <a:r>
                        <a:rPr lang="en-US" sz="1200" b="1" kern="1200" baseline="0" dirty="0" smtClean="0">
                          <a:solidFill>
                            <a:srgbClr val="FF0000"/>
                          </a:solidFill>
                          <a:latin typeface="+mn-lt"/>
                          <a:ea typeface="+mn-ea"/>
                          <a:cs typeface="+mn-cs"/>
                        </a:rPr>
                        <a:t> </a:t>
                      </a:r>
                      <a:r>
                        <a:rPr lang="en-US" sz="1200" b="1" kern="1200" baseline="0" dirty="0" err="1" smtClean="0">
                          <a:solidFill>
                            <a:srgbClr val="FF0000"/>
                          </a:solidFill>
                          <a:latin typeface="+mn-lt"/>
                          <a:ea typeface="+mn-ea"/>
                          <a:cs typeface="+mn-cs"/>
                        </a:rPr>
                        <a:t>სერვისებზე</a:t>
                      </a:r>
                      <a:endParaRPr lang="en-US" sz="1200" b="1" kern="1200" baseline="0" dirty="0" smtClean="0">
                        <a:solidFill>
                          <a:srgbClr val="FF0000"/>
                        </a:solidFill>
                        <a:latin typeface="+mn-lt"/>
                        <a:ea typeface="+mn-ea"/>
                        <a:cs typeface="+mn-cs"/>
                      </a:endParaRPr>
                    </a:p>
                    <a:p>
                      <a:pPr>
                        <a:lnSpc>
                          <a:spcPct val="110000"/>
                        </a:lnSpc>
                      </a:pPr>
                      <a:endParaRPr lang="en-US" sz="1200" kern="1200" baseline="0" dirty="0">
                        <a:solidFill>
                          <a:schemeClr val="dk1"/>
                        </a:solidFill>
                        <a:latin typeface="+mn-lt"/>
                        <a:ea typeface="+mn-ea"/>
                        <a:cs typeface="+mn-cs"/>
                      </a:endParaRPr>
                    </a:p>
                  </a:txBody>
                  <a:tcPr/>
                </a:tc>
              </a:tr>
              <a:tr h="330629">
                <a:tc gridSpan="2">
                  <a:txBody>
                    <a:bodyPr/>
                    <a:lstStyle/>
                    <a:p>
                      <a:r>
                        <a:rPr lang="en-US" sz="1600" dirty="0" err="1" smtClean="0"/>
                        <a:t>ფინანსური</a:t>
                      </a:r>
                      <a:r>
                        <a:rPr lang="en-US" sz="1600" baseline="0" dirty="0" smtClean="0"/>
                        <a:t> </a:t>
                      </a:r>
                      <a:r>
                        <a:rPr lang="en-US" sz="1600" dirty="0" err="1" smtClean="0"/>
                        <a:t>ხელმისაწვდომობა</a:t>
                      </a:r>
                      <a:r>
                        <a:rPr lang="en-US" sz="1600" dirty="0" smtClean="0"/>
                        <a:t> (Affordability)</a:t>
                      </a:r>
                      <a:endParaRPr lang="en-US" sz="1600" dirty="0"/>
                    </a:p>
                  </a:txBody>
                  <a:tcPr/>
                </a:tc>
                <a:tc hMerge="1">
                  <a:txBody>
                    <a:bodyPr/>
                    <a:lstStyle/>
                    <a:p>
                      <a:endParaRPr lang="en-US"/>
                    </a:p>
                  </a:txBody>
                  <a:tcPr/>
                </a:tc>
              </a:tr>
              <a:tr h="709231">
                <a:tc>
                  <a:txBody>
                    <a:bodyPr/>
                    <a:lstStyle/>
                    <a:p>
                      <a:pPr marL="285750" indent="-285750">
                        <a:lnSpc>
                          <a:spcPct val="110000"/>
                        </a:lnSpc>
                        <a:buFont typeface="Arial"/>
                        <a:buChar char="•"/>
                      </a:pPr>
                      <a:r>
                        <a:rPr lang="en-US" sz="1200" b="1" kern="1200" baseline="0" dirty="0" err="1" smtClean="0">
                          <a:solidFill>
                            <a:srgbClr val="FF0000"/>
                          </a:solidFill>
                          <a:latin typeface="+mn-lt"/>
                          <a:ea typeface="+mn-ea"/>
                          <a:cs typeface="+mn-cs"/>
                        </a:rPr>
                        <a:t>ფასები</a:t>
                      </a:r>
                      <a:r>
                        <a:rPr lang="en-US" sz="1200" b="1" kern="1200" baseline="0" dirty="0" smtClean="0">
                          <a:solidFill>
                            <a:srgbClr val="FF0000"/>
                          </a:solidFill>
                          <a:latin typeface="+mn-lt"/>
                          <a:ea typeface="+mn-ea"/>
                          <a:cs typeface="+mn-cs"/>
                        </a:rPr>
                        <a:t> / </a:t>
                      </a:r>
                      <a:r>
                        <a:rPr lang="en-US" sz="1200" b="1" kern="1200" baseline="0" dirty="0" err="1" smtClean="0">
                          <a:solidFill>
                            <a:srgbClr val="FF0000"/>
                          </a:solidFill>
                          <a:latin typeface="+mn-lt"/>
                          <a:ea typeface="+mn-ea"/>
                          <a:cs typeface="+mn-cs"/>
                        </a:rPr>
                        <a:t>არაფორმალური</a:t>
                      </a:r>
                      <a:r>
                        <a:rPr lang="en-US" sz="1200" b="1" kern="1200" baseline="0" dirty="0" smtClean="0">
                          <a:solidFill>
                            <a:srgbClr val="FF0000"/>
                          </a:solidFill>
                          <a:latin typeface="+mn-lt"/>
                          <a:ea typeface="+mn-ea"/>
                          <a:cs typeface="+mn-cs"/>
                        </a:rPr>
                        <a:t> </a:t>
                      </a:r>
                      <a:r>
                        <a:rPr lang="en-US" sz="1200" b="1" kern="1200" baseline="0" dirty="0" err="1" smtClean="0">
                          <a:solidFill>
                            <a:srgbClr val="FF0000"/>
                          </a:solidFill>
                          <a:latin typeface="+mn-lt"/>
                          <a:ea typeface="+mn-ea"/>
                          <a:cs typeface="+mn-cs"/>
                        </a:rPr>
                        <a:t>გადასახადები</a:t>
                      </a:r>
                      <a:endParaRPr lang="en-US" sz="1200" b="1" kern="1200" baseline="0" dirty="0" smtClean="0">
                        <a:solidFill>
                          <a:srgbClr val="FF0000"/>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კერძო</a:t>
                      </a:r>
                      <a:r>
                        <a:rPr lang="en-US" sz="1200" kern="1200" baseline="0" dirty="0" smtClean="0">
                          <a:solidFill>
                            <a:schemeClr val="dk1"/>
                          </a:solidFill>
                          <a:latin typeface="+mn-lt"/>
                          <a:ea typeface="+mn-ea"/>
                          <a:cs typeface="+mn-cs"/>
                        </a:rPr>
                        <a:t> - </a:t>
                      </a:r>
                      <a:r>
                        <a:rPr lang="en-US" sz="1200" kern="1200" baseline="0" dirty="0" err="1" smtClean="0">
                          <a:solidFill>
                            <a:schemeClr val="dk1"/>
                          </a:solidFill>
                          <a:latin typeface="+mn-lt"/>
                          <a:ea typeface="+mn-ea"/>
                          <a:cs typeface="+mn-cs"/>
                        </a:rPr>
                        <a:t>სახელმწიფო</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ორმაგი</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პრაქტიკა</a:t>
                      </a:r>
                      <a:endParaRPr lang="en-US" sz="1200" kern="1200" baseline="0" dirty="0">
                        <a:solidFill>
                          <a:schemeClr val="dk1"/>
                        </a:solidFill>
                        <a:latin typeface="+mn-lt"/>
                        <a:ea typeface="+mn-ea"/>
                        <a:cs typeface="+mn-cs"/>
                      </a:endParaRPr>
                    </a:p>
                  </a:txBody>
                  <a:tcPr/>
                </a:tc>
                <a:tc>
                  <a:txBody>
                    <a:bodyPr/>
                    <a:lstStyle/>
                    <a:p>
                      <a:pPr marL="285750" indent="-285750">
                        <a:lnSpc>
                          <a:spcPct val="110000"/>
                        </a:lnSpc>
                        <a:buFont typeface="Arial"/>
                        <a:buChar char="•"/>
                      </a:pPr>
                      <a:r>
                        <a:rPr lang="en-US" sz="1200" kern="1200" baseline="0" dirty="0" err="1" smtClean="0">
                          <a:solidFill>
                            <a:schemeClr val="dk1"/>
                          </a:solidFill>
                          <a:latin typeface="+mn-lt"/>
                          <a:ea typeface="+mn-ea"/>
                          <a:cs typeface="+mn-cs"/>
                        </a:rPr>
                        <a:t>შინამეურნების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რესურსები</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გადახდის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სურვილი</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ნაღდი</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ფულის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მიმოცვლა</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თემში</a:t>
                      </a:r>
                      <a:endParaRPr lang="en-US" sz="1200" kern="1200" baseline="0" dirty="0">
                        <a:solidFill>
                          <a:schemeClr val="dk1"/>
                        </a:solidFill>
                        <a:latin typeface="+mn-lt"/>
                        <a:ea typeface="+mn-ea"/>
                        <a:cs typeface="+mn-cs"/>
                      </a:endParaRPr>
                    </a:p>
                  </a:txBody>
                  <a:tcPr/>
                </a:tc>
              </a:tr>
              <a:tr h="360686">
                <a:tc>
                  <a:txBody>
                    <a:bodyPr/>
                    <a:lstStyle/>
                    <a:p>
                      <a:r>
                        <a:rPr lang="en-US" sz="1600" dirty="0" err="1" smtClean="0"/>
                        <a:t>მიმღებლობა</a:t>
                      </a:r>
                      <a:r>
                        <a:rPr lang="en-US" sz="1600" baseline="0" dirty="0" smtClean="0"/>
                        <a:t> (</a:t>
                      </a:r>
                      <a:r>
                        <a:rPr lang="en-US" sz="1600" dirty="0" smtClean="0"/>
                        <a:t>Acceptability) </a:t>
                      </a:r>
                      <a:endParaRPr lang="en-US" sz="1600" dirty="0"/>
                    </a:p>
                  </a:txBody>
                  <a:tcPr/>
                </a:tc>
                <a:tc>
                  <a:txBody>
                    <a:bodyPr/>
                    <a:lstStyle/>
                    <a:p>
                      <a:endParaRPr lang="en-US"/>
                    </a:p>
                  </a:txBody>
                  <a:tcPr/>
                </a:tc>
              </a:tr>
              <a:tr h="1125703">
                <a:tc>
                  <a:txBody>
                    <a:bodyPr/>
                    <a:lstStyle/>
                    <a:p>
                      <a:pPr marL="285750" indent="-285750">
                        <a:lnSpc>
                          <a:spcPct val="110000"/>
                        </a:lnSpc>
                        <a:buFont typeface="Arial"/>
                        <a:buChar char="•"/>
                      </a:pPr>
                      <a:r>
                        <a:rPr lang="en-US" sz="1200" kern="1200" baseline="0" dirty="0" err="1" smtClean="0">
                          <a:solidFill>
                            <a:schemeClr val="dk1"/>
                          </a:solidFill>
                          <a:latin typeface="+mn-lt"/>
                          <a:ea typeface="+mn-ea"/>
                          <a:cs typeface="+mn-cs"/>
                        </a:rPr>
                        <a:t>გადასახადების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სისტემის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კომპლექსურობა</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პაციენტის</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გაუთვითცნობიერება</a:t>
                      </a:r>
                      <a:r>
                        <a:rPr lang="en-US" sz="1200" kern="1200" baseline="0" dirty="0" smtClean="0">
                          <a:solidFill>
                            <a:schemeClr val="dk1"/>
                          </a:solidFill>
                          <a:latin typeface="+mn-lt"/>
                          <a:ea typeface="+mn-ea"/>
                          <a:cs typeface="+mn-cs"/>
                        </a:rPr>
                        <a:t> </a:t>
                      </a:r>
                      <a:r>
                        <a:rPr lang="en-US" sz="1200" kern="1200" baseline="0" dirty="0" err="1" smtClean="0">
                          <a:solidFill>
                            <a:schemeClr val="dk1"/>
                          </a:solidFill>
                          <a:latin typeface="+mn-lt"/>
                          <a:ea typeface="+mn-ea"/>
                          <a:cs typeface="+mn-cs"/>
                        </a:rPr>
                        <a:t>ფასებზე</a:t>
                      </a:r>
                      <a:endParaRPr lang="en-US" sz="1200" kern="1200" baseline="0" dirty="0">
                        <a:solidFill>
                          <a:schemeClr val="dk1"/>
                        </a:solidFill>
                        <a:latin typeface="+mn-lt"/>
                        <a:ea typeface="+mn-ea"/>
                        <a:cs typeface="+mn-cs"/>
                      </a:endParaRPr>
                    </a:p>
                  </a:txBody>
                  <a:tcPr/>
                </a:tc>
                <a:tc>
                  <a:txBody>
                    <a:bodyPr/>
                    <a:lstStyle/>
                    <a:p>
                      <a:pPr marL="285750" indent="-285750">
                        <a:lnSpc>
                          <a:spcPct val="110000"/>
                        </a:lnSpc>
                        <a:buFont typeface="Arial"/>
                        <a:buChar char="•"/>
                      </a:pPr>
                      <a:r>
                        <a:rPr lang="en-US" sz="1200" kern="1200" baseline="0" dirty="0" err="1" smtClean="0">
                          <a:solidFill>
                            <a:schemeClr val="dk1"/>
                          </a:solidFill>
                          <a:latin typeface="+mn-lt"/>
                          <a:ea typeface="+mn-ea"/>
                          <a:cs typeface="+mn-cs"/>
                        </a:rPr>
                        <a:t>მოლოდინები</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b="1" kern="1200" baseline="0" dirty="0" err="1" smtClean="0">
                          <a:solidFill>
                            <a:srgbClr val="FF0000"/>
                          </a:solidFill>
                          <a:latin typeface="+mn-lt"/>
                          <a:ea typeface="+mn-ea"/>
                          <a:cs typeface="+mn-cs"/>
                        </a:rPr>
                        <a:t>დაბალი</a:t>
                      </a:r>
                      <a:r>
                        <a:rPr lang="en-US" sz="1200" b="1" kern="1200" baseline="0" dirty="0" smtClean="0">
                          <a:solidFill>
                            <a:srgbClr val="FF0000"/>
                          </a:solidFill>
                          <a:latin typeface="+mn-lt"/>
                          <a:ea typeface="+mn-ea"/>
                          <a:cs typeface="+mn-cs"/>
                        </a:rPr>
                        <a:t> </a:t>
                      </a:r>
                      <a:r>
                        <a:rPr lang="en-US" sz="1200" b="1" kern="1200" baseline="0" dirty="0" err="1" smtClean="0">
                          <a:solidFill>
                            <a:srgbClr val="FF0000"/>
                          </a:solidFill>
                          <a:latin typeface="+mn-lt"/>
                          <a:ea typeface="+mn-ea"/>
                          <a:cs typeface="+mn-cs"/>
                        </a:rPr>
                        <a:t>თვითშეფასება</a:t>
                      </a:r>
                      <a:endParaRPr lang="en-US" sz="1200" b="1" kern="1200" baseline="0" dirty="0" smtClean="0">
                        <a:solidFill>
                          <a:srgbClr val="FF0000"/>
                        </a:solidFill>
                        <a:latin typeface="+mn-lt"/>
                        <a:ea typeface="+mn-ea"/>
                        <a:cs typeface="+mn-cs"/>
                      </a:endParaRPr>
                    </a:p>
                    <a:p>
                      <a:pPr marL="285750" indent="-285750">
                        <a:lnSpc>
                          <a:spcPct val="110000"/>
                        </a:lnSpc>
                        <a:buFont typeface="Arial"/>
                        <a:buChar char="•"/>
                      </a:pPr>
                      <a:r>
                        <a:rPr lang="en-US" sz="1200" b="1" kern="1200" baseline="0" dirty="0" err="1" smtClean="0">
                          <a:solidFill>
                            <a:srgbClr val="FF0000"/>
                          </a:solidFill>
                          <a:latin typeface="+mn-lt"/>
                          <a:ea typeface="+mn-ea"/>
                          <a:cs typeface="+mn-cs"/>
                        </a:rPr>
                        <a:t>კულტურული</a:t>
                      </a:r>
                      <a:r>
                        <a:rPr lang="en-US" sz="1200" b="1" kern="1200" baseline="0" dirty="0" smtClean="0">
                          <a:solidFill>
                            <a:srgbClr val="FF0000"/>
                          </a:solidFill>
                          <a:latin typeface="+mn-lt"/>
                          <a:ea typeface="+mn-ea"/>
                          <a:cs typeface="+mn-cs"/>
                        </a:rPr>
                        <a:t> </a:t>
                      </a:r>
                      <a:r>
                        <a:rPr lang="en-US" sz="1200" b="1" kern="1200" baseline="0" dirty="0" err="1" smtClean="0">
                          <a:solidFill>
                            <a:srgbClr val="FF0000"/>
                          </a:solidFill>
                          <a:latin typeface="+mn-lt"/>
                          <a:ea typeface="+mn-ea"/>
                          <a:cs typeface="+mn-cs"/>
                        </a:rPr>
                        <a:t>პრეფერენციები</a:t>
                      </a:r>
                      <a:endParaRPr lang="en-US" sz="1200" b="1" kern="1200" baseline="0" dirty="0" smtClean="0">
                        <a:solidFill>
                          <a:srgbClr val="FF0000"/>
                        </a:solidFill>
                        <a:latin typeface="+mn-lt"/>
                        <a:ea typeface="+mn-ea"/>
                        <a:cs typeface="+mn-cs"/>
                      </a:endParaRPr>
                    </a:p>
                    <a:p>
                      <a:pPr marL="285750" indent="-285750">
                        <a:lnSpc>
                          <a:spcPct val="110000"/>
                        </a:lnSpc>
                        <a:buFont typeface="Arial"/>
                        <a:buChar char="•"/>
                      </a:pPr>
                      <a:r>
                        <a:rPr lang="en-US" sz="1200" kern="1200" baseline="0" dirty="0" err="1" smtClean="0">
                          <a:solidFill>
                            <a:schemeClr val="dk1"/>
                          </a:solidFill>
                          <a:latin typeface="+mn-lt"/>
                          <a:ea typeface="+mn-ea"/>
                          <a:cs typeface="+mn-cs"/>
                        </a:rPr>
                        <a:t>სტიგმა</a:t>
                      </a:r>
                      <a:endParaRPr lang="en-US" sz="1200" kern="1200" baseline="0" dirty="0" smtClean="0">
                        <a:solidFill>
                          <a:schemeClr val="dk1"/>
                        </a:solidFill>
                        <a:latin typeface="+mn-lt"/>
                        <a:ea typeface="+mn-ea"/>
                        <a:cs typeface="+mn-cs"/>
                      </a:endParaRPr>
                    </a:p>
                    <a:p>
                      <a:pPr marL="285750" indent="-285750">
                        <a:lnSpc>
                          <a:spcPct val="110000"/>
                        </a:lnSpc>
                        <a:buFont typeface="Arial"/>
                        <a:buChar char="•"/>
                      </a:pPr>
                      <a:r>
                        <a:rPr lang="en-US" sz="1200" kern="1200" baseline="0" dirty="0" err="1" smtClean="0">
                          <a:solidFill>
                            <a:srgbClr val="FF0000"/>
                          </a:solidFill>
                          <a:latin typeface="+mn-lt"/>
                          <a:ea typeface="+mn-ea"/>
                          <a:cs typeface="+mn-cs"/>
                        </a:rPr>
                        <a:t>ჯანმრთელობაზე</a:t>
                      </a:r>
                      <a:r>
                        <a:rPr lang="en-US" sz="1200" kern="1200" baseline="0" dirty="0" smtClean="0">
                          <a:solidFill>
                            <a:srgbClr val="FF0000"/>
                          </a:solidFill>
                          <a:latin typeface="+mn-lt"/>
                          <a:ea typeface="+mn-ea"/>
                          <a:cs typeface="+mn-cs"/>
                        </a:rPr>
                        <a:t> </a:t>
                      </a:r>
                      <a:r>
                        <a:rPr lang="en-US" sz="1200" kern="1200" baseline="0" dirty="0" err="1" smtClean="0">
                          <a:solidFill>
                            <a:srgbClr val="FF0000"/>
                          </a:solidFill>
                          <a:latin typeface="+mn-lt"/>
                          <a:ea typeface="+mn-ea"/>
                          <a:cs typeface="+mn-cs"/>
                        </a:rPr>
                        <a:t>დაბალი</a:t>
                      </a:r>
                      <a:r>
                        <a:rPr lang="en-US" sz="1200" kern="1200" baseline="0" dirty="0" smtClean="0">
                          <a:solidFill>
                            <a:srgbClr val="FF0000"/>
                          </a:solidFill>
                          <a:latin typeface="+mn-lt"/>
                          <a:ea typeface="+mn-ea"/>
                          <a:cs typeface="+mn-cs"/>
                        </a:rPr>
                        <a:t> </a:t>
                      </a:r>
                      <a:r>
                        <a:rPr lang="en-US" sz="1200" kern="1200" baseline="0" dirty="0" err="1" smtClean="0">
                          <a:solidFill>
                            <a:srgbClr val="FF0000"/>
                          </a:solidFill>
                          <a:latin typeface="+mn-lt"/>
                          <a:ea typeface="+mn-ea"/>
                          <a:cs typeface="+mn-cs"/>
                        </a:rPr>
                        <a:t>ინფორმაცია</a:t>
                      </a:r>
                      <a:endParaRPr lang="en-US" sz="1200" kern="1200" baseline="0" dirty="0">
                        <a:solidFill>
                          <a:srgbClr val="FF0000"/>
                        </a:solidFill>
                        <a:latin typeface="+mn-lt"/>
                        <a:ea typeface="+mn-ea"/>
                        <a:cs typeface="+mn-cs"/>
                      </a:endParaRPr>
                    </a:p>
                  </a:txBody>
                  <a:tcPr/>
                </a:tc>
              </a:tr>
            </a:tbl>
          </a:graphicData>
        </a:graphic>
      </p:graphicFrame>
      <p:sp>
        <p:nvSpPr>
          <p:cNvPr id="3" name="TextBox 2"/>
          <p:cNvSpPr txBox="1"/>
          <p:nvPr/>
        </p:nvSpPr>
        <p:spPr>
          <a:xfrm>
            <a:off x="76200" y="6553200"/>
            <a:ext cx="5029200" cy="261610"/>
          </a:xfrm>
          <a:prstGeom prst="rect">
            <a:avLst/>
          </a:prstGeom>
          <a:noFill/>
        </p:spPr>
        <p:txBody>
          <a:bodyPr wrap="square" rtlCol="0">
            <a:spAutoFit/>
          </a:bodyPr>
          <a:lstStyle/>
          <a:p>
            <a:r>
              <a:rPr lang="en-US" sz="1100" dirty="0" err="1" smtClean="0"/>
              <a:t>წყარო</a:t>
            </a:r>
            <a:r>
              <a:rPr lang="en-US" sz="1100" dirty="0" smtClean="0"/>
              <a:t>: </a:t>
            </a:r>
            <a:r>
              <a:rPr lang="en-US" sz="1100" dirty="0" err="1" smtClean="0"/>
              <a:t>ადაპტირებული</a:t>
            </a:r>
            <a:r>
              <a:rPr lang="en-US" sz="1100" dirty="0" smtClean="0"/>
              <a:t> Jacobs et al. (2012) </a:t>
            </a:r>
            <a:endParaRPr lang="en-US" sz="1100" dirty="0"/>
          </a:p>
        </p:txBody>
      </p:sp>
    </p:spTree>
    <p:extLst>
      <p:ext uri="{BB962C8B-B14F-4D97-AF65-F5344CB8AC3E}">
        <p14:creationId xmlns:p14="http://schemas.microsoft.com/office/powerpoint/2010/main" val="369078343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IF Presentation_GEO">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3561</TotalTime>
  <Words>2857</Words>
  <Application>Microsoft Macintosh PowerPoint</Application>
  <PresentationFormat>On-screen Show (4:3)</PresentationFormat>
  <Paragraphs>370</Paragraphs>
  <Slides>32</Slides>
  <Notes>16</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CIF Presentation_GEO</vt:lpstr>
      <vt:lpstr>შედეგზე დაფუძნებული დაფინანსების მოდელის გამოყენება პირველად ჯანდაცვაში </vt:lpstr>
      <vt:lpstr>რას გულისხმობს შედეგზე დაფუძნებული დაფინანსება?</vt:lpstr>
      <vt:lpstr>შედეგზე დაფუძნებული დაფინანსების მოდელის კონცეპტუალური ჩარჩო</vt:lpstr>
      <vt:lpstr>შედეგზე დაფუძნებული დაფინანსების მოდელის მიზანი</vt:lpstr>
      <vt:lpstr>შედეგზე დაფუძნებული დაფინანსების მოდელი  პირველად ჯანდაცვაში</vt:lpstr>
      <vt:lpstr>საჭიროებები მოდელის დასანერგად?</vt:lpstr>
      <vt:lpstr>გმადლობთ!</vt:lpstr>
      <vt:lpstr>დამატებითი მონაცემები</vt:lpstr>
      <vt:lpstr>რომელი ბარიერების აღმოსაფხვრელად არის მოწოდებული RBF სქემები</vt:lpstr>
      <vt:lpstr>შეფასებების დროს შესწავლილი ძირითადი ინდიკატორები</vt:lpstr>
      <vt:lpstr>ძირითადი მიგნებები მტკიცებულებების მოძიების კუთხით</vt:lpstr>
      <vt:lpstr>შესრულებაზე დაფუძნებული კოტრაქტირება (PBC)</vt:lpstr>
      <vt:lpstr>შესრულებაზე დაფუძნებული კოტრაქტირება (PBC)</vt:lpstr>
      <vt:lpstr>შესრულებაზე დაფუძნებული კოტრაქტირება (PBC)</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შესრულებაზე დაფუძნებული დაფინანსება (PBF)</vt:lpstr>
      <vt:lpstr>დასკვნა და რეკომენდაციები</vt:lpstr>
      <vt:lpstr>დასკვნა და რეკომენდაციები</vt:lpstr>
      <vt:lpstr>დასკვნა და რეკომენდაციები</vt:lpstr>
      <vt:lpstr>დასკვნა და რეკომენდაციები (იმუნიზაცია სპეციფიკური)</vt:lpstr>
      <vt:lpstr>დასკვნა და რეკომენდაციები</vt:lpstr>
      <vt:lpstr>დასკვნა და რეკომენდაციები</vt:lpstr>
      <vt:lpstr>შედეგზე დაფუძნებული დაფინანსების მოდელის კონცეპტუალური ჩარჩო</vt:lpstr>
      <vt:lpstr>გმადლობთ!</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RePack by Diakov</dc:creator>
  <cp:lastModifiedBy>Ivdity Chikovani</cp:lastModifiedBy>
  <cp:revision>156</cp:revision>
  <dcterms:created xsi:type="dcterms:W3CDTF">2015-10-06T07:57:13Z</dcterms:created>
  <dcterms:modified xsi:type="dcterms:W3CDTF">2016-04-19T16:44:43Z</dcterms:modified>
</cp:coreProperties>
</file>