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5"/>
  </p:notesMasterIdLst>
  <p:sldIdLst>
    <p:sldId id="373" r:id="rId5"/>
    <p:sldId id="374" r:id="rId6"/>
    <p:sldId id="313" r:id="rId7"/>
    <p:sldId id="375" r:id="rId8"/>
    <p:sldId id="302" r:id="rId9"/>
    <p:sldId id="693" r:id="rId10"/>
    <p:sldId id="670" r:id="rId11"/>
    <p:sldId id="669" r:id="rId12"/>
    <p:sldId id="303" r:id="rId13"/>
    <p:sldId id="630" r:id="rId14"/>
    <p:sldId id="718" r:id="rId15"/>
    <p:sldId id="684" r:id="rId16"/>
    <p:sldId id="713" r:id="rId17"/>
    <p:sldId id="712" r:id="rId18"/>
    <p:sldId id="715" r:id="rId19"/>
    <p:sldId id="716" r:id="rId20"/>
    <p:sldId id="717" r:id="rId21"/>
    <p:sldId id="643" r:id="rId22"/>
    <p:sldId id="619" r:id="rId23"/>
    <p:sldId id="719" r:id="rId24"/>
    <p:sldId id="708" r:id="rId25"/>
    <p:sldId id="721" r:id="rId26"/>
    <p:sldId id="677" r:id="rId27"/>
    <p:sldId id="705" r:id="rId28"/>
    <p:sldId id="720" r:id="rId29"/>
    <p:sldId id="714" r:id="rId30"/>
    <p:sldId id="723" r:id="rId31"/>
    <p:sldId id="725" r:id="rId32"/>
    <p:sldId id="726" r:id="rId33"/>
    <p:sldId id="72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Leah List" initials="LL" lastIdx="6" clrIdx="1">
    <p:extLst>
      <p:ext uri="{19B8F6BF-5375-455C-9EA6-DF929625EA0E}">
        <p15:presenceInfo xmlns:p15="http://schemas.microsoft.com/office/powerpoint/2012/main" userId="S-1-5-21-90463255-3433997367-1419755012-7619" providerId="AD"/>
      </p:ext>
    </p:extLst>
  </p:cmAuthor>
  <p:cmAuthor id="2" name="Christina Shaw" initials="CS" lastIdx="3" clrIdx="2">
    <p:extLst>
      <p:ext uri="{19B8F6BF-5375-455C-9EA6-DF929625EA0E}">
        <p15:presenceInfo xmlns:p15="http://schemas.microsoft.com/office/powerpoint/2012/main" userId="S::cshaw@r4d.org::14dc42a2-bfa6-4b75-b011-e3e8d16be8df" providerId="AD"/>
      </p:ext>
    </p:extLst>
  </p:cmAuthor>
  <p:cmAuthor id="3" name="Christina Shaw" initials="CS [2]" lastIdx="5" clrIdx="3">
    <p:extLst>
      <p:ext uri="{19B8F6BF-5375-455C-9EA6-DF929625EA0E}">
        <p15:presenceInfo xmlns:p15="http://schemas.microsoft.com/office/powerpoint/2012/main" userId="S-1-5-21-90463255-3433997367-1419755012-7652" providerId="AD"/>
      </p:ext>
    </p:extLst>
  </p:cmAuthor>
  <p:cmAuthor id="4" name="Meghan O'Connell" initials="MO" lastIdx="3" clrIdx="4">
    <p:extLst>
      <p:ext uri="{19B8F6BF-5375-455C-9EA6-DF929625EA0E}">
        <p15:presenceInfo xmlns:p15="http://schemas.microsoft.com/office/powerpoint/2012/main" userId="S-1-5-21-90463255-3433997367-1419755012-2164" providerId="AD"/>
      </p:ext>
    </p:extLst>
  </p:cmAuthor>
  <p:cmAuthor id="5" name="KONE, Souleymane" initials="KS" lastIdx="1" clrIdx="5">
    <p:extLst>
      <p:ext uri="{19B8F6BF-5375-455C-9EA6-DF929625EA0E}">
        <p15:presenceInfo xmlns:p15="http://schemas.microsoft.com/office/powerpoint/2012/main" userId="S-1-5-21-1446143339-2250552318-1255726049-11702" providerId="AD"/>
      </p:ext>
    </p:extLst>
  </p:cmAuthor>
  <p:cmAuthor id="6" name="Miloud KADDAR" initials="MK" lastIdx="1" clrIdx="6">
    <p:extLst>
      <p:ext uri="{19B8F6BF-5375-455C-9EA6-DF929625EA0E}">
        <p15:presenceInfo xmlns:p15="http://schemas.microsoft.com/office/powerpoint/2012/main" userId="2ac54f14310cc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B1167"/>
    <a:srgbClr val="006600"/>
    <a:srgbClr val="FFFF00"/>
    <a:srgbClr val="0033CC"/>
    <a:srgbClr val="00A6B6"/>
    <a:srgbClr val="F7F7F7"/>
    <a:srgbClr val="636466"/>
    <a:srgbClr val="E32726"/>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CCC57-22F2-463F-90A6-D96F221CEB95}" v="40" dt="2018-07-17T13:51:22.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5" autoAdjust="0"/>
    <p:restoredTop sz="93891" autoAdjust="0"/>
  </p:normalViewPr>
  <p:slideViewPr>
    <p:cSldViewPr snapToGrid="0">
      <p:cViewPr varScale="1">
        <p:scale>
          <a:sx n="64" d="100"/>
          <a:sy n="64" d="100"/>
        </p:scale>
        <p:origin x="131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07071733246121E-2"/>
          <c:y val="2.9184265271386241E-2"/>
          <c:w val="0.92658101337401211"/>
          <c:h val="0.83931613393422155"/>
        </c:manualLayout>
      </c:layout>
      <c:bubbleChart>
        <c:varyColors val="0"/>
        <c:ser>
          <c:idx val="0"/>
          <c:order val="0"/>
          <c:tx>
            <c:strRef>
              <c:f>Sheet1!$J$20</c:f>
              <c:strCache>
                <c:ptCount val="1"/>
                <c:pt idx="0">
                  <c:v>PCV</c:v>
                </c:pt>
              </c:strCache>
            </c:strRef>
          </c:tx>
          <c:spPr>
            <a:solidFill>
              <a:schemeClr val="accent1">
                <a:alpha val="75000"/>
              </a:schemeClr>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538-4D9C-8B65-D70CE0203FB2}"/>
                </c:ext>
              </c:extLst>
            </c:dLbl>
            <c:dLbl>
              <c:idx val="1"/>
              <c:layout>
                <c:manualLayout>
                  <c:x val="-5.5333643490561085E-3"/>
                  <c:y val="-2.3540524549616874E-3"/>
                </c:manualLayout>
              </c:layout>
              <c:tx>
                <c:rich>
                  <a:bodyPr/>
                  <a:lstStyle/>
                  <a:p>
                    <a:r>
                      <a:rPr lang="en-US" dirty="0"/>
                      <a:t>x</a:t>
                    </a:r>
                    <a:fld id="{DE28429D-6451-440A-A1D1-4764D83317C1}"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1-8538-4D9C-8B65-D70CE0203FB2}"/>
                </c:ext>
              </c:extLst>
            </c:dLbl>
            <c:dLbl>
              <c:idx val="2"/>
              <c:layout>
                <c:manualLayout>
                  <c:x val="-5.0871763349333429E-3"/>
                  <c:y val="1.1770262274808005E-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r>
                      <a:rPr lang="en-US" dirty="0"/>
                      <a:t>x</a:t>
                    </a:r>
                    <a:fld id="{D0F5D029-D169-4EF3-9432-6FEDDBC539E0}" type="BUBBLESIZE">
                      <a:rPr lang="en-US" smtClean="0"/>
                      <a:pPr>
                        <a:defRPr sz="2000">
                          <a:solidFill>
                            <a:schemeClr val="tx1"/>
                          </a:solidFill>
                        </a:defRPr>
                      </a:pPr>
                      <a:t>[BUBBLE SIZE]</a:t>
                    </a:fld>
                    <a:endParaRPr lang="en-US"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1"/>
              <c:extLst>
                <c:ext xmlns:c15="http://schemas.microsoft.com/office/drawing/2012/chart" uri="{CE6537A1-D6FC-4f65-9D91-7224C49458BB}">
                  <c15:layout>
                    <c:manualLayout>
                      <c:w val="4.0379985973766505E-2"/>
                      <c:h val="5.8851311374040031E-2"/>
                    </c:manualLayout>
                  </c15:layout>
                  <c15:dlblFieldTable/>
                  <c15:showDataLabelsRange val="0"/>
                </c:ext>
                <c:ext xmlns:c16="http://schemas.microsoft.com/office/drawing/2014/chart" uri="{C3380CC4-5D6E-409C-BE32-E72D297353CC}">
                  <c16:uniqueId val="{00000002-8538-4D9C-8B65-D70CE0203FB2}"/>
                </c:ext>
              </c:extLst>
            </c:dLbl>
            <c:dLbl>
              <c:idx val="3"/>
              <c:layout>
                <c:manualLayout>
                  <c:x val="-1.6609704873560445E-3"/>
                  <c:y val="-4.7081049099232022E-3"/>
                </c:manualLayout>
              </c:layout>
              <c:tx>
                <c:rich>
                  <a:bodyPr/>
                  <a:lstStyle/>
                  <a:p>
                    <a:r>
                      <a:rPr lang="en-US" b="0">
                        <a:solidFill>
                          <a:schemeClr val="tx1"/>
                        </a:solidFill>
                      </a:rPr>
                      <a:t>x</a:t>
                    </a:r>
                    <a:fld id="{74520CE3-D035-4357-8EFA-7B6597F11D24}" type="BUBBLESIZE">
                      <a:rPr lang="en-US" b="0" smtClean="0">
                        <a:solidFill>
                          <a:schemeClr val="tx1"/>
                        </a:solidFill>
                      </a:rPr>
                      <a:pPr/>
                      <a:t>[BUBBLE SIZE]</a:t>
                    </a:fld>
                    <a:endParaRPr lang="en-US" b="0">
                      <a:solidFill>
                        <a:schemeClr val="tx1"/>
                      </a:solidFill>
                    </a:endParaRPr>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3-8538-4D9C-8B65-D70CE0203FB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strRef>
              <c:f>Sheet1!$I$21:$I$24</c:f>
              <c:strCache>
                <c:ptCount val="4"/>
                <c:pt idx="0">
                  <c:v>Gavi</c:v>
                </c:pt>
                <c:pt idx="1">
                  <c:v>LMIC non Gavi</c:v>
                </c:pt>
                <c:pt idx="2">
                  <c:v>UMIC non Gavi</c:v>
                </c:pt>
                <c:pt idx="3">
                  <c:v>HIC non Gavi</c:v>
                </c:pt>
              </c:strCache>
            </c:strRef>
          </c:xVal>
          <c:yVal>
            <c:numRef>
              <c:f>Sheet1!$J$21:$J$24</c:f>
              <c:numCache>
                <c:formatCode>General</c:formatCode>
                <c:ptCount val="4"/>
                <c:pt idx="0">
                  <c:v>3.31</c:v>
                </c:pt>
                <c:pt idx="1">
                  <c:v>16.190000000000001</c:v>
                </c:pt>
                <c:pt idx="2">
                  <c:v>21.51</c:v>
                </c:pt>
                <c:pt idx="3">
                  <c:v>47.57</c:v>
                </c:pt>
              </c:numCache>
            </c:numRef>
          </c:yVal>
          <c:bubbleSize>
            <c:numRef>
              <c:f>Sheet1!$K$21:$K$24</c:f>
              <c:numCache>
                <c:formatCode>General</c:formatCode>
                <c:ptCount val="4"/>
                <c:pt idx="0">
                  <c:v>1</c:v>
                </c:pt>
                <c:pt idx="1">
                  <c:v>5</c:v>
                </c:pt>
                <c:pt idx="2">
                  <c:v>7</c:v>
                </c:pt>
                <c:pt idx="3">
                  <c:v>14</c:v>
                </c:pt>
              </c:numCache>
            </c:numRef>
          </c:bubbleSize>
          <c:bubble3D val="0"/>
          <c:extLst>
            <c:ext xmlns:c16="http://schemas.microsoft.com/office/drawing/2014/chart" uri="{C3380CC4-5D6E-409C-BE32-E72D297353CC}">
              <c16:uniqueId val="{00000004-8538-4D9C-8B65-D70CE0203FB2}"/>
            </c:ext>
          </c:extLst>
        </c:ser>
        <c:ser>
          <c:idx val="1"/>
          <c:order val="1"/>
          <c:tx>
            <c:strRef>
              <c:f>Sheet1!$L$20</c:f>
              <c:strCache>
                <c:ptCount val="1"/>
                <c:pt idx="0">
                  <c:v>HPV</c:v>
                </c:pt>
              </c:strCache>
            </c:strRef>
          </c:tx>
          <c:spPr>
            <a:solidFill>
              <a:schemeClr val="accent2">
                <a:alpha val="75000"/>
              </a:schemeClr>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8538-4D9C-8B65-D70CE0203FB2}"/>
                </c:ext>
              </c:extLst>
            </c:dLbl>
            <c:dLbl>
              <c:idx val="1"/>
              <c:layout>
                <c:manualLayout>
                  <c:x val="-1.9172077128577596E-3"/>
                  <c:y val="-4.7081049099232889E-3"/>
                </c:manualLayout>
              </c:layout>
              <c:tx>
                <c:rich>
                  <a:bodyPr/>
                  <a:lstStyle/>
                  <a:p>
                    <a:r>
                      <a:rPr lang="en-US" dirty="0"/>
                      <a:t>x</a:t>
                    </a:r>
                    <a:fld id="{F677B5F0-4A49-4B09-B6A7-A25E798B3B11}"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6-8538-4D9C-8B65-D70CE0203FB2}"/>
                </c:ext>
              </c:extLst>
            </c:dLbl>
            <c:dLbl>
              <c:idx val="2"/>
              <c:layout>
                <c:manualLayout>
                  <c:x val="-3.2238300150847065E-3"/>
                  <c:y val="-2.1186472094654497E-2"/>
                </c:manualLayout>
              </c:layout>
              <c:tx>
                <c:rich>
                  <a:bodyPr/>
                  <a:lstStyle/>
                  <a:p>
                    <a:r>
                      <a:rPr lang="en-US" dirty="0">
                        <a:solidFill>
                          <a:schemeClr val="tx1"/>
                        </a:solidFill>
                      </a:rPr>
                      <a:t>x</a:t>
                    </a:r>
                    <a:fld id="{DBE2E36E-A58F-4B5A-A975-9DD2C18F3E99}" type="BUBBLESIZE">
                      <a:rPr lang="en-US" smtClean="0">
                        <a:solidFill>
                          <a:schemeClr val="tx1"/>
                        </a:solidFill>
                      </a:rPr>
                      <a:pPr/>
                      <a:t>[BUBBLE SIZE]</a:t>
                    </a:fld>
                    <a:endParaRPr lang="en-US" dirty="0">
                      <a:solidFill>
                        <a:schemeClr val="tx1"/>
                      </a:solidFill>
                    </a:endParaRPr>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7-8538-4D9C-8B65-D70CE0203FB2}"/>
                </c:ext>
              </c:extLst>
            </c:dLbl>
            <c:dLbl>
              <c:idx val="3"/>
              <c:layout>
                <c:manualLayout>
                  <c:x val="-1.4763530902080456E-3"/>
                  <c:y val="-1.1770262274808027E-2"/>
                </c:manualLayout>
              </c:layout>
              <c:tx>
                <c:rich>
                  <a:bodyPr/>
                  <a:lstStyle/>
                  <a:p>
                    <a:r>
                      <a:rPr lang="en-US" dirty="0"/>
                      <a:t>x</a:t>
                    </a:r>
                    <a:fld id="{BBBEA8DD-DF87-458B-A0F4-ADEB47AE9923}"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8-8538-4D9C-8B65-D70CE0203FB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strRef>
              <c:f>Sheet1!$I$21:$I$24</c:f>
              <c:strCache>
                <c:ptCount val="4"/>
                <c:pt idx="0">
                  <c:v>Gavi</c:v>
                </c:pt>
                <c:pt idx="1">
                  <c:v>LMIC non Gavi</c:v>
                </c:pt>
                <c:pt idx="2">
                  <c:v>UMIC non Gavi</c:v>
                </c:pt>
                <c:pt idx="3">
                  <c:v>HIC non Gavi</c:v>
                </c:pt>
              </c:strCache>
            </c:strRef>
          </c:xVal>
          <c:yVal>
            <c:numRef>
              <c:f>Sheet1!$L$21:$L$24</c:f>
              <c:numCache>
                <c:formatCode>General</c:formatCode>
                <c:ptCount val="4"/>
                <c:pt idx="0">
                  <c:v>4.5</c:v>
                </c:pt>
                <c:pt idx="1">
                  <c:v>9.09</c:v>
                </c:pt>
                <c:pt idx="2">
                  <c:v>25.49</c:v>
                </c:pt>
                <c:pt idx="3">
                  <c:v>56.22</c:v>
                </c:pt>
              </c:numCache>
            </c:numRef>
          </c:yVal>
          <c:bubbleSize>
            <c:numRef>
              <c:f>Sheet1!$M$21:$M$24</c:f>
              <c:numCache>
                <c:formatCode>General</c:formatCode>
                <c:ptCount val="4"/>
                <c:pt idx="0">
                  <c:v>1</c:v>
                </c:pt>
                <c:pt idx="1">
                  <c:v>2</c:v>
                </c:pt>
                <c:pt idx="2">
                  <c:v>6</c:v>
                </c:pt>
                <c:pt idx="3">
                  <c:v>13</c:v>
                </c:pt>
              </c:numCache>
            </c:numRef>
          </c:bubbleSize>
          <c:bubble3D val="0"/>
          <c:extLst>
            <c:ext xmlns:c16="http://schemas.microsoft.com/office/drawing/2014/chart" uri="{C3380CC4-5D6E-409C-BE32-E72D297353CC}">
              <c16:uniqueId val="{00000009-8538-4D9C-8B65-D70CE0203FB2}"/>
            </c:ext>
          </c:extLst>
        </c:ser>
        <c:ser>
          <c:idx val="2"/>
          <c:order val="2"/>
          <c:tx>
            <c:strRef>
              <c:f>Sheet1!$N$20</c:f>
              <c:strCache>
                <c:ptCount val="1"/>
                <c:pt idx="0">
                  <c:v>Rota</c:v>
                </c:pt>
              </c:strCache>
            </c:strRef>
          </c:tx>
          <c:spPr>
            <a:solidFill>
              <a:schemeClr val="accent3">
                <a:alpha val="75000"/>
              </a:schemeClr>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538-4D9C-8B65-D70CE0203FB2}"/>
                </c:ext>
              </c:extLst>
            </c:dLbl>
            <c:dLbl>
              <c:idx val="1"/>
              <c:layout>
                <c:manualLayout>
                  <c:x val="-1.9172077128577596E-3"/>
                  <c:y val="0"/>
                </c:manualLayout>
              </c:layout>
              <c:tx>
                <c:rich>
                  <a:bodyPr/>
                  <a:lstStyle/>
                  <a:p>
                    <a:r>
                      <a:rPr lang="en-US" dirty="0"/>
                      <a:t>x</a:t>
                    </a:r>
                    <a:fld id="{81ACA81F-7C7A-4790-AFB3-F80285E775B7}"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B-8538-4D9C-8B65-D70CE0203FB2}"/>
                </c:ext>
              </c:extLst>
            </c:dLbl>
            <c:dLbl>
              <c:idx val="2"/>
              <c:layout>
                <c:manualLayout>
                  <c:x val="9.7642090047106149E-5"/>
                  <c:y val="-4.7081049099232889E-3"/>
                </c:manualLayout>
              </c:layout>
              <c:tx>
                <c:rich>
                  <a:bodyPr/>
                  <a:lstStyle/>
                  <a:p>
                    <a:r>
                      <a:rPr lang="en-US" dirty="0"/>
                      <a:t>x</a:t>
                    </a:r>
                    <a:fld id="{B5E7CDBD-B64A-4620-B58F-29C7366CE9E9}"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C-8538-4D9C-8B65-D70CE0203FB2}"/>
                </c:ext>
              </c:extLst>
            </c:dLbl>
            <c:dLbl>
              <c:idx val="3"/>
              <c:layout>
                <c:manualLayout>
                  <c:x val="-2.8880021783680688E-3"/>
                  <c:y val="1.1770262274807963E-2"/>
                </c:manualLayout>
              </c:layout>
              <c:tx>
                <c:rich>
                  <a:bodyPr/>
                  <a:lstStyle/>
                  <a:p>
                    <a:r>
                      <a:rPr lang="en-US" dirty="0"/>
                      <a:t>x</a:t>
                    </a:r>
                    <a:fld id="{9E21D740-7383-4A2E-9DFB-031D9EA8CE92}"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D-8538-4D9C-8B65-D70CE0203FB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strRef>
              <c:f>Sheet1!$I$21:$I$24</c:f>
              <c:strCache>
                <c:ptCount val="4"/>
                <c:pt idx="0">
                  <c:v>Gavi</c:v>
                </c:pt>
                <c:pt idx="1">
                  <c:v>LMIC non Gavi</c:v>
                </c:pt>
                <c:pt idx="2">
                  <c:v>UMIC non Gavi</c:v>
                </c:pt>
                <c:pt idx="3">
                  <c:v>HIC non Gavi</c:v>
                </c:pt>
              </c:strCache>
            </c:strRef>
          </c:xVal>
          <c:yVal>
            <c:numRef>
              <c:f>Sheet1!$N$21:$N$24</c:f>
              <c:numCache>
                <c:formatCode>General</c:formatCode>
                <c:ptCount val="4"/>
                <c:pt idx="0">
                  <c:v>2.4300000000000002</c:v>
                </c:pt>
                <c:pt idx="1">
                  <c:v>5.47</c:v>
                </c:pt>
                <c:pt idx="2">
                  <c:v>7.08</c:v>
                </c:pt>
                <c:pt idx="3">
                  <c:v>36.979999999999997</c:v>
                </c:pt>
              </c:numCache>
            </c:numRef>
          </c:yVal>
          <c:bubbleSize>
            <c:numRef>
              <c:f>Sheet1!$O$21:$O$24</c:f>
              <c:numCache>
                <c:formatCode>General</c:formatCode>
                <c:ptCount val="4"/>
                <c:pt idx="0">
                  <c:v>1</c:v>
                </c:pt>
                <c:pt idx="1">
                  <c:v>2</c:v>
                </c:pt>
                <c:pt idx="2">
                  <c:v>3</c:v>
                </c:pt>
                <c:pt idx="3">
                  <c:v>15</c:v>
                </c:pt>
              </c:numCache>
            </c:numRef>
          </c:bubbleSize>
          <c:bubble3D val="0"/>
          <c:extLst>
            <c:ext xmlns:c16="http://schemas.microsoft.com/office/drawing/2014/chart" uri="{C3380CC4-5D6E-409C-BE32-E72D297353CC}">
              <c16:uniqueId val="{0000000E-8538-4D9C-8B65-D70CE0203FB2}"/>
            </c:ext>
          </c:extLst>
        </c:ser>
        <c:ser>
          <c:idx val="3"/>
          <c:order val="3"/>
          <c:tx>
            <c:strRef>
              <c:f>Sheet1!$P$20</c:f>
              <c:strCache>
                <c:ptCount val="1"/>
                <c:pt idx="0">
                  <c:v>Penta</c:v>
                </c:pt>
              </c:strCache>
            </c:strRef>
          </c:tx>
          <c:spPr>
            <a:solidFill>
              <a:schemeClr val="accent4">
                <a:alpha val="75000"/>
              </a:schemeClr>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8538-4D9C-8B65-D70CE0203FB2}"/>
                </c:ext>
              </c:extLst>
            </c:dLbl>
            <c:dLbl>
              <c:idx val="1"/>
              <c:layout>
                <c:manualLayout>
                  <c:x val="-1.880167016033058E-3"/>
                  <c:y val="-8.631425957223331E-17"/>
                </c:manualLayout>
              </c:layout>
              <c:tx>
                <c:rich>
                  <a:bodyPr/>
                  <a:lstStyle/>
                  <a:p>
                    <a:r>
                      <a:rPr lang="en-US" dirty="0"/>
                      <a:t>x</a:t>
                    </a:r>
                    <a:fld id="{8496B24A-8B84-430C-9C41-33237782C817}"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10-8538-4D9C-8B65-D70CE0203FB2}"/>
                </c:ext>
              </c:extLst>
            </c:dLbl>
            <c:dLbl>
              <c:idx val="2"/>
              <c:layout>
                <c:manualLayout>
                  <c:x val="-6.3736958539152427E-3"/>
                  <c:y val="0"/>
                </c:manualLayout>
              </c:layout>
              <c:tx>
                <c:rich>
                  <a:bodyPr/>
                  <a:lstStyle/>
                  <a:p>
                    <a:r>
                      <a:rPr lang="en-US" dirty="0"/>
                      <a:t>x</a:t>
                    </a:r>
                    <a:fld id="{E0EC693D-ED17-4E40-A782-151B8E7285DC}"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11-8538-4D9C-8B65-D70CE0203FB2}"/>
                </c:ext>
              </c:extLst>
            </c:dLbl>
            <c:dLbl>
              <c:idx val="3"/>
              <c:layout>
                <c:manualLayout>
                  <c:x val="-9.1980489867904197E-4"/>
                  <c:y val="0"/>
                </c:manualLayout>
              </c:layout>
              <c:tx>
                <c:rich>
                  <a:bodyPr/>
                  <a:lstStyle/>
                  <a:p>
                    <a:r>
                      <a:rPr lang="en-US" dirty="0"/>
                      <a:t>x</a:t>
                    </a:r>
                    <a:fld id="{3411FABF-8CB8-4164-8A14-6058ACD50E2A}" type="BUBBLESIZE">
                      <a:rPr lang="en-US" smtClean="0"/>
                      <a:pPr/>
                      <a:t>[BUBBLE SIZE]</a:t>
                    </a:fld>
                    <a:endParaRPr lang="en-US" dirty="0"/>
                  </a:p>
                </c:rich>
              </c:tx>
              <c:dLblPos val="r"/>
              <c:showLegendKey val="0"/>
              <c:showVal val="0"/>
              <c:showCatName val="0"/>
              <c:showSerName val="0"/>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12-8538-4D9C-8B65-D70CE0203F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strRef>
              <c:f>Sheet1!$I$21:$I$24</c:f>
              <c:strCache>
                <c:ptCount val="4"/>
                <c:pt idx="0">
                  <c:v>Gavi</c:v>
                </c:pt>
                <c:pt idx="1">
                  <c:v>LMIC non Gavi</c:v>
                </c:pt>
                <c:pt idx="2">
                  <c:v>UMIC non Gavi</c:v>
                </c:pt>
                <c:pt idx="3">
                  <c:v>HIC non Gavi</c:v>
                </c:pt>
              </c:strCache>
            </c:strRef>
          </c:xVal>
          <c:yVal>
            <c:numRef>
              <c:f>Sheet1!$P$21:$P$24</c:f>
              <c:numCache>
                <c:formatCode>General</c:formatCode>
                <c:ptCount val="4"/>
                <c:pt idx="0">
                  <c:v>1.46</c:v>
                </c:pt>
                <c:pt idx="1">
                  <c:v>1.58</c:v>
                </c:pt>
                <c:pt idx="2">
                  <c:v>2.2599999999999998</c:v>
                </c:pt>
                <c:pt idx="3">
                  <c:v>3.47</c:v>
                </c:pt>
              </c:numCache>
            </c:numRef>
          </c:yVal>
          <c:bubbleSize>
            <c:numRef>
              <c:f>Sheet1!$Q$21:$Q$24</c:f>
              <c:numCache>
                <c:formatCode>General</c:formatCode>
                <c:ptCount val="4"/>
                <c:pt idx="0">
                  <c:v>1</c:v>
                </c:pt>
                <c:pt idx="1">
                  <c:v>1.1000000000000001</c:v>
                </c:pt>
                <c:pt idx="2">
                  <c:v>1.5</c:v>
                </c:pt>
                <c:pt idx="3">
                  <c:v>2</c:v>
                </c:pt>
              </c:numCache>
            </c:numRef>
          </c:bubbleSize>
          <c:bubble3D val="0"/>
          <c:extLst>
            <c:ext xmlns:c16="http://schemas.microsoft.com/office/drawing/2014/chart" uri="{C3380CC4-5D6E-409C-BE32-E72D297353CC}">
              <c16:uniqueId val="{00000013-8538-4D9C-8B65-D70CE0203FB2}"/>
            </c:ext>
          </c:extLst>
        </c:ser>
        <c:dLbls>
          <c:showLegendKey val="0"/>
          <c:showVal val="0"/>
          <c:showCatName val="0"/>
          <c:showSerName val="0"/>
          <c:showPercent val="0"/>
          <c:showBubbleSize val="0"/>
        </c:dLbls>
        <c:bubbleScale val="100"/>
        <c:showNegBubbles val="0"/>
        <c:axId val="414835592"/>
        <c:axId val="414836376"/>
      </c:bubbleChart>
      <c:valAx>
        <c:axId val="414835592"/>
        <c:scaling>
          <c:orientation val="minMax"/>
        </c:scaling>
        <c:delete val="1"/>
        <c:axPos val="b"/>
        <c:numFmt formatCode="General" sourceLinked="1"/>
        <c:majorTickMark val="out"/>
        <c:minorTickMark val="none"/>
        <c:tickLblPos val="nextTo"/>
        <c:crossAx val="414836376"/>
        <c:crosses val="autoZero"/>
        <c:crossBetween val="midCat"/>
        <c:majorUnit val="1"/>
      </c:valAx>
      <c:valAx>
        <c:axId val="41483637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Average Price per Vaccine</a:t>
                </a:r>
                <a:r>
                  <a:rPr lang="en-US" sz="1600" baseline="0" dirty="0"/>
                  <a:t> (per dose, US$)</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4835592"/>
        <c:crossesAt val="0.5"/>
        <c:crossBetween val="midCat"/>
        <c:majorUnit val="10"/>
      </c:valAx>
      <c:spPr>
        <a:noFill/>
        <a:ln>
          <a:noFill/>
        </a:ln>
        <a:effectLst/>
      </c:spPr>
    </c:plotArea>
    <c:legend>
      <c:legendPos val="b"/>
      <c:layout>
        <c:manualLayout>
          <c:xMode val="edge"/>
          <c:yMode val="edge"/>
          <c:x val="0.22950439195996511"/>
          <c:y val="6.0292288050014173E-2"/>
          <c:w val="0.12234788317692431"/>
          <c:h val="0.289513233852683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535AAEE-3CD4-46D4-B6B1-0D5AAD7F8252}" type="datetimeFigureOut">
              <a:rPr lang="en-US" smtClean="0"/>
              <a:pPr/>
              <a:t>7/17/2018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effectLst/>
                <a:latin typeface="+mn-lt"/>
                <a:ea typeface="+mn-ea"/>
                <a:cs typeface="+mn-cs"/>
              </a:rPr>
              <a:t>Before we get started I would like to go over a few</a:t>
            </a:r>
            <a:r>
              <a:rPr lang="en-US" dirty="0"/>
              <a:t> logistical </a:t>
            </a:r>
            <a:r>
              <a:rPr lang="en-US" kern="1200" dirty="0">
                <a:effectLst/>
                <a:latin typeface="+mn-lt"/>
                <a:ea typeface="+mn-ea"/>
                <a:cs typeface="+mn-cs"/>
              </a:rPr>
              <a:t>items to help you have the best experience possible today.</a:t>
            </a:r>
            <a:r>
              <a:rPr lang="en-US" dirty="0"/>
              <a:t> </a:t>
            </a:r>
            <a:endParaRPr lang="en-US" kern="1200" dirty="0">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using WebEx as our webinar platform. You can </a:t>
            </a:r>
            <a:r>
              <a:rPr lang="en-US" sz="1200" b="1" kern="1200" dirty="0">
                <a:solidFill>
                  <a:schemeClr val="tx1"/>
                </a:solidFill>
                <a:effectLst/>
                <a:latin typeface="+mn-lt"/>
                <a:ea typeface="+mn-ea"/>
                <a:cs typeface="+mn-cs"/>
              </a:rPr>
              <a:t>join the webinar either via telephone or through your computer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you join the webinar, be sure to </a:t>
            </a:r>
            <a:r>
              <a:rPr lang="en-US" sz="1200" b="1" kern="1200" dirty="0">
                <a:solidFill>
                  <a:schemeClr val="tx1"/>
                </a:solidFill>
                <a:effectLst/>
                <a:latin typeface="+mn-lt"/>
                <a:ea typeface="+mn-ea"/>
                <a:cs typeface="+mn-cs"/>
              </a:rPr>
              <a:t>click the large telephone icon </a:t>
            </a:r>
            <a:r>
              <a:rPr lang="en-US" sz="1200" kern="1200" dirty="0">
                <a:solidFill>
                  <a:schemeClr val="tx1"/>
                </a:solidFill>
                <a:effectLst/>
                <a:latin typeface="+mn-lt"/>
                <a:ea typeface="+mn-ea"/>
                <a:cs typeface="+mn-cs"/>
              </a:rPr>
              <a:t>on your screen to make your audio selection. </a:t>
            </a:r>
          </a:p>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a:t>
            </a:fld>
            <a:endParaRPr lang="en-US"/>
          </a:p>
        </p:txBody>
      </p:sp>
    </p:spTree>
    <p:extLst>
      <p:ext uri="{BB962C8B-B14F-4D97-AF65-F5344CB8AC3E}">
        <p14:creationId xmlns:p14="http://schemas.microsoft.com/office/powerpoint/2010/main" val="251589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I would like to mention that the WebEx platform has </a:t>
            </a:r>
            <a:r>
              <a:rPr lang="en-US" sz="1200" b="1" kern="1200" dirty="0">
                <a:solidFill>
                  <a:schemeClr val="tx1"/>
                </a:solidFill>
                <a:effectLst/>
                <a:latin typeface="+mn-lt"/>
                <a:ea typeface="+mn-ea"/>
                <a:cs typeface="+mn-cs"/>
              </a:rPr>
              <a:t>two features that we invite you to use: Q&amp;A and Chat</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buttons for these features</a:t>
            </a:r>
            <a:r>
              <a:rPr lang="en-US" sz="1200" kern="1200" dirty="0">
                <a:solidFill>
                  <a:schemeClr val="tx1"/>
                </a:solidFill>
                <a:effectLst/>
                <a:latin typeface="+mn-lt"/>
                <a:ea typeface="+mn-ea"/>
                <a:cs typeface="+mn-cs"/>
              </a:rPr>
              <a:t> are found in the top right hand corner of the WebEx screen. Clicking on these will bring up </a:t>
            </a:r>
            <a:r>
              <a:rPr lang="en-US" sz="1200" b="1" kern="1200" dirty="0">
                <a:solidFill>
                  <a:schemeClr val="tx1"/>
                </a:solidFill>
                <a:effectLst/>
                <a:latin typeface="+mn-lt"/>
                <a:ea typeface="+mn-ea"/>
                <a:cs typeface="+mn-cs"/>
              </a:rPr>
              <a:t>small panels</a:t>
            </a:r>
            <a:r>
              <a:rPr lang="en-US" sz="1200" kern="1200" dirty="0">
                <a:solidFill>
                  <a:schemeClr val="tx1"/>
                </a:solidFill>
                <a:effectLst/>
                <a:latin typeface="+mn-lt"/>
                <a:ea typeface="+mn-ea"/>
                <a:cs typeface="+mn-cs"/>
              </a:rPr>
              <a:t> on the right side of your screen. </a:t>
            </a: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b="1" kern="1200" dirty="0">
                <a:effectLst/>
                <a:latin typeface="+mn-lt"/>
                <a:ea typeface="+mn-ea"/>
                <a:cs typeface="+mn-cs"/>
              </a:rPr>
              <a:t>Please use the Q&amp;A feature</a:t>
            </a:r>
            <a:r>
              <a:rPr lang="en-US" kern="1200" dirty="0">
                <a:effectLst/>
                <a:latin typeface="+mn-lt"/>
                <a:ea typeface="+mn-ea"/>
                <a:cs typeface="+mn-cs"/>
              </a:rPr>
              <a:t> to ask questions. We will take time to </a:t>
            </a:r>
            <a:r>
              <a:rPr lang="en-US" dirty="0"/>
              <a:t>answer</a:t>
            </a:r>
            <a:r>
              <a:rPr lang="en-US" kern="1200" dirty="0">
                <a:effectLst/>
                <a:latin typeface="+mn-lt"/>
                <a:ea typeface="+mn-ea"/>
                <a:cs typeface="+mn-cs"/>
              </a:rPr>
              <a:t> questions toward the end of the webinar, but we encourage you to submit them as they arise. When submitting a question, please be sure to send it to all panelists and note if there is a specific panelist you would like to answer your question.</a:t>
            </a:r>
            <a:endParaRPr lang="en-US" kern="1200" dirty="0">
              <a:latin typeface="+mn-lt"/>
              <a:cs typeface="Calibri"/>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You can use the CHAT panel to interact with fellow participants </a:t>
            </a:r>
            <a:r>
              <a:rPr lang="en-US" sz="1200" kern="1200" dirty="0">
                <a:solidFill>
                  <a:schemeClr val="tx1"/>
                </a:solidFill>
                <a:effectLst/>
                <a:latin typeface="+mn-lt"/>
                <a:ea typeface="+mn-ea"/>
                <a:cs typeface="+mn-cs"/>
              </a:rPr>
              <a:t>– you will see the “Send To” box where you can select who to send your message to.  Please also use the CHAT panel if you experience any technical difficulties, please also use the CHAT panel to send a message to the webinar “host”, whose name is Alena Sims, and she will work to address your issue.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b="1" kern="1200" dirty="0">
                <a:effectLst/>
                <a:latin typeface="+mn-lt"/>
                <a:ea typeface="+mn-ea"/>
                <a:cs typeface="+mn-cs"/>
              </a:rPr>
              <a:t>Finally, please note, that this webinar is being recorded. It will be available </a:t>
            </a:r>
            <a:r>
              <a:rPr lang="en-US" b="1" dirty="0"/>
              <a:t>on the LNCT website</a:t>
            </a:r>
            <a:r>
              <a:rPr lang="en-US" b="1" dirty="0">
                <a:cs typeface="Calibri"/>
              </a:rPr>
              <a:t> for all members.</a:t>
            </a:r>
            <a:endParaRPr lang="en-US"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01B44793-9554-4379-906D-F78EEC415CF8}" type="slidenum">
              <a:rPr lang="en-US" smtClean="0"/>
              <a:pPr/>
              <a:t>2</a:t>
            </a:fld>
            <a:endParaRPr lang="en-US"/>
          </a:p>
        </p:txBody>
      </p:sp>
    </p:spTree>
    <p:extLst>
      <p:ext uri="{BB962C8B-B14F-4D97-AF65-F5344CB8AC3E}">
        <p14:creationId xmlns:p14="http://schemas.microsoft.com/office/powerpoint/2010/main" val="345121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Gavi funding model: country vaccine co-financing increases as economies grow</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69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bwMode="auto">
          <a:xfrm>
            <a:off x="950913" y="1350963"/>
            <a:ext cx="4864100" cy="3649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9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SG4.4 target is 6/11</a:t>
            </a:r>
            <a:r>
              <a:rPr lang="en-GB" sz="800" baseline="0" dirty="0">
                <a:latin typeface="Arial" panose="020B0604020202020204" pitchFamily="34" charset="0"/>
                <a:cs typeface="Arial" panose="020B0604020202020204" pitchFamily="34" charset="0"/>
              </a:rPr>
              <a:t> markets with a moderate to high market health.</a:t>
            </a:r>
          </a:p>
          <a:p>
            <a:pPr marL="0" indent="0">
              <a:buFont typeface="Arial" panose="020B0604020202020204" pitchFamily="34" charset="0"/>
              <a:buNone/>
            </a:pPr>
            <a:endParaRPr lang="en-GB"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3 markets with </a:t>
            </a:r>
            <a:r>
              <a:rPr lang="en-GB" sz="800" b="1" dirty="0">
                <a:latin typeface="Arial" panose="020B0604020202020204" pitchFamily="34" charset="0"/>
                <a:cs typeface="Arial" panose="020B0604020202020204" pitchFamily="34" charset="0"/>
              </a:rPr>
              <a:t>moderate health </a:t>
            </a:r>
            <a:r>
              <a:rPr lang="en-GB" sz="800" dirty="0">
                <a:latin typeface="Arial" panose="020B0604020202020204" pitchFamily="34" charset="0"/>
                <a:cs typeface="Arial" panose="020B0604020202020204" pitchFamily="34" charset="0"/>
              </a:rPr>
              <a:t>in 2017, up from two in 2016. </a:t>
            </a:r>
          </a:p>
          <a:p>
            <a:pPr marL="628650" lvl="1"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Pentavalent</a:t>
            </a:r>
          </a:p>
          <a:p>
            <a:pPr marL="628650" lvl="1"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Yellow Fever: </a:t>
            </a:r>
            <a:r>
              <a:rPr lang="en-GB" sz="800" dirty="0">
                <a:latin typeface="Arial" panose="020B0604020202020204" pitchFamily="34" charset="0"/>
                <a:cs typeface="Arial" panose="020B0604020202020204" pitchFamily="34" charset="0"/>
              </a:rPr>
              <a:t>moved </a:t>
            </a:r>
            <a:r>
              <a:rPr lang="en-GB" sz="800" b="1" dirty="0">
                <a:latin typeface="Arial" panose="020B0604020202020204" pitchFamily="34" charset="0"/>
                <a:cs typeface="Arial" panose="020B0604020202020204" pitchFamily="34" charset="0"/>
              </a:rPr>
              <a:t>from low to moderate health</a:t>
            </a:r>
            <a:r>
              <a:rPr lang="en-GB" sz="800" dirty="0">
                <a:latin typeface="Arial" panose="020B0604020202020204" pitchFamily="34" charset="0"/>
                <a:cs typeface="Arial" panose="020B0604020202020204" pitchFamily="34" charset="0"/>
              </a:rPr>
              <a:t> in 2017 reflecting the </a:t>
            </a:r>
            <a:r>
              <a:rPr lang="en-GB" sz="800" b="1" dirty="0">
                <a:latin typeface="Arial" panose="020B0604020202020204" pitchFamily="34" charset="0"/>
                <a:cs typeface="Arial" panose="020B0604020202020204" pitchFamily="34" charset="0"/>
              </a:rPr>
              <a:t>improved supply situation</a:t>
            </a:r>
            <a:r>
              <a:rPr lang="en-GB" sz="800" dirty="0">
                <a:latin typeface="Arial" panose="020B0604020202020204" pitchFamily="34" charset="0"/>
                <a:cs typeface="Arial" panose="020B0604020202020204" pitchFamily="34" charset="0"/>
              </a:rPr>
              <a:t>. </a:t>
            </a:r>
            <a:endParaRPr lang="en-GB" sz="8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PCV:</a:t>
            </a:r>
            <a:r>
              <a:rPr lang="en-GB" sz="800" dirty="0">
                <a:latin typeface="Arial" panose="020B0604020202020204" pitchFamily="34" charset="0"/>
                <a:cs typeface="Arial" panose="020B0604020202020204" pitchFamily="34" charset="0"/>
              </a:rPr>
              <a:t> moved from </a:t>
            </a:r>
            <a:r>
              <a:rPr lang="en-GB" sz="800" b="1" dirty="0">
                <a:latin typeface="Arial" panose="020B0604020202020204" pitchFamily="34" charset="0"/>
                <a:cs typeface="Arial" panose="020B0604020202020204" pitchFamily="34" charset="0"/>
              </a:rPr>
              <a:t>low to moderate health </a:t>
            </a:r>
            <a:r>
              <a:rPr lang="en-GB" sz="800" dirty="0">
                <a:latin typeface="Arial" panose="020B0604020202020204" pitchFamily="34" charset="0"/>
                <a:cs typeface="Arial" panose="020B0604020202020204" pitchFamily="34" charset="0"/>
              </a:rPr>
              <a:t>in 2017 reflecting the availability of an </a:t>
            </a:r>
            <a:r>
              <a:rPr lang="en-GB" sz="800" b="1" dirty="0">
                <a:latin typeface="Arial" panose="020B0604020202020204" pitchFamily="34" charset="0"/>
                <a:cs typeface="Arial" panose="020B0604020202020204" pitchFamily="34" charset="0"/>
              </a:rPr>
              <a:t>improved multi-dose presentation</a:t>
            </a:r>
            <a:r>
              <a:rPr lang="en-GB" sz="800" dirty="0">
                <a:latin typeface="Arial" panose="020B0604020202020204" pitchFamily="34" charset="0"/>
                <a:cs typeface="Arial" panose="020B0604020202020204" pitchFamily="34" charset="0"/>
              </a:rPr>
              <a:t>, that </a:t>
            </a:r>
            <a:r>
              <a:rPr lang="en-GB" sz="800" b="1" dirty="0">
                <a:latin typeface="Arial" panose="020B0604020202020204" pitchFamily="34" charset="0"/>
                <a:cs typeface="Arial" panose="020B0604020202020204" pitchFamily="34" charset="0"/>
              </a:rPr>
              <a:t>supply meets demand and country preference</a:t>
            </a:r>
            <a:r>
              <a:rPr lang="en-GB" sz="800" dirty="0">
                <a:latin typeface="Arial" panose="020B0604020202020204" pitchFamily="34" charset="0"/>
                <a:cs typeface="Arial" panose="020B0604020202020204" pitchFamily="34" charset="0"/>
              </a:rPr>
              <a:t>, and that </a:t>
            </a:r>
            <a:r>
              <a:rPr lang="en-GB" sz="800" b="1" dirty="0">
                <a:latin typeface="Arial" panose="020B0604020202020204" pitchFamily="34" charset="0"/>
                <a:cs typeface="Arial" panose="020B0604020202020204" pitchFamily="34" charset="0"/>
              </a:rPr>
              <a:t>risk factors are low</a:t>
            </a:r>
            <a:r>
              <a:rPr lang="en-GB" sz="8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Despite progress being made for a few markets in easing the market failures (notably supply constraints), </a:t>
            </a:r>
            <a:r>
              <a:rPr lang="en-GB" sz="800" b="1" dirty="0">
                <a:latin typeface="Arial" panose="020B0604020202020204" pitchFamily="34" charset="0"/>
                <a:cs typeface="Arial" panose="020B0604020202020204" pitchFamily="34" charset="0"/>
              </a:rPr>
              <a:t>8 markets continue to face significant challenges both on supply and demand sides </a:t>
            </a:r>
            <a:r>
              <a:rPr lang="en-GB" sz="800" dirty="0">
                <a:latin typeface="Arial" panose="020B0604020202020204" pitchFamily="34" charset="0"/>
                <a:cs typeface="Arial" panose="020B0604020202020204" pitchFamily="34" charset="0"/>
              </a:rPr>
              <a:t>and are assessed with </a:t>
            </a:r>
            <a:r>
              <a:rPr lang="en-GB" sz="800" b="1" dirty="0">
                <a:latin typeface="Arial" panose="020B0604020202020204" pitchFamily="34" charset="0"/>
                <a:cs typeface="Arial" panose="020B0604020202020204" pitchFamily="34" charset="0"/>
              </a:rPr>
              <a:t>low market health</a:t>
            </a:r>
            <a:r>
              <a:rPr lang="en-GB" sz="800" dirty="0">
                <a:latin typeface="Arial" panose="020B0604020202020204" pitchFamily="34" charset="0"/>
                <a:cs typeface="Arial" panose="020B0604020202020204" pitchFamily="34" charset="0"/>
              </a:rPr>
              <a:t>. For these markets, allowing market forces to act alone is likely to be insufficient to achieve Gavi’s market shaping goals and thus active market shaping interventions and careful monitoring of risks need to continue. </a:t>
            </a:r>
            <a:endParaRPr lang="en-GB" sz="1200" dirty="0">
              <a:latin typeface="Arial" charset="0"/>
              <a:cs typeface="+mn-cs"/>
            </a:endParaRPr>
          </a:p>
          <a:p>
            <a:pPr marL="0" indent="0">
              <a:buFont typeface="Arial" panose="020B0604020202020204" pitchFamily="34" charset="0"/>
              <a:buNone/>
            </a:pPr>
            <a:endParaRPr lang="en-GB" sz="800" b="1" dirty="0">
              <a:latin typeface="Arial" panose="020B0604020202020204" pitchFamily="34" charset="0"/>
              <a:cs typeface="Arial" panose="020B0604020202020204" pitchFamily="34" charset="0"/>
            </a:endParaRPr>
          </a:p>
        </p:txBody>
      </p:sp>
      <p:sp>
        <p:nvSpPr>
          <p:cNvPr id="2693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113137-5CB5-C44C-8A60-ADFBA70989A8}" type="slidenum">
              <a:rPr kumimoji="0" lang="fr-FR"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139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used for budgeting, planning </a:t>
            </a:r>
          </a:p>
          <a:p>
            <a:r>
              <a:rPr lang="en-GB" dirty="0" err="1"/>
              <a:t>Cf</a:t>
            </a:r>
            <a:r>
              <a:rPr lang="en-GB" baseline="0" dirty="0"/>
              <a:t> other webinars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3FEC9-C8B2-437E-8CE6-DBEEC4D415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96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3FEC9-C8B2-437E-8CE6-DBEEC4D415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71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44793-9554-4379-906D-F78EEC415C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43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7F7F7">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682" y="2566214"/>
            <a:ext cx="7924800" cy="1600200"/>
          </a:xfrm>
        </p:spPr>
        <p:txBody>
          <a:bodyPr anchor="b" anchorCtr="0"/>
          <a:lstStyle>
            <a:lvl1pPr algn="l">
              <a:lnSpc>
                <a:spcPts val="4000"/>
              </a:lnSpc>
              <a:defRPr b="0" i="0">
                <a:solidFill>
                  <a:schemeClr val="accent1"/>
                </a:solidFill>
                <a:latin typeface="Arial"/>
                <a:cs typeface="Arial"/>
              </a:defRPr>
            </a:lvl1pPr>
          </a:lstStyle>
          <a:p>
            <a:r>
              <a:rPr lang="en-US" dirty="0"/>
              <a:t>Click to edit title</a:t>
            </a:r>
          </a:p>
        </p:txBody>
      </p:sp>
      <p:sp>
        <p:nvSpPr>
          <p:cNvPr id="3" name="Subtitle 2"/>
          <p:cNvSpPr>
            <a:spLocks noGrp="1"/>
          </p:cNvSpPr>
          <p:nvPr>
            <p:ph type="subTitle" idx="1"/>
          </p:nvPr>
        </p:nvSpPr>
        <p:spPr>
          <a:xfrm>
            <a:off x="794681" y="4136032"/>
            <a:ext cx="6248400" cy="609600"/>
          </a:xfrm>
        </p:spPr>
        <p:txBody>
          <a:bodyPr/>
          <a:lstStyle>
            <a:lvl1pPr marL="0" indent="0" algn="l">
              <a:buNone/>
              <a:defRPr sz="2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12"/>
          <p:cNvSpPr>
            <a:spLocks noGrp="1"/>
          </p:cNvSpPr>
          <p:nvPr>
            <p:ph type="body" sz="quarter" idx="12" hasCustomPrompt="1"/>
          </p:nvPr>
        </p:nvSpPr>
        <p:spPr>
          <a:xfrm>
            <a:off x="794701" y="5723986"/>
            <a:ext cx="4343400" cy="652709"/>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400" b="0" i="0" baseline="0">
                <a:solidFill>
                  <a:schemeClr val="accent3"/>
                </a:solidFill>
                <a:latin typeface="Arial"/>
                <a:cs typeface="Arial"/>
              </a:defRPr>
            </a:lvl1pPr>
          </a:lstStyle>
          <a:p>
            <a:pPr lvl="0"/>
            <a:r>
              <a:rPr lang="en-US" dirty="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Date</a:t>
            </a:r>
          </a:p>
          <a:p>
            <a:pPr lvl="0"/>
            <a:endParaRPr lang="en-US" dirty="0"/>
          </a:p>
          <a:p>
            <a:pPr lvl="0"/>
            <a:endParaRPr lang="en-US" dirty="0"/>
          </a:p>
        </p:txBody>
      </p:sp>
      <p:sp>
        <p:nvSpPr>
          <p:cNvPr id="15" name="Content Placeholder 14"/>
          <p:cNvSpPr>
            <a:spLocks noGrp="1"/>
          </p:cNvSpPr>
          <p:nvPr>
            <p:ph sz="quarter" idx="13" hasCustomPrompt="1"/>
          </p:nvPr>
        </p:nvSpPr>
        <p:spPr>
          <a:xfrm>
            <a:off x="794701" y="6360124"/>
            <a:ext cx="3665639" cy="304800"/>
          </a:xfrm>
        </p:spPr>
        <p:txBody>
          <a:bodyPr>
            <a:normAutofit/>
          </a:bodyPr>
          <a:lstStyle>
            <a:lvl1pPr marL="0">
              <a:spcBef>
                <a:spcPts val="0"/>
              </a:spcBef>
              <a:buNone/>
              <a:defRPr sz="1100" b="0">
                <a:solidFill>
                  <a:schemeClr val="accent6"/>
                </a:solidFill>
              </a:defRPr>
            </a:lvl1pPr>
          </a:lstStyle>
          <a:p>
            <a:pPr lvl="0"/>
            <a:r>
              <a:rPr lang="en-US" dirty="0"/>
              <a:t>Click to edit presenter</a:t>
            </a:r>
          </a:p>
        </p:txBody>
      </p:sp>
      <p:cxnSp>
        <p:nvCxnSpPr>
          <p:cNvPr id="5" name="Straight Connector 4"/>
          <p:cNvCxnSpPr/>
          <p:nvPr userDrawn="1"/>
        </p:nvCxnSpPr>
        <p:spPr>
          <a:xfrm>
            <a:off x="911513" y="4162348"/>
            <a:ext cx="748656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LNCT-logo_ƒ-10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57" y="650478"/>
            <a:ext cx="3179046" cy="11444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2209800"/>
            <a:ext cx="8229600" cy="3053038"/>
          </a:xfrm>
        </p:spPr>
        <p:txBody>
          <a:bodyPr/>
          <a:lstStyle>
            <a:lvl1pPr>
              <a:buClr>
                <a:schemeClr val="accent1"/>
              </a:buClr>
              <a:buFont typeface="Wingdings" pitchFamily="2" charset="2"/>
              <a:buChar char="§"/>
              <a:defRPr sz="2000" b="0" i="0">
                <a:solidFill>
                  <a:srgbClr val="313231"/>
                </a:solidFill>
                <a:latin typeface="Arial"/>
                <a:cs typeface="Arial"/>
              </a:defRPr>
            </a:lvl1pPr>
            <a:lvl2pPr>
              <a:buClr>
                <a:schemeClr val="accent1"/>
              </a:buClr>
              <a:buFont typeface="Wingdings" pitchFamily="2" charset="2"/>
              <a:buChar char="§"/>
              <a:defRPr sz="1800" b="0" i="0">
                <a:solidFill>
                  <a:srgbClr val="313231"/>
                </a:solidFill>
                <a:latin typeface="Arial"/>
                <a:cs typeface="Arial"/>
              </a:defRPr>
            </a:lvl2pPr>
            <a:lvl3pPr>
              <a:buClr>
                <a:schemeClr val="accent1"/>
              </a:buClr>
              <a:buFont typeface="Wingdings" pitchFamily="2" charset="2"/>
              <a:buChar char="§"/>
              <a:defRPr sz="1600" b="0" i="0">
                <a:solidFill>
                  <a:srgbClr val="313231"/>
                </a:solidFill>
                <a:latin typeface="Arial"/>
                <a:cs typeface="Arial"/>
              </a:defRPr>
            </a:lvl3pPr>
            <a:lvl4pPr>
              <a:buClr>
                <a:schemeClr val="accent1"/>
              </a:buClr>
              <a:buFont typeface="Wingdings" pitchFamily="2" charset="2"/>
              <a:buChar char="§"/>
              <a:defRPr sz="1400" b="0" i="0">
                <a:solidFill>
                  <a:srgbClr val="313231"/>
                </a:solidFill>
                <a:latin typeface="Arial"/>
                <a:cs typeface="Arial"/>
              </a:defRPr>
            </a:lvl4pPr>
            <a:lvl5pPr>
              <a:buClr>
                <a:schemeClr val="accent1"/>
              </a:buClr>
              <a:buFont typeface="Wingdings" pitchFamily="2"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457200" y="2870640"/>
            <a:ext cx="8229600" cy="2352364"/>
          </a:xfrm>
        </p:spPr>
        <p:txBody>
          <a:bodyPr/>
          <a:lstStyle>
            <a:lvl1pPr marL="457200" indent="-457200">
              <a:buClr>
                <a:schemeClr val="accent1"/>
              </a:buClr>
              <a:buFont typeface="Wingdings" charset="2"/>
              <a:buChar char="§"/>
              <a:defRPr sz="2000" b="0" i="0">
                <a:solidFill>
                  <a:srgbClr val="313231"/>
                </a:solidFill>
                <a:latin typeface="Arial"/>
                <a:cs typeface="Arial"/>
              </a:defRPr>
            </a:lvl1pPr>
            <a:lvl2pPr marL="800100" indent="-342900">
              <a:buClr>
                <a:schemeClr val="accent1"/>
              </a:buClr>
              <a:buFont typeface="Wingdings" charset="2"/>
              <a:buChar char="§"/>
              <a:defRPr sz="1800" b="0" i="0">
                <a:solidFill>
                  <a:srgbClr val="313231"/>
                </a:solidFill>
                <a:latin typeface="Arial"/>
                <a:cs typeface="Arial"/>
              </a:defRPr>
            </a:lvl2pPr>
            <a:lvl3pPr marL="1257300" indent="-342900">
              <a:buClr>
                <a:schemeClr val="accent1"/>
              </a:buClr>
              <a:buFont typeface="Wingdings" charset="2"/>
              <a:buChar char="§"/>
              <a:defRPr sz="1600" b="0" i="0">
                <a:solidFill>
                  <a:srgbClr val="313231"/>
                </a:solidFill>
                <a:latin typeface="Arial"/>
                <a:cs typeface="Arial"/>
              </a:defRPr>
            </a:lvl3pPr>
            <a:lvl4pPr marL="1714500" indent="-342900">
              <a:buClr>
                <a:schemeClr val="accent1"/>
              </a:buClr>
              <a:buFont typeface="Wingdings" charset="2"/>
              <a:buChar char="§"/>
              <a:defRPr sz="1400" b="0" i="0">
                <a:solidFill>
                  <a:srgbClr val="313231"/>
                </a:solidFill>
                <a:latin typeface="Arial"/>
                <a:cs typeface="Arial"/>
              </a:defRPr>
            </a:lvl4pPr>
            <a:lvl5pPr>
              <a:buClr>
                <a:schemeClr val="accent1"/>
              </a:buClr>
              <a:buFont typeface="Wingdings"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457200" y="1539705"/>
            <a:ext cx="8229600" cy="1174353"/>
          </a:xfrm>
          <a:solidFill>
            <a:schemeClr val="tx2">
              <a:lumMod val="40000"/>
              <a:lumOff val="60000"/>
              <a:alpha val="50000"/>
            </a:schemeClr>
          </a:solidFill>
          <a:ln>
            <a:noFill/>
          </a:ln>
        </p:spPr>
        <p:txBody>
          <a:bodyPr anchor="ctr"/>
          <a:lstStyle>
            <a:lvl1pPr marL="457200" indent="-457200">
              <a:buClr>
                <a:srgbClr val="00A6B6"/>
              </a:buClr>
              <a:buFontTx/>
              <a:buNone/>
              <a:defRPr sz="2000" b="0" i="0" baseline="0">
                <a:solidFill>
                  <a:schemeClr val="accent2"/>
                </a:solidFill>
                <a:latin typeface="Arial"/>
                <a:cs typeface="Arial"/>
              </a:defRPr>
            </a:lvl1pPr>
            <a:lvl2pPr marL="800100" indent="-342900">
              <a:buClr>
                <a:srgbClr val="00A6B6"/>
              </a:buClr>
              <a:buFontTx/>
              <a:buNone/>
              <a:defRPr sz="1800" b="0" i="0">
                <a:solidFill>
                  <a:srgbClr val="313231"/>
                </a:solidFill>
                <a:latin typeface="Museo Slab 300"/>
                <a:cs typeface="Museo Slab 300"/>
              </a:defRPr>
            </a:lvl2pPr>
            <a:lvl3pPr marL="1257300" indent="-342900">
              <a:buClr>
                <a:srgbClr val="00A6B6"/>
              </a:buClr>
              <a:buFontTx/>
              <a:buNone/>
              <a:defRPr sz="1600" b="0" i="0">
                <a:solidFill>
                  <a:srgbClr val="313231"/>
                </a:solidFill>
                <a:latin typeface="Museo Slab 300"/>
                <a:cs typeface="Museo Slab 300"/>
              </a:defRPr>
            </a:lvl3pPr>
            <a:lvl4pPr marL="1714500" indent="-342900">
              <a:buClr>
                <a:srgbClr val="00A6B6"/>
              </a:buClr>
              <a:buFontTx/>
              <a:buNone/>
              <a:defRPr sz="1400" b="0" i="0">
                <a:solidFill>
                  <a:srgbClr val="313231"/>
                </a:solidFill>
                <a:latin typeface="Museo Slab 300"/>
                <a:cs typeface="Museo Slab 300"/>
              </a:defRPr>
            </a:lvl4pPr>
            <a:lvl5pPr>
              <a:buClr>
                <a:srgbClr val="00A6B6"/>
              </a:buClr>
              <a:buFontTx/>
              <a:buNone/>
              <a:defRPr sz="12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14400" y="3269040"/>
            <a:ext cx="8229600" cy="1143000"/>
          </a:xfrm>
        </p:spPr>
        <p:txBody>
          <a:bodyPr anchor="b" anchorCtr="0">
            <a:normAutofit/>
          </a:bodyPr>
          <a:lstStyle>
            <a:lvl1pPr algn="l">
              <a:buFont typeface="Arial" pitchFamily="34" charset="0"/>
              <a:buNone/>
              <a:defRPr sz="32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228106" y="6354598"/>
            <a:ext cx="2133600" cy="365125"/>
          </a:xfrm>
          <a:prstGeom prst="rect">
            <a:avLst/>
          </a:prstGeom>
        </p:spPr>
        <p:txBody>
          <a:bodyPr vert="horz" lIns="91440" tIns="45720" rIns="91440" bIns="45720" rtlCol="0" anchor="ctr"/>
          <a:lstStyle>
            <a:lvl1pPr algn="r">
              <a:defRPr sz="12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cap="none" baseline="0"/>
            </a:lvl1pPr>
          </a:lstStyle>
          <a:p>
            <a:r>
              <a:rPr lang="en-US" noProof="0"/>
              <a:t>click to edit master title style</a:t>
            </a:r>
          </a:p>
        </p:txBody>
      </p:sp>
      <p:sp>
        <p:nvSpPr>
          <p:cNvPr id="3" name="Espace réservé du contenu 2"/>
          <p:cNvSpPr>
            <a:spLocks noGrp="1"/>
          </p:cNvSpPr>
          <p:nvPr>
            <p:ph idx="1"/>
          </p:nvPr>
        </p:nvSpPr>
        <p:spPr bwMode="gray">
          <a:xfrm>
            <a:off x="935038" y="1304929"/>
            <a:ext cx="7345362" cy="4716463"/>
          </a:xfrm>
        </p:spPr>
        <p:txBody>
          <a:bodyPr/>
          <a:lstStyle>
            <a:lvl2pPr marL="242888" indent="-134541">
              <a:buFontTx/>
              <a:buBlip>
                <a:blip r:embed="rId2"/>
              </a:buBlip>
              <a:defRPr/>
            </a:lvl2pPr>
            <a:lvl3pPr>
              <a:defRPr/>
            </a:lvl3pPr>
            <a:lvl4pPr>
              <a:defRPr baseline="0"/>
            </a:lvl4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p:cNvSpPr>
            <a:spLocks noGrp="1"/>
          </p:cNvSpPr>
          <p:nvPr>
            <p:ph type="dt" sz="half" idx="10"/>
          </p:nvPr>
        </p:nvSpPr>
        <p:spPr/>
        <p:txBody>
          <a:bodyPr/>
          <a:lstStyle>
            <a:lvl1pPr>
              <a:defRPr/>
            </a:lvl1pPr>
          </a:lstStyle>
          <a:p>
            <a:pPr>
              <a:defRPr/>
            </a:pPr>
            <a:endParaRPr lang="en-US">
              <a:solidFill>
                <a:prstClr val="white">
                  <a:alpha val="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srgbClr val="005CB9"/>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7154FDB-B042-4912-926C-7EB50ABB71F3}" type="slidenum">
              <a:rPr lang="en-US">
                <a:solidFill>
                  <a:srgbClr val="343434"/>
                </a:solidFill>
              </a:rPr>
              <a:pPr>
                <a:defRPr/>
              </a:pPr>
              <a:t>‹#›</a:t>
            </a:fld>
            <a:endParaRPr lang="en-US">
              <a:solidFill>
                <a:srgbClr val="343434"/>
              </a:solidFill>
            </a:endParaRPr>
          </a:p>
        </p:txBody>
      </p:sp>
    </p:spTree>
    <p:extLst>
      <p:ext uri="{BB962C8B-B14F-4D97-AF65-F5344CB8AC3E}">
        <p14:creationId xmlns:p14="http://schemas.microsoft.com/office/powerpoint/2010/main" val="155245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3635896" y="1304925"/>
            <a:ext cx="4644504" cy="4716463"/>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341438"/>
            <a:ext cx="3419038" cy="4679950"/>
          </a:xfrm>
        </p:spPr>
        <p:txBody>
          <a:bodyPr tIns="1008000" anchor="ctr" anchorCtr="0"/>
          <a:lstStyle>
            <a:lvl1pPr algn="ctr">
              <a:defRPr/>
            </a:lvl1pPr>
          </a:lstStyle>
          <a:p>
            <a:r>
              <a:rPr lang="en-GB" noProof="0"/>
              <a:t>Select your own photo</a:t>
            </a:r>
          </a:p>
        </p:txBody>
      </p:sp>
      <p:sp>
        <p:nvSpPr>
          <p:cNvPr id="8" name="Espace réservé de la date 7"/>
          <p:cNvSpPr>
            <a:spLocks noGrp="1"/>
          </p:cNvSpPr>
          <p:nvPr>
            <p:ph type="dt" sz="half" idx="14"/>
          </p:nvPr>
        </p:nvSpPr>
        <p:spPr bwMode="gray"/>
        <p:txBody>
          <a:bodyPr/>
          <a:lstStyle/>
          <a:p>
            <a:endParaRPr lang="en-GB">
              <a:solidFill>
                <a:prstClr val="white">
                  <a:alpha val="0"/>
                </a:prstClr>
              </a:solidFill>
            </a:endParaRPr>
          </a:p>
        </p:txBody>
      </p:sp>
      <p:sp>
        <p:nvSpPr>
          <p:cNvPr id="11" name="Espace réservé du numéro de diapositive 10"/>
          <p:cNvSpPr>
            <a:spLocks noGrp="1"/>
          </p:cNvSpPr>
          <p:nvPr>
            <p:ph type="sldNum" sz="quarter" idx="15"/>
          </p:nvPr>
        </p:nvSpPr>
        <p:spPr bwMode="gray"/>
        <p:txBody>
          <a:bodyPr/>
          <a:lstStyle/>
          <a:p>
            <a:fld id="{733122C9-A0B9-462F-8757-0847AD287B63}" type="slidenum">
              <a:rPr lang="en-GB" smtClean="0">
                <a:solidFill>
                  <a:srgbClr val="343434"/>
                </a:solidFill>
              </a:rPr>
              <a:pPr/>
              <a:t>‹#›</a:t>
            </a:fld>
            <a:endParaRPr lang="en-GB">
              <a:solidFill>
                <a:srgbClr val="343434"/>
              </a:solidFill>
            </a:endParaRPr>
          </a:p>
        </p:txBody>
      </p:sp>
      <p:sp>
        <p:nvSpPr>
          <p:cNvPr id="12" name="Espace réservé du pied de page 11"/>
          <p:cNvSpPr>
            <a:spLocks noGrp="1"/>
          </p:cNvSpPr>
          <p:nvPr>
            <p:ph type="ftr" sz="quarter" idx="16"/>
          </p:nvPr>
        </p:nvSpPr>
        <p:spPr bwMode="gray"/>
        <p:txBody>
          <a:bodyPr/>
          <a:lstStyle/>
          <a:p>
            <a:endParaRPr lang="en-GB">
              <a:solidFill>
                <a:srgbClr val="005CB9"/>
              </a:solidFill>
            </a:endParaRPr>
          </a:p>
        </p:txBody>
      </p:sp>
    </p:spTree>
    <p:extLst>
      <p:ext uri="{BB962C8B-B14F-4D97-AF65-F5344CB8AC3E}">
        <p14:creationId xmlns:p14="http://schemas.microsoft.com/office/powerpoint/2010/main" val="3596178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E6553">
                  <a:tint val="75000"/>
                </a:srgb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 id="2147483678" r:id="rId5"/>
    <p:sldLayoutId id="2147483679" r:id="rId6"/>
  </p:sldLayoutIdLst>
  <p:hf hdr="0" ftr="0" dt="0"/>
  <p:txStyles>
    <p:titleStyle>
      <a:lvl1pPr algn="ctr" defTabSz="914400" rtl="0" eaLnBrk="1" latinLnBrk="0" hangingPunct="1">
        <a:spcBef>
          <a:spcPct val="0"/>
        </a:spcBef>
        <a:buNone/>
        <a:defRPr sz="4400" b="0" i="0" kern="1200">
          <a:solidFill>
            <a:schemeClr val="accent1"/>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Wingdings" charset="2"/>
        <a:buChar char="§"/>
        <a:defRPr sz="3200" b="0" i="0" kern="1200">
          <a:solidFill>
            <a:schemeClr val="accent3"/>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file://localhost/Volumes/LaCie%20Pat/GAVI/Pictos/Fille.png" TargetMode="External"/><Relationship Id="rId13" Type="http://schemas.openxmlformats.org/officeDocument/2006/relationships/image" Target="file://localhost/Volumes/LaCie%20Pat/GAVI/Pictos/Femme.png" TargetMode="External"/><Relationship Id="rId18" Type="http://schemas.openxmlformats.org/officeDocument/2006/relationships/image" Target="../media/image25.png"/><Relationship Id="rId3" Type="http://schemas.openxmlformats.org/officeDocument/2006/relationships/image" Target="../media/image17.png"/><Relationship Id="rId21"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file://localhost/Volumes/LaCie%20Pat/GAVI/Pictos/Garcon.png" TargetMode="External"/><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file://localhost/Volumes/LaCie%20Pat/GAVI/Pictos/NewPict/Medic%20OK.png" TargetMode="Externa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file://localhost/Volumes/LaCie%20Pat/GAVI/Pictos/Homme.png" TargetMode="External"/><Relationship Id="rId10" Type="http://schemas.openxmlformats.org/officeDocument/2006/relationships/image" Target="file://localhost/Volumes/LaCie%20Pat/GAVI/Pictos/Argents.png" TargetMode="External"/><Relationship Id="rId19" Type="http://schemas.openxmlformats.org/officeDocument/2006/relationships/image" Target="../media/image26.png"/><Relationship Id="rId4" Type="http://schemas.openxmlformats.org/officeDocument/2006/relationships/image" Target="file://localhost/Volumes/LaCie%20Pat/GAVI/Pictos/NewPict/Factory.png" TargetMode="External"/><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cef.org/supply/files/DTP-HepB-Hib.pdf"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vi.org/library/gavidocuments/supply-procurement/vaccine-price-commitments-from-manufacturers/"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hyperlink" Target="https://www.gavi.org/library/gavi-documents/supply-procurement/"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gavi.org/library/gavi-documents/amc/manufacturers-faqs/" TargetMode="External"/><Relationship Id="rId18" Type="http://schemas.openxmlformats.org/officeDocument/2006/relationships/hyperlink" Target="https://www.msf.org.za/about-us/publications/reports/right-shot-2015" TargetMode="External"/><Relationship Id="rId3" Type="http://schemas.openxmlformats.org/officeDocument/2006/relationships/image" Target="../media/image35.png"/><Relationship Id="rId21" Type="http://schemas.openxmlformats.org/officeDocument/2006/relationships/image" Target="../media/image45.png"/><Relationship Id="rId7" Type="http://schemas.openxmlformats.org/officeDocument/2006/relationships/image" Target="../media/image39.png"/><Relationship Id="rId12" Type="http://schemas.openxmlformats.org/officeDocument/2006/relationships/hyperlink" Target="https://www.gavi.org/library/gavi-documents/supply-procurement/detailed-product-profiles/" TargetMode="External"/><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hyperlink" Target="http://www.who.int/immunization/programmes_systems/procurement/v3p/platform/module2/Factsheet_vacc_pricing_Gavi_transitioning_2017.pdf" TargetMode="External"/><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29.png"/><Relationship Id="rId5" Type="http://schemas.openxmlformats.org/officeDocument/2006/relationships/image" Target="../media/image37.png"/><Relationship Id="rId15" Type="http://schemas.openxmlformats.org/officeDocument/2006/relationships/hyperlink" Target="http://www.who.int/immunization/programmes_systems/procurement/v3p/platform/en/" TargetMode="External"/><Relationship Id="rId23" Type="http://schemas.openxmlformats.org/officeDocument/2006/relationships/image" Target="../media/image10.png"/><Relationship Id="rId10" Type="http://schemas.openxmlformats.org/officeDocument/2006/relationships/image" Target="../media/image30.png"/><Relationship Id="rId19"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hyperlink" Target="https://www.unicef.org/supply/files/Product_Menu_08_January_2018.pdf" TargetMode="External"/><Relationship Id="rId22"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www.vppnetwork.org/" TargetMode="External"/><Relationship Id="rId4" Type="http://schemas.openxmlformats.org/officeDocument/2006/relationships/hyperlink" Target="https://lnct.glob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Jpuret-external-consultant@gavi.org"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mailto:ebaker@gavi.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0D3814-48DA-42D3-A74C-1F5A0A4AEC4E}"/>
              </a:ext>
            </a:extLst>
          </p:cNvPr>
          <p:cNvSpPr>
            <a:spLocks noGrp="1"/>
          </p:cNvSpPr>
          <p:nvPr>
            <p:ph type="title"/>
          </p:nvPr>
        </p:nvSpPr>
        <p:spPr>
          <a:xfrm>
            <a:off x="149836" y="124336"/>
            <a:ext cx="8229600" cy="651279"/>
          </a:xfrm>
        </p:spPr>
        <p:txBody>
          <a:bodyPr>
            <a:normAutofit/>
          </a:bodyPr>
          <a:lstStyle/>
          <a:p>
            <a:r>
              <a:rPr lang="en-US" sz="2800" dirty="0">
                <a:solidFill>
                  <a:srgbClr val="0070C0"/>
                </a:solidFill>
                <a:latin typeface="+mj-lt"/>
                <a:ea typeface="Lato" panose="020F0502020204030203" pitchFamily="34" charset="0"/>
                <a:cs typeface="Calibri" panose="020F0502020204030204" pitchFamily="34" charset="0"/>
              </a:rPr>
              <a:t>How to Call-in to this Webinar</a:t>
            </a:r>
          </a:p>
        </p:txBody>
      </p:sp>
      <p:pic>
        <p:nvPicPr>
          <p:cNvPr id="7" name="Picture 2" descr="http://www.gavi.org/images/GAVI_ALLIANCE_Logo.gif">
            <a:extLst>
              <a:ext uri="{FF2B5EF4-FFF2-40B4-BE49-F238E27FC236}">
                <a16:creationId xmlns:a16="http://schemas.microsoft.com/office/drawing/2014/main" id="{DAB76984-60AE-4C22-8A5E-3854B0671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245" y="6004102"/>
            <a:ext cx="2636227" cy="72956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F8E085B-298B-4C52-AEEF-0DEB6FA1D0D9}"/>
              </a:ext>
            </a:extLst>
          </p:cNvPr>
          <p:cNvGrpSpPr/>
          <p:nvPr/>
        </p:nvGrpSpPr>
        <p:grpSpPr>
          <a:xfrm>
            <a:off x="326796" y="823385"/>
            <a:ext cx="8272379" cy="4906237"/>
            <a:chOff x="641495" y="1718769"/>
            <a:chExt cx="8272379" cy="4724560"/>
          </a:xfrm>
        </p:grpSpPr>
        <p:sp>
          <p:nvSpPr>
            <p:cNvPr id="10" name="Content Placeholder 2">
              <a:extLst>
                <a:ext uri="{FF2B5EF4-FFF2-40B4-BE49-F238E27FC236}">
                  <a16:creationId xmlns:a16="http://schemas.microsoft.com/office/drawing/2014/main" id="{5E7E8D0E-5ACC-4F92-93BA-4661B5D5D681}"/>
                </a:ext>
              </a:extLst>
            </p:cNvPr>
            <p:cNvSpPr txBox="1">
              <a:spLocks/>
            </p:cNvSpPr>
            <p:nvPr/>
          </p:nvSpPr>
          <p:spPr bwMode="auto">
            <a:xfrm>
              <a:off x="641495" y="1718769"/>
              <a:ext cx="6107075" cy="4724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78E1E"/>
                </a:buClr>
                <a:buSzPct val="85000"/>
                <a:buFont typeface="Webdings" pitchFamily="18" charset="2"/>
                <a:buChar char="8"/>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78E1E"/>
                </a:buClr>
                <a:buSzPct val="85000"/>
                <a:buFont typeface="Wingdings" pitchFamily="2" charset="2"/>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F78E1E"/>
                </a:buClr>
                <a:buSzPct val="85000"/>
                <a:buFont typeface="Webdings" pitchFamily="18" charset="2"/>
                <a:buChar char="4"/>
                <a:defRPr sz="2000">
                  <a:solidFill>
                    <a:schemeClr val="tx1"/>
                  </a:solidFill>
                  <a:latin typeface="+mn-lt"/>
                  <a:cs typeface="+mn-cs"/>
                </a:defRPr>
              </a:lvl3pPr>
              <a:lvl4pPr marL="1600200" indent="-228600" algn="l" rtl="0" eaLnBrk="1" fontAlgn="base" hangingPunct="1">
                <a:spcBef>
                  <a:spcPct val="20000"/>
                </a:spcBef>
                <a:spcAft>
                  <a:spcPct val="0"/>
                </a:spcAft>
                <a:buClr>
                  <a:srgbClr val="F78E1E"/>
                </a:buClr>
                <a:buSzPct val="85000"/>
                <a:buFont typeface="Wingdings" pitchFamily="2" charset="2"/>
                <a:buChar char="Ø"/>
                <a:defRPr>
                  <a:solidFill>
                    <a:schemeClr val="tx1"/>
                  </a:solidFill>
                  <a:latin typeface="+mn-lt"/>
                  <a:cs typeface="+mn-cs"/>
                </a:defRPr>
              </a:lvl4pPr>
              <a:lvl5pPr marL="2057400" indent="-228600" algn="l" rtl="0" eaLnBrk="1" fontAlgn="base" hangingPunct="1">
                <a:spcBef>
                  <a:spcPct val="20000"/>
                </a:spcBef>
                <a:spcAft>
                  <a:spcPct val="0"/>
                </a:spcAft>
                <a:buClr>
                  <a:srgbClr val="F78E1E"/>
                </a:buClr>
                <a:buSzPct val="85000"/>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6pPr>
              <a:lvl7pPr marL="29718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7pPr>
              <a:lvl8pPr marL="34290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8pPr>
              <a:lvl9pPr marL="38862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9pPr>
            </a:lstStyle>
            <a:p>
              <a:pPr>
                <a:buFont typeface="+mj-lt"/>
                <a:buAutoNum type="arabicPeriod"/>
              </a:pPr>
              <a:r>
                <a:rPr lang="en-US" sz="2000" b="1" kern="0" dirty="0">
                  <a:solidFill>
                    <a:prstClr val="black"/>
                  </a:solidFill>
                  <a:latin typeface="+mj-lt"/>
                  <a:cs typeface="Calibri" panose="020F0502020204030204" pitchFamily="34" charset="0"/>
                </a:rPr>
                <a:t>Select your audio source</a:t>
              </a:r>
              <a:r>
                <a:rPr lang="en-US" sz="2000" kern="0" dirty="0">
                  <a:solidFill>
                    <a:prstClr val="black"/>
                  </a:solidFill>
                  <a:latin typeface="+mj-lt"/>
                  <a:ea typeface="Lato" panose="020F0502020204030203" pitchFamily="34" charset="0"/>
                  <a:cs typeface="Calibri" panose="020F0502020204030204" pitchFamily="34" charset="0"/>
                </a:rPr>
                <a:t>. </a:t>
              </a:r>
            </a:p>
            <a:p>
              <a:pPr>
                <a:buFont typeface="+mj-lt"/>
                <a:buAutoNum type="arabicPeriod"/>
              </a:pPr>
              <a:endParaRPr lang="en-US" sz="1800" kern="0" dirty="0">
                <a:solidFill>
                  <a:prstClr val="black"/>
                </a:solidFill>
                <a:latin typeface="+mj-lt"/>
                <a:ea typeface="Lato" panose="020F0502020204030203" pitchFamily="34" charset="0"/>
                <a:cs typeface="Calibri" panose="020F0502020204030204" pitchFamily="34" charset="0"/>
              </a:endParaRPr>
            </a:p>
            <a:p>
              <a:pPr>
                <a:buFont typeface="+mj-lt"/>
                <a:buAutoNum type="arabicPeriod"/>
              </a:pPr>
              <a:r>
                <a:rPr lang="en-US" sz="2000" b="1" kern="0" dirty="0">
                  <a:solidFill>
                    <a:prstClr val="black"/>
                  </a:solidFill>
                  <a:latin typeface="+mj-lt"/>
                  <a:ea typeface="Lato" panose="020F0502020204030203" pitchFamily="34" charset="0"/>
                  <a:cs typeface="Calibri" panose="020F0502020204030204" pitchFamily="34" charset="0"/>
                </a:rPr>
                <a:t>For Computer Audio (Recommended): </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Click “Call Using Computer” </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If you can’t hear, you may have to click “Change settings”. Select your speaker source. </a:t>
              </a:r>
            </a:p>
            <a:p>
              <a:pPr marL="800100" lvl="1" indent="-342900">
                <a:buFont typeface="+mj-lt"/>
                <a:buAutoNum type="alphaLcParenR"/>
              </a:pPr>
              <a:endParaRPr lang="en-US" sz="1800" b="1" kern="0" dirty="0">
                <a:solidFill>
                  <a:prstClr val="black"/>
                </a:solidFill>
                <a:latin typeface="+mj-lt"/>
                <a:ea typeface="Lato" panose="020F0502020204030203" pitchFamily="34" charset="0"/>
                <a:cs typeface="Calibri" panose="020F0502020204030204" pitchFamily="34" charset="0"/>
              </a:endParaRPr>
            </a:p>
            <a:p>
              <a:pPr marL="457200" indent="-457200">
                <a:buFont typeface="+mj-lt"/>
                <a:buAutoNum type="arabicPeriod"/>
              </a:pPr>
              <a:r>
                <a:rPr lang="en-US" sz="2000" b="1" kern="0" dirty="0">
                  <a:solidFill>
                    <a:prstClr val="black"/>
                  </a:solidFill>
                  <a:latin typeface="+mj-lt"/>
                  <a:ea typeface="Lato" panose="020F0502020204030203" pitchFamily="34" charset="0"/>
                  <a:cs typeface="Calibri" panose="020F0502020204030204" pitchFamily="34" charset="0"/>
                </a:rPr>
                <a:t>Telephone Audio: </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Click “I will call in”</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Dial the number provided. </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When prompted, enter the Access Code followed by the # sign. </a:t>
              </a:r>
            </a:p>
            <a:p>
              <a:pPr marL="800100" lvl="1" indent="-342900">
                <a:buFont typeface="+mj-lt"/>
                <a:buAutoNum type="alphaLcParenR"/>
              </a:pPr>
              <a:r>
                <a:rPr lang="en-US" sz="1800" kern="0" dirty="0">
                  <a:solidFill>
                    <a:prstClr val="black"/>
                  </a:solidFill>
                  <a:latin typeface="+mj-lt"/>
                  <a:ea typeface="Lato" panose="020F0502020204030203" pitchFamily="34" charset="0"/>
                  <a:cs typeface="Calibri" panose="020F0502020204030204" pitchFamily="34" charset="0"/>
                </a:rPr>
                <a:t>When prompted, enter Attendee Code followed by the # sign to connect your presence online with your phone</a:t>
              </a:r>
              <a:endParaRPr lang="en-US" sz="1800" b="1" i="1" kern="0" dirty="0">
                <a:solidFill>
                  <a:prstClr val="black"/>
                </a:solidFill>
                <a:latin typeface="+mj-lt"/>
                <a:cs typeface="Calibri" panose="020F0502020204030204" pitchFamily="34" charset="0"/>
              </a:endParaRPr>
            </a:p>
            <a:p>
              <a:pPr marL="457200" lvl="1" indent="-457200">
                <a:buNone/>
              </a:pPr>
              <a:endParaRPr lang="en-US" sz="1400" kern="0" dirty="0">
                <a:solidFill>
                  <a:prstClr val="black"/>
                </a:solidFill>
                <a:latin typeface="Arial" panose="020B0604020202020204" pitchFamily="34" charset="0"/>
                <a:cs typeface="Arial" panose="020B0604020202020204" pitchFamily="34" charset="0"/>
              </a:endParaRPr>
            </a:p>
          </p:txBody>
        </p:sp>
        <p:pic>
          <p:nvPicPr>
            <p:cNvPr id="11" name="Picture 5">
              <a:extLst>
                <a:ext uri="{FF2B5EF4-FFF2-40B4-BE49-F238E27FC236}">
                  <a16:creationId xmlns:a16="http://schemas.microsoft.com/office/drawing/2014/main" id="{A04888BC-4B92-4BEE-8B78-6062827DBA6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89296" y="4224019"/>
              <a:ext cx="2024578" cy="174134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2" name="Picture 2">
            <a:extLst>
              <a:ext uri="{FF2B5EF4-FFF2-40B4-BE49-F238E27FC236}">
                <a16:creationId xmlns:a16="http://schemas.microsoft.com/office/drawing/2014/main" id="{E44BA270-BB9F-4CE1-AE1C-796B821D1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3315" y="1020842"/>
            <a:ext cx="1606121" cy="191367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2">
            <a:extLst>
              <a:ext uri="{FF2B5EF4-FFF2-40B4-BE49-F238E27FC236}">
                <a16:creationId xmlns:a16="http://schemas.microsoft.com/office/drawing/2014/main" id="{3D803A0F-927E-4A10-805C-1AB15A95B445}"/>
              </a:ext>
            </a:extLst>
          </p:cNvPr>
          <p:cNvSpPr>
            <a:spLocks noGrp="1"/>
          </p:cNvSpPr>
          <p:nvPr>
            <p:ph type="sldNum" sz="quarter" idx="4"/>
          </p:nvPr>
        </p:nvSpPr>
        <p:spPr>
          <a:xfrm>
            <a:off x="7455245" y="6551101"/>
            <a:ext cx="2133600" cy="365125"/>
          </a:xfrm>
        </p:spPr>
        <p:txBody>
          <a:bodyPr/>
          <a:lstStyle/>
          <a:p>
            <a:pPr algn="l"/>
            <a:fld id="{2459FD92-E8AB-4F86-BA9A-090210CAFD7B}" type="slidenum">
              <a:rPr lang="en-US" smtClean="0">
                <a:latin typeface="Arial"/>
                <a:cs typeface="Arial"/>
              </a:rPr>
              <a:pPr algn="l"/>
              <a:t>1</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234017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286408" y="0"/>
            <a:ext cx="7993992" cy="1036638"/>
          </a:xfrm>
        </p:spPr>
        <p:txBody>
          <a:bodyPr/>
          <a:lstStyle/>
          <a:p>
            <a:pPr algn="l" defTabSz="342900"/>
            <a:r>
              <a:rPr lang="en-US" sz="2800" dirty="0">
                <a:solidFill>
                  <a:srgbClr val="0070C0"/>
                </a:solidFill>
              </a:rPr>
              <a:t>Gavi Alliance’s long-term vision is to reach healthy vaccine markets for all antigens </a:t>
            </a:r>
            <a:endParaRPr lang="en-US" sz="2800" dirty="0">
              <a:solidFill>
                <a:srgbClr val="005CB9"/>
              </a:solidFill>
            </a:endParaRPr>
          </a:p>
        </p:txBody>
      </p:sp>
      <p:sp>
        <p:nvSpPr>
          <p:cNvPr id="125955" name="ZoneTexte 125954"/>
          <p:cNvSpPr txBox="1"/>
          <p:nvPr/>
        </p:nvSpPr>
        <p:spPr>
          <a:xfrm>
            <a:off x="1168395" y="1179102"/>
            <a:ext cx="309819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78787">
                    <a:lumMod val="75000"/>
                  </a:srgbClr>
                </a:solidFill>
                <a:effectLst/>
                <a:uLnTx/>
                <a:uFillTx/>
                <a:latin typeface="Arial"/>
                <a:ea typeface="+mn-ea"/>
                <a:cs typeface="+mn-cs"/>
              </a:rPr>
              <a:t>Unhealthy vaccine market</a:t>
            </a:r>
          </a:p>
        </p:txBody>
      </p:sp>
      <p:sp>
        <p:nvSpPr>
          <p:cNvPr id="140" name="ZoneTexte 139"/>
          <p:cNvSpPr txBox="1"/>
          <p:nvPr/>
        </p:nvSpPr>
        <p:spPr>
          <a:xfrm>
            <a:off x="5321980" y="1181184"/>
            <a:ext cx="30447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B1167"/>
                </a:solidFill>
                <a:effectLst/>
                <a:uLnTx/>
                <a:uFillTx/>
                <a:latin typeface="Arial"/>
                <a:ea typeface="+mn-ea"/>
                <a:cs typeface="+mn-cs"/>
              </a:rPr>
              <a:t>Healthy</a:t>
            </a:r>
            <a:r>
              <a:rPr kumimoji="0" lang="fr-FR" sz="1800" b="1" i="0" u="none" strike="noStrike" kern="1200" cap="none" spc="0" normalizeH="0" baseline="0" noProof="0" dirty="0">
                <a:ln>
                  <a:noFill/>
                </a:ln>
                <a:solidFill>
                  <a:srgbClr val="CB1167"/>
                </a:solidFill>
                <a:effectLst/>
                <a:uLnTx/>
                <a:uFillTx/>
                <a:latin typeface="Arial"/>
                <a:ea typeface="+mn-ea"/>
                <a:cs typeface="+mn-cs"/>
              </a:rPr>
              <a:t> vaccine market</a:t>
            </a:r>
          </a:p>
        </p:txBody>
      </p:sp>
      <p:cxnSp>
        <p:nvCxnSpPr>
          <p:cNvPr id="125965" name="Connecteur droit 125964"/>
          <p:cNvCxnSpPr/>
          <p:nvPr/>
        </p:nvCxnSpPr>
        <p:spPr>
          <a:xfrm flipV="1">
            <a:off x="4433181" y="1570445"/>
            <a:ext cx="0" cy="1561552"/>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245303" y="1704709"/>
            <a:ext cx="7277034" cy="4441770"/>
            <a:chOff x="1222197" y="1585753"/>
            <a:chExt cx="7277034" cy="4441770"/>
          </a:xfrm>
        </p:grpSpPr>
        <p:sp>
          <p:nvSpPr>
            <p:cNvPr id="86" name="Ellipse 85"/>
            <p:cNvSpPr/>
            <p:nvPr/>
          </p:nvSpPr>
          <p:spPr>
            <a:xfrm>
              <a:off x="3432575" y="2721769"/>
              <a:ext cx="491728" cy="491729"/>
            </a:xfrm>
            <a:prstGeom prst="ellipse">
              <a:avLst/>
            </a:prstGeom>
            <a:solidFill>
              <a:schemeClr val="bg1"/>
            </a:solidFill>
            <a:ln w="19050" cmpd="sng">
              <a:solidFill>
                <a:srgbClr val="FF0000"/>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84" name="Ellipse 83"/>
            <p:cNvSpPr/>
            <p:nvPr/>
          </p:nvSpPr>
          <p:spPr>
            <a:xfrm>
              <a:off x="3094435" y="3223022"/>
              <a:ext cx="451247" cy="451247"/>
            </a:xfrm>
            <a:prstGeom prst="ellipse">
              <a:avLst/>
            </a:prstGeom>
            <a:solidFill>
              <a:schemeClr val="bg1"/>
            </a:solidFill>
            <a:ln w="19050" cmpd="sng">
              <a:solidFill>
                <a:srgbClr val="FF0000"/>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76" name="Ellipse 75"/>
            <p:cNvSpPr/>
            <p:nvPr/>
          </p:nvSpPr>
          <p:spPr>
            <a:xfrm>
              <a:off x="2359819" y="2512219"/>
              <a:ext cx="353616" cy="353616"/>
            </a:xfrm>
            <a:prstGeom prst="ellipse">
              <a:avLst/>
            </a:prstGeom>
            <a:solidFill>
              <a:schemeClr val="bg1"/>
            </a:solidFill>
            <a:ln w="19050" cmpd="sng">
              <a:solidFill>
                <a:srgbClr val="FF0000"/>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75" name="Ellipse 74"/>
            <p:cNvSpPr/>
            <p:nvPr/>
          </p:nvSpPr>
          <p:spPr>
            <a:xfrm>
              <a:off x="2796778" y="2532460"/>
              <a:ext cx="557213" cy="557213"/>
            </a:xfrm>
            <a:prstGeom prst="ellipse">
              <a:avLst/>
            </a:prstGeom>
            <a:solidFill>
              <a:schemeClr val="bg1"/>
            </a:solidFill>
            <a:ln w="19050" cmpd="sng">
              <a:solidFill>
                <a:srgbClr val="FF0000"/>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70" name="Ellipse 69"/>
            <p:cNvSpPr/>
            <p:nvPr/>
          </p:nvSpPr>
          <p:spPr>
            <a:xfrm>
              <a:off x="2549131" y="3069434"/>
              <a:ext cx="426244" cy="426244"/>
            </a:xfrm>
            <a:prstGeom prst="ellipse">
              <a:avLst/>
            </a:prstGeom>
            <a:solidFill>
              <a:schemeClr val="bg1"/>
            </a:solidFill>
            <a:ln w="571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solidFill>
                    <a:srgbClr val="343434">
                      <a:lumMod val="40000"/>
                      <a:lumOff val="60000"/>
                    </a:srgbClr>
                  </a:solidFill>
                </a:ln>
                <a:solidFill>
                  <a:prstClr val="white"/>
                </a:solidFill>
                <a:effectLst/>
                <a:uLnTx/>
                <a:uFillTx/>
                <a:latin typeface="Arial"/>
                <a:ea typeface="+mn-ea"/>
                <a:cs typeface="+mn-cs"/>
              </a:endParaRPr>
            </a:p>
          </p:txBody>
        </p:sp>
        <p:pic>
          <p:nvPicPr>
            <p:cNvPr id="268295" name="UsinePatch.png" descr="/Volumes/LaCie Pat/GAVI/Pictos/NewPict/Factory.png"/>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1388272" y="2774159"/>
              <a:ext cx="508397" cy="546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llipse 5"/>
            <p:cNvSpPr/>
            <p:nvPr/>
          </p:nvSpPr>
          <p:spPr>
            <a:xfrm>
              <a:off x="1783559" y="2969421"/>
              <a:ext cx="626269" cy="626269"/>
            </a:xfrm>
            <a:prstGeom prst="ellipse">
              <a:avLst/>
            </a:prstGeom>
            <a:ln w="57150" cmpd="sng">
              <a:solidFill>
                <a:schemeClr val="bg1">
                  <a:lumMod val="7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solidFill>
                    <a:srgbClr val="343434">
                      <a:lumMod val="40000"/>
                      <a:lumOff val="60000"/>
                    </a:srgbClr>
                  </a:solidFill>
                </a:ln>
                <a:solidFill>
                  <a:srgbClr val="343434"/>
                </a:solidFill>
                <a:effectLst/>
                <a:uLnTx/>
                <a:uFillTx/>
                <a:latin typeface="Arial"/>
                <a:ea typeface="+mn-ea"/>
                <a:cs typeface="+mn-cs"/>
              </a:endParaRPr>
            </a:p>
          </p:txBody>
        </p:sp>
        <p:pic>
          <p:nvPicPr>
            <p:cNvPr id="268297" name="Medecine.png" descr="/Volumes/LaCie Pat/GAVI/Pictos/NewPict/Medic OK.png"/>
            <p:cNvPicPr>
              <a:picLocks noChangeAspect="1"/>
            </p:cNvPicPr>
            <p:nvPr/>
          </p:nvPicPr>
          <p:blipFill>
            <a:blip r:embed="rId5" r:link="rId6" cstate="email">
              <a:extLst>
                <a:ext uri="{28A0092B-C50C-407E-A947-70E740481C1C}">
                  <a14:useLocalDpi xmlns:a14="http://schemas.microsoft.com/office/drawing/2010/main" val="0"/>
                </a:ext>
              </a:extLst>
            </a:blip>
            <a:srcRect/>
            <a:stretch>
              <a:fillRect/>
            </a:stretch>
          </p:blipFill>
          <p:spPr bwMode="auto">
            <a:xfrm>
              <a:off x="1969296" y="3049191"/>
              <a:ext cx="264319"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298"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2694385" y="3144444"/>
              <a:ext cx="132159"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299" name="Argents.png" descr="/Volumes/LaCie Pat/GAVI/Pictos/Argents.png"/>
            <p:cNvPicPr>
              <a:picLocks noChangeAspect="1"/>
            </p:cNvPicPr>
            <p:nvPr/>
          </p:nvPicPr>
          <p:blipFill>
            <a:blip r:embed="rId9" r:link="rId10" cstate="email">
              <a:extLst>
                <a:ext uri="{28A0092B-C50C-407E-A947-70E740481C1C}">
                  <a14:useLocalDpi xmlns:a14="http://schemas.microsoft.com/office/drawing/2010/main" val="0"/>
                </a:ext>
              </a:extLst>
            </a:blip>
            <a:srcRect/>
            <a:stretch>
              <a:fillRect/>
            </a:stretch>
          </p:blipFill>
          <p:spPr bwMode="auto">
            <a:xfrm>
              <a:off x="1914525" y="3752850"/>
              <a:ext cx="348854" cy="415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Left Bracket 71"/>
            <p:cNvSpPr/>
            <p:nvPr/>
          </p:nvSpPr>
          <p:spPr>
            <a:xfrm rot="5400000">
              <a:off x="2044304" y="3546874"/>
              <a:ext cx="95250" cy="440531"/>
            </a:xfrm>
            <a:prstGeom prst="lef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43434"/>
                </a:solidFill>
                <a:effectLst/>
                <a:uLnTx/>
                <a:uFillTx/>
                <a:latin typeface="Arial"/>
                <a:ea typeface="+mn-ea"/>
                <a:cs typeface="+mn-cs"/>
              </a:endParaRPr>
            </a:p>
          </p:txBody>
        </p:sp>
        <p:cxnSp>
          <p:nvCxnSpPr>
            <p:cNvPr id="15" name="Connecteur droit 14"/>
            <p:cNvCxnSpPr>
              <a:endCxn id="69" idx="1"/>
            </p:cNvCxnSpPr>
            <p:nvPr/>
          </p:nvCxnSpPr>
          <p:spPr>
            <a:xfrm flipH="1">
              <a:off x="2091929" y="3611166"/>
              <a:ext cx="0" cy="10834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1" name="Connecteur droit 70"/>
            <p:cNvCxnSpPr>
              <a:stCxn id="6" idx="6"/>
              <a:endCxn id="70" idx="2"/>
            </p:cNvCxnSpPr>
            <p:nvPr/>
          </p:nvCxnSpPr>
          <p:spPr>
            <a:xfrm flipV="1">
              <a:off x="2409825" y="3282554"/>
              <a:ext cx="139304" cy="0"/>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pic>
          <p:nvPicPr>
            <p:cNvPr id="268303" name="Fille.png" descr="/Volumes/LaCie Pat/GAVI/Pictos/Fille.png"/>
            <p:cNvPicPr>
              <a:picLocks noChangeAspect="1"/>
            </p:cNvPicPr>
            <p:nvPr/>
          </p:nvPicPr>
          <p:blipFill>
            <a:blip r:embed="rId11" r:link="rId8" cstate="email">
              <a:extLst>
                <a:ext uri="{28A0092B-C50C-407E-A947-70E740481C1C}">
                  <a14:useLocalDpi xmlns:a14="http://schemas.microsoft.com/office/drawing/2010/main" val="0"/>
                </a:ext>
              </a:extLst>
            </a:blip>
            <a:srcRect/>
            <a:stretch>
              <a:fillRect/>
            </a:stretch>
          </p:blipFill>
          <p:spPr bwMode="auto">
            <a:xfrm>
              <a:off x="2466978" y="2556272"/>
              <a:ext cx="130969" cy="255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04" name="Fille.png" descr="/Volumes/LaCie Pat/GAVI/Pictos/Femme.png"/>
            <p:cNvPicPr>
              <a:picLocks noChangeAspect="1"/>
            </p:cNvPicPr>
            <p:nvPr/>
          </p:nvPicPr>
          <p:blipFill>
            <a:blip r:embed="rId12" r:link="rId13" cstate="email">
              <a:extLst>
                <a:ext uri="{28A0092B-C50C-407E-A947-70E740481C1C}">
                  <a14:useLocalDpi xmlns:a14="http://schemas.microsoft.com/office/drawing/2010/main" val="0"/>
                </a:ext>
              </a:extLst>
            </a:blip>
            <a:srcRect/>
            <a:stretch>
              <a:fillRect/>
            </a:stretch>
          </p:blipFill>
          <p:spPr bwMode="auto">
            <a:xfrm>
              <a:off x="2901556" y="2627713"/>
              <a:ext cx="173831"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05"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3090863" y="2627713"/>
              <a:ext cx="142875"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Ellipse 76"/>
            <p:cNvSpPr/>
            <p:nvPr/>
          </p:nvSpPr>
          <p:spPr>
            <a:xfrm>
              <a:off x="2587228" y="3650456"/>
              <a:ext cx="804863" cy="804863"/>
            </a:xfrm>
            <a:prstGeom prst="ellipse">
              <a:avLst/>
            </a:prstGeom>
            <a:solidFill>
              <a:schemeClr val="bg1"/>
            </a:solidFill>
            <a:ln w="19050" cmpd="sng">
              <a:solidFill>
                <a:srgbClr val="FF0000"/>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07" name="Fille.png" descr="/Volumes/LaCie Pat/GAVI/Pictos/Femme.png"/>
            <p:cNvPicPr>
              <a:picLocks noChangeAspect="1"/>
            </p:cNvPicPr>
            <p:nvPr/>
          </p:nvPicPr>
          <p:blipFill>
            <a:blip r:embed="rId12" r:link="rId13" cstate="email">
              <a:extLst>
                <a:ext uri="{28A0092B-C50C-407E-A947-70E740481C1C}">
                  <a14:useLocalDpi xmlns:a14="http://schemas.microsoft.com/office/drawing/2010/main" val="0"/>
                </a:ext>
              </a:extLst>
            </a:blip>
            <a:srcRect/>
            <a:stretch>
              <a:fillRect/>
            </a:stretch>
          </p:blipFill>
          <p:spPr bwMode="auto">
            <a:xfrm>
              <a:off x="2707484" y="3854056"/>
              <a:ext cx="173831"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08"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2896791" y="3854056"/>
              <a:ext cx="141684"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09"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3040859" y="3957640"/>
              <a:ext cx="132160" cy="255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10" name="Fille.png" descr="/Volumes/LaCie Pat/GAVI/Pictos/Garcon.png"/>
            <p:cNvPicPr>
              <a:picLocks noChangeAspect="1"/>
            </p:cNvPicPr>
            <p:nvPr/>
          </p:nvPicPr>
          <p:blipFill>
            <a:blip r:embed="rId16" r:link="rId17" cstate="email">
              <a:extLst>
                <a:ext uri="{28A0092B-C50C-407E-A947-70E740481C1C}">
                  <a14:useLocalDpi xmlns:a14="http://schemas.microsoft.com/office/drawing/2010/main" val="0"/>
                </a:ext>
              </a:extLst>
            </a:blip>
            <a:srcRect/>
            <a:stretch>
              <a:fillRect/>
            </a:stretch>
          </p:blipFill>
          <p:spPr bwMode="auto">
            <a:xfrm>
              <a:off x="3193259" y="3957640"/>
              <a:ext cx="102394" cy="255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11"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3190878" y="3317084"/>
              <a:ext cx="132160"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12" name="Fille.png" descr="/Volumes/LaCie Pat/GAVI/Pictos/Garcon.png"/>
            <p:cNvPicPr>
              <a:picLocks noChangeAspect="1"/>
            </p:cNvPicPr>
            <p:nvPr/>
          </p:nvPicPr>
          <p:blipFill>
            <a:blip r:embed="rId16" r:link="rId17" cstate="email">
              <a:extLst>
                <a:ext uri="{28A0092B-C50C-407E-A947-70E740481C1C}">
                  <a14:useLocalDpi xmlns:a14="http://schemas.microsoft.com/office/drawing/2010/main" val="0"/>
                </a:ext>
              </a:extLst>
            </a:blip>
            <a:srcRect/>
            <a:stretch>
              <a:fillRect/>
            </a:stretch>
          </p:blipFill>
          <p:spPr bwMode="auto">
            <a:xfrm>
              <a:off x="3343278" y="3317084"/>
              <a:ext cx="102394"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13"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3612359" y="2780113"/>
              <a:ext cx="141685" cy="364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 name="Ellipse 87"/>
            <p:cNvSpPr/>
            <p:nvPr/>
          </p:nvSpPr>
          <p:spPr>
            <a:xfrm>
              <a:off x="7080818" y="2646599"/>
              <a:ext cx="491729" cy="491729"/>
            </a:xfrm>
            <a:prstGeom prst="ellipse">
              <a:avLst/>
            </a:prstGeom>
            <a:solidFill>
              <a:schemeClr val="bg1"/>
            </a:solidFill>
            <a:ln w="38100" cmpd="sng">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9" name="Ellipse 88"/>
            <p:cNvSpPr/>
            <p:nvPr/>
          </p:nvSpPr>
          <p:spPr>
            <a:xfrm>
              <a:off x="6742684" y="3149046"/>
              <a:ext cx="451247" cy="451247"/>
            </a:xfrm>
            <a:prstGeom prst="ellipse">
              <a:avLst/>
            </a:prstGeom>
            <a:solidFill>
              <a:schemeClr val="bg1"/>
            </a:solidFill>
            <a:ln w="38100" cmpd="sng">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90" name="Ellipse 89"/>
            <p:cNvSpPr/>
            <p:nvPr/>
          </p:nvSpPr>
          <p:spPr>
            <a:xfrm>
              <a:off x="6008068" y="2437052"/>
              <a:ext cx="353615" cy="354806"/>
            </a:xfrm>
            <a:prstGeom prst="ellipse">
              <a:avLst/>
            </a:prstGeom>
            <a:solidFill>
              <a:schemeClr val="bg1"/>
            </a:solidFill>
            <a:ln w="38100" cmpd="sng">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91" name="Ellipse 90"/>
            <p:cNvSpPr/>
            <p:nvPr/>
          </p:nvSpPr>
          <p:spPr>
            <a:xfrm>
              <a:off x="6445024" y="2458483"/>
              <a:ext cx="557213" cy="556022"/>
            </a:xfrm>
            <a:prstGeom prst="ellipse">
              <a:avLst/>
            </a:prstGeom>
            <a:solidFill>
              <a:schemeClr val="bg1"/>
            </a:solidFill>
            <a:ln w="38100" cmpd="sng">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92" name="Ellipse 91"/>
            <p:cNvSpPr/>
            <p:nvPr/>
          </p:nvSpPr>
          <p:spPr>
            <a:xfrm>
              <a:off x="6197377" y="2994264"/>
              <a:ext cx="426244" cy="427435"/>
            </a:xfrm>
            <a:prstGeom prst="ellipse">
              <a:avLst/>
            </a:prstGeom>
            <a:solidFill>
              <a:schemeClr val="bg1"/>
            </a:solidFill>
            <a:ln w="38100" cmpd="sng">
              <a:solidFill>
                <a:srgbClr val="95D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19"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6342633" y="3069272"/>
              <a:ext cx="132160" cy="255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20" name="Argents.png" descr="/Volumes/LaCie Pat/GAVI/Pictos/Argents.png"/>
            <p:cNvPicPr>
              <a:picLocks noChangeAspect="1"/>
            </p:cNvPicPr>
            <p:nvPr/>
          </p:nvPicPr>
          <p:blipFill>
            <a:blip r:embed="rId18" r:link="rId10" cstate="email">
              <a:extLst>
                <a:ext uri="{28A0092B-C50C-407E-A947-70E740481C1C}">
                  <a14:useLocalDpi xmlns:a14="http://schemas.microsoft.com/office/drawing/2010/main" val="0"/>
                </a:ext>
              </a:extLst>
            </a:blip>
            <a:srcRect/>
            <a:stretch>
              <a:fillRect/>
            </a:stretch>
          </p:blipFill>
          <p:spPr bwMode="auto">
            <a:xfrm>
              <a:off x="5650881" y="3691968"/>
              <a:ext cx="172640" cy="205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Left Bracket 71"/>
            <p:cNvSpPr/>
            <p:nvPr/>
          </p:nvSpPr>
          <p:spPr>
            <a:xfrm rot="5400000">
              <a:off x="5684218" y="3487183"/>
              <a:ext cx="110728" cy="332185"/>
            </a:xfrm>
            <a:prstGeom prst="leftBracket">
              <a:avLst/>
            </a:prstGeom>
            <a:ln>
              <a:solidFill>
                <a:srgbClr val="95D600"/>
              </a:solidFill>
            </a:ln>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43434"/>
                </a:solidFill>
                <a:effectLst/>
                <a:uLnTx/>
                <a:uFillTx/>
                <a:latin typeface="Arial"/>
                <a:ea typeface="+mn-ea"/>
                <a:cs typeface="+mn-cs"/>
              </a:endParaRPr>
            </a:p>
          </p:txBody>
        </p:sp>
        <p:cxnSp>
          <p:nvCxnSpPr>
            <p:cNvPr id="104" name="Connecteur droit 103"/>
            <p:cNvCxnSpPr>
              <a:endCxn id="103" idx="1"/>
            </p:cNvCxnSpPr>
            <p:nvPr/>
          </p:nvCxnSpPr>
          <p:spPr>
            <a:xfrm flipH="1">
              <a:off x="5740175" y="3535996"/>
              <a:ext cx="0" cy="61913"/>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cxnSp>
          <p:nvCxnSpPr>
            <p:cNvPr id="105" name="Connecteur droit 104"/>
            <p:cNvCxnSpPr>
              <a:stCxn id="94" idx="6"/>
              <a:endCxn id="92" idx="2"/>
            </p:cNvCxnSpPr>
            <p:nvPr/>
          </p:nvCxnSpPr>
          <p:spPr>
            <a:xfrm>
              <a:off x="6058074" y="3207384"/>
              <a:ext cx="139303" cy="0"/>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pic>
          <p:nvPicPr>
            <p:cNvPr id="268324"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6114033" y="2491821"/>
              <a:ext cx="132160"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25" name="Fille.png" descr="/Volumes/LaCie Pat/GAVI/Pictos/Femme.png"/>
            <p:cNvPicPr>
              <a:picLocks noChangeAspect="1"/>
            </p:cNvPicPr>
            <p:nvPr/>
          </p:nvPicPr>
          <p:blipFill>
            <a:blip r:embed="rId12" r:link="rId13" cstate="email">
              <a:extLst>
                <a:ext uri="{28A0092B-C50C-407E-A947-70E740481C1C}">
                  <a14:useLocalDpi xmlns:a14="http://schemas.microsoft.com/office/drawing/2010/main" val="0"/>
                </a:ext>
              </a:extLst>
            </a:blip>
            <a:srcRect/>
            <a:stretch>
              <a:fillRect/>
            </a:stretch>
          </p:blipFill>
          <p:spPr bwMode="auto">
            <a:xfrm>
              <a:off x="6549802" y="2552543"/>
              <a:ext cx="173831"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26"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6739109" y="2552543"/>
              <a:ext cx="142875"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 name="Ellipse 109"/>
            <p:cNvSpPr/>
            <p:nvPr/>
          </p:nvSpPr>
          <p:spPr>
            <a:xfrm>
              <a:off x="6235474" y="3575287"/>
              <a:ext cx="804863" cy="804863"/>
            </a:xfrm>
            <a:prstGeom prst="ellipse">
              <a:avLst/>
            </a:prstGeom>
            <a:solidFill>
              <a:schemeClr val="bg1"/>
            </a:solidFill>
            <a:ln w="38100" cmpd="sng">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28" name="Fille.png" descr="/Volumes/LaCie Pat/GAVI/Pictos/Femme.png"/>
            <p:cNvPicPr>
              <a:picLocks noChangeAspect="1"/>
            </p:cNvPicPr>
            <p:nvPr/>
          </p:nvPicPr>
          <p:blipFill>
            <a:blip r:embed="rId12" r:link="rId13" cstate="email">
              <a:extLst>
                <a:ext uri="{28A0092B-C50C-407E-A947-70E740481C1C}">
                  <a14:useLocalDpi xmlns:a14="http://schemas.microsoft.com/office/drawing/2010/main" val="0"/>
                </a:ext>
              </a:extLst>
            </a:blip>
            <a:srcRect/>
            <a:stretch>
              <a:fillRect/>
            </a:stretch>
          </p:blipFill>
          <p:spPr bwMode="auto">
            <a:xfrm>
              <a:off x="6355731" y="3778887"/>
              <a:ext cx="173831"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29"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6545040" y="3778887"/>
              <a:ext cx="141685" cy="363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30"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6689103" y="3883662"/>
              <a:ext cx="132159"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31" name="Fille.png" descr="/Volumes/LaCie Pat/GAVI/Pictos/Garcon.png"/>
            <p:cNvPicPr>
              <a:picLocks noChangeAspect="1"/>
            </p:cNvPicPr>
            <p:nvPr/>
          </p:nvPicPr>
          <p:blipFill>
            <a:blip r:embed="rId16" r:link="rId17" cstate="email">
              <a:extLst>
                <a:ext uri="{28A0092B-C50C-407E-A947-70E740481C1C}">
                  <a14:useLocalDpi xmlns:a14="http://schemas.microsoft.com/office/drawing/2010/main" val="0"/>
                </a:ext>
              </a:extLst>
            </a:blip>
            <a:srcRect/>
            <a:stretch>
              <a:fillRect/>
            </a:stretch>
          </p:blipFill>
          <p:spPr bwMode="auto">
            <a:xfrm>
              <a:off x="6841506" y="3883662"/>
              <a:ext cx="102394" cy="254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32" name="Fille.png" descr="/Volumes/LaCie Pat/GAVI/Pictos/Fille.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6839122" y="3241914"/>
              <a:ext cx="132159" cy="255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33" name="Fille.png" descr="/Volumes/LaCie Pat/GAVI/Pictos/Garcon.png"/>
            <p:cNvPicPr>
              <a:picLocks noChangeAspect="1"/>
            </p:cNvPicPr>
            <p:nvPr/>
          </p:nvPicPr>
          <p:blipFill>
            <a:blip r:embed="rId16" r:link="rId17" cstate="email">
              <a:extLst>
                <a:ext uri="{28A0092B-C50C-407E-A947-70E740481C1C}">
                  <a14:useLocalDpi xmlns:a14="http://schemas.microsoft.com/office/drawing/2010/main" val="0"/>
                </a:ext>
              </a:extLst>
            </a:blip>
            <a:srcRect/>
            <a:stretch>
              <a:fillRect/>
            </a:stretch>
          </p:blipFill>
          <p:spPr bwMode="auto">
            <a:xfrm>
              <a:off x="6991524" y="3241914"/>
              <a:ext cx="102394" cy="255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34" name="Fille.png" descr="/Volumes/LaCie Pat/GAVI/Pictos/Homme.png"/>
            <p:cNvPicPr>
              <a:picLocks noChangeAspect="1"/>
            </p:cNvPicPr>
            <p:nvPr/>
          </p:nvPicPr>
          <p:blipFill>
            <a:blip r:embed="rId14" r:link="rId15" cstate="email">
              <a:extLst>
                <a:ext uri="{28A0092B-C50C-407E-A947-70E740481C1C}">
                  <a14:useLocalDpi xmlns:a14="http://schemas.microsoft.com/office/drawing/2010/main" val="0"/>
                </a:ext>
              </a:extLst>
            </a:blip>
            <a:srcRect/>
            <a:stretch>
              <a:fillRect/>
            </a:stretch>
          </p:blipFill>
          <p:spPr bwMode="auto">
            <a:xfrm>
              <a:off x="7260603" y="2706131"/>
              <a:ext cx="141684" cy="363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5" name="Connecteur droit 124"/>
            <p:cNvCxnSpPr>
              <a:stCxn id="91" idx="7"/>
              <a:endCxn id="120" idx="3"/>
            </p:cNvCxnSpPr>
            <p:nvPr/>
          </p:nvCxnSpPr>
          <p:spPr>
            <a:xfrm flipV="1">
              <a:off x="6920084" y="2352518"/>
              <a:ext cx="142875" cy="186928"/>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flipV="1">
              <a:off x="5952106" y="2762093"/>
              <a:ext cx="142875" cy="186928"/>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cxnSp>
          <p:nvCxnSpPr>
            <p:cNvPr id="127" name="Connecteur droit 126"/>
            <p:cNvCxnSpPr>
              <a:stCxn id="88" idx="0"/>
              <a:endCxn id="120" idx="4"/>
            </p:cNvCxnSpPr>
            <p:nvPr/>
          </p:nvCxnSpPr>
          <p:spPr>
            <a:xfrm flipH="1" flipV="1">
              <a:off x="7284415" y="2444196"/>
              <a:ext cx="41672" cy="202406"/>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pic>
          <p:nvPicPr>
            <p:cNvPr id="268338" name="Argents.png" descr="/Volumes/LaCie Pat/GAVI/Pictos/Argents.png"/>
            <p:cNvPicPr>
              <a:picLocks noChangeAspect="1"/>
            </p:cNvPicPr>
            <p:nvPr/>
          </p:nvPicPr>
          <p:blipFill>
            <a:blip r:embed="rId18" r:link="rId10" cstate="email">
              <a:extLst>
                <a:ext uri="{28A0092B-C50C-407E-A947-70E740481C1C}">
                  <a14:useLocalDpi xmlns:a14="http://schemas.microsoft.com/office/drawing/2010/main" val="0"/>
                </a:ext>
              </a:extLst>
            </a:blip>
            <a:srcRect/>
            <a:stretch>
              <a:fillRect/>
            </a:stretch>
          </p:blipFill>
          <p:spPr bwMode="auto">
            <a:xfrm>
              <a:off x="7783287" y="2026287"/>
              <a:ext cx="172641" cy="205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 name="Left Bracket 71"/>
            <p:cNvSpPr/>
            <p:nvPr/>
          </p:nvSpPr>
          <p:spPr>
            <a:xfrm>
              <a:off x="7734475" y="1964372"/>
              <a:ext cx="107156" cy="332184"/>
            </a:xfrm>
            <a:prstGeom prst="leftBracket">
              <a:avLst/>
            </a:prstGeom>
            <a:ln>
              <a:solidFill>
                <a:srgbClr val="95D600"/>
              </a:solidFill>
            </a:ln>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43434"/>
                </a:solidFill>
                <a:effectLst/>
                <a:uLnTx/>
                <a:uFillTx/>
                <a:latin typeface="Arial"/>
                <a:ea typeface="+mn-ea"/>
                <a:cs typeface="+mn-cs"/>
              </a:endParaRPr>
            </a:p>
          </p:txBody>
        </p:sp>
        <p:cxnSp>
          <p:nvCxnSpPr>
            <p:cNvPr id="130" name="Connecteur droit 129"/>
            <p:cNvCxnSpPr>
              <a:stCxn id="120" idx="6"/>
              <a:endCxn id="129" idx="1"/>
            </p:cNvCxnSpPr>
            <p:nvPr/>
          </p:nvCxnSpPr>
          <p:spPr>
            <a:xfrm flipV="1">
              <a:off x="7597552" y="2129868"/>
              <a:ext cx="136922" cy="1191"/>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pic>
          <p:nvPicPr>
            <p:cNvPr id="268341" name="Argents.png" descr="/Volumes/LaCie Pat/GAVI/Pictos/Argents.png"/>
            <p:cNvPicPr>
              <a:picLocks noChangeAspect="1"/>
            </p:cNvPicPr>
            <p:nvPr/>
          </p:nvPicPr>
          <p:blipFill>
            <a:blip r:embed="rId18" r:link="rId10" cstate="email">
              <a:extLst>
                <a:ext uri="{28A0092B-C50C-407E-A947-70E740481C1C}">
                  <a14:useLocalDpi xmlns:a14="http://schemas.microsoft.com/office/drawing/2010/main" val="0"/>
                </a:ext>
              </a:extLst>
            </a:blip>
            <a:srcRect/>
            <a:stretch>
              <a:fillRect/>
            </a:stretch>
          </p:blipFill>
          <p:spPr bwMode="auto">
            <a:xfrm>
              <a:off x="7355856" y="4614705"/>
              <a:ext cx="173831" cy="205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 name="Left Bracket 71"/>
            <p:cNvSpPr/>
            <p:nvPr/>
          </p:nvSpPr>
          <p:spPr>
            <a:xfrm rot="5400000">
              <a:off x="7376689" y="4445039"/>
              <a:ext cx="138113" cy="332184"/>
            </a:xfrm>
            <a:prstGeom prst="leftBracket">
              <a:avLst/>
            </a:prstGeom>
            <a:ln>
              <a:solidFill>
                <a:srgbClr val="95D600"/>
              </a:solidFill>
            </a:ln>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43434"/>
                </a:solidFill>
                <a:effectLst/>
                <a:uLnTx/>
                <a:uFillTx/>
                <a:latin typeface="Arial"/>
                <a:ea typeface="+mn-ea"/>
                <a:cs typeface="+mn-cs"/>
              </a:endParaRPr>
            </a:p>
          </p:txBody>
        </p:sp>
        <p:cxnSp>
          <p:nvCxnSpPr>
            <p:cNvPr id="134" name="Connecteur droit 133"/>
            <p:cNvCxnSpPr>
              <a:endCxn id="133" idx="1"/>
            </p:cNvCxnSpPr>
            <p:nvPr/>
          </p:nvCxnSpPr>
          <p:spPr>
            <a:xfrm flipH="1">
              <a:off x="7445150" y="4480162"/>
              <a:ext cx="0" cy="61913"/>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cxnSp>
          <p:nvCxnSpPr>
            <p:cNvPr id="135" name="Connecteur droit 134"/>
            <p:cNvCxnSpPr>
              <a:endCxn id="89" idx="5"/>
            </p:cNvCxnSpPr>
            <p:nvPr/>
          </p:nvCxnSpPr>
          <p:spPr>
            <a:xfrm flipH="1" flipV="1">
              <a:off x="7128443" y="3533618"/>
              <a:ext cx="215504" cy="348853"/>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flipH="1" flipV="1">
              <a:off x="7032003" y="4057493"/>
              <a:ext cx="108347" cy="25003"/>
            </a:xfrm>
            <a:prstGeom prst="line">
              <a:avLst/>
            </a:prstGeom>
            <a:ln>
              <a:solidFill>
                <a:srgbClr val="95D600"/>
              </a:solidFill>
            </a:ln>
            <a:effectLst/>
          </p:spPr>
          <p:style>
            <a:lnRef idx="1">
              <a:schemeClr val="accent1"/>
            </a:lnRef>
            <a:fillRef idx="0">
              <a:schemeClr val="accent1"/>
            </a:fillRef>
            <a:effectRef idx="0">
              <a:schemeClr val="accent1"/>
            </a:effectRef>
            <a:fontRef idx="minor">
              <a:schemeClr val="tx1"/>
            </a:fontRef>
          </p:style>
        </p:cxnSp>
        <p:sp>
          <p:nvSpPr>
            <p:cNvPr id="125963" name="Triangle rectangle 125962"/>
            <p:cNvSpPr/>
            <p:nvPr/>
          </p:nvSpPr>
          <p:spPr>
            <a:xfrm rot="13500000">
              <a:off x="4105873" y="3129561"/>
              <a:ext cx="378619" cy="377428"/>
            </a:xfrm>
            <a:prstGeom prst="rtTriangl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151" name="Connecteur droit 150"/>
            <p:cNvCxnSpPr/>
            <p:nvPr/>
          </p:nvCxnSpPr>
          <p:spPr>
            <a:xfrm flipV="1">
              <a:off x="4410075" y="3590926"/>
              <a:ext cx="0" cy="2005709"/>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68351" name="ZoneTexte 125965"/>
            <p:cNvSpPr txBox="1">
              <a:spLocks noChangeArrowheads="1"/>
            </p:cNvSpPr>
            <p:nvPr/>
          </p:nvSpPr>
          <p:spPr bwMode="auto">
            <a:xfrm>
              <a:off x="1222197" y="4827194"/>
              <a:ext cx="318787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Limited supply</a:t>
              </a: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Unpredictable demand</a:t>
              </a: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High prices, inappropriate products</a:t>
              </a: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1" i="0" u="none" strike="noStrike" kern="1200" cap="none" spc="0" normalizeH="0" baseline="0" noProof="0" dirty="0">
                  <a:ln>
                    <a:noFill/>
                  </a:ln>
                  <a:solidFill>
                    <a:srgbClr val="343434"/>
                  </a:solidFill>
                  <a:effectLst/>
                  <a:uLnTx/>
                  <a:uFillTx/>
                  <a:latin typeface="Arial" charset="0"/>
                  <a:ea typeface="ＭＳ Ｐゴシック" charset="0"/>
                </a:rPr>
                <a:t>Inadequate access to life-saving vaccines</a:t>
              </a:r>
            </a:p>
          </p:txBody>
        </p:sp>
        <p:pic>
          <p:nvPicPr>
            <p:cNvPr id="268355" name="UsinePatch.png" descr="/Volumes/LaCie Pat/GAVI/Pictos/NewPict/Factory.png"/>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5034137" y="2675177"/>
              <a:ext cx="507206" cy="546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 name="Ellipse 93"/>
            <p:cNvSpPr/>
            <p:nvPr/>
          </p:nvSpPr>
          <p:spPr>
            <a:xfrm>
              <a:off x="5431806" y="2895443"/>
              <a:ext cx="626269" cy="625078"/>
            </a:xfrm>
            <a:prstGeom prst="ellipse">
              <a:avLst/>
            </a:prstGeom>
            <a:solidFill>
              <a:schemeClr val="bg1"/>
            </a:solidFill>
            <a:ln w="57150" cmpd="sng">
              <a:solidFill>
                <a:srgbClr val="95D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57" name="Medecine.png" descr="/Volumes/LaCie Pat/GAVI/Pictos/NewPict/Medic OK.png"/>
            <p:cNvPicPr>
              <a:picLocks noChangeAspect="1"/>
            </p:cNvPicPr>
            <p:nvPr/>
          </p:nvPicPr>
          <p:blipFill>
            <a:blip r:embed="rId20" r:link="rId6" cstate="email">
              <a:extLst>
                <a:ext uri="{28A0092B-C50C-407E-A947-70E740481C1C}">
                  <a14:useLocalDpi xmlns:a14="http://schemas.microsoft.com/office/drawing/2010/main" val="0"/>
                </a:ext>
              </a:extLst>
            </a:blip>
            <a:srcRect/>
            <a:stretch>
              <a:fillRect/>
            </a:stretch>
          </p:blipFill>
          <p:spPr bwMode="auto">
            <a:xfrm>
              <a:off x="5617543" y="2974024"/>
              <a:ext cx="264319" cy="439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58" name="UsinePatch.png" descr="/Volumes/LaCie Pat/GAVI/Pictos/NewPict/Factory.png"/>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6553375" y="1585753"/>
              <a:ext cx="507206" cy="546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 name="Ellipse 119"/>
            <p:cNvSpPr/>
            <p:nvPr/>
          </p:nvSpPr>
          <p:spPr>
            <a:xfrm>
              <a:off x="6971283" y="1817927"/>
              <a:ext cx="626269" cy="626269"/>
            </a:xfrm>
            <a:prstGeom prst="ellipse">
              <a:avLst/>
            </a:prstGeom>
            <a:solidFill>
              <a:schemeClr val="bg1"/>
            </a:solidFill>
            <a:ln w="57150" cmpd="sng">
              <a:solidFill>
                <a:srgbClr val="95D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60" name="Medecine.png" descr="/Volumes/LaCie Pat/GAVI/Pictos/NewPict/Medic OK.png"/>
            <p:cNvPicPr>
              <a:picLocks noChangeAspect="1"/>
            </p:cNvPicPr>
            <p:nvPr/>
          </p:nvPicPr>
          <p:blipFill>
            <a:blip r:embed="rId5" r:link="rId6" cstate="email">
              <a:extLst>
                <a:ext uri="{28A0092B-C50C-407E-A947-70E740481C1C}">
                  <a14:useLocalDpi xmlns:a14="http://schemas.microsoft.com/office/drawing/2010/main" val="0"/>
                </a:ext>
              </a:extLst>
            </a:blip>
            <a:srcRect/>
            <a:stretch>
              <a:fillRect/>
            </a:stretch>
          </p:blipFill>
          <p:spPr bwMode="auto">
            <a:xfrm>
              <a:off x="7157021" y="1897697"/>
              <a:ext cx="264319"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8361" name="UsinePatch.png" descr="/Volumes/LaCie Pat/GAVI/Pictos/NewPict/Factory.png"/>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7464202" y="3491943"/>
              <a:ext cx="508397"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 name="Ellipse 122"/>
            <p:cNvSpPr/>
            <p:nvPr/>
          </p:nvSpPr>
          <p:spPr>
            <a:xfrm>
              <a:off x="7140352" y="3841989"/>
              <a:ext cx="626269" cy="626269"/>
            </a:xfrm>
            <a:prstGeom prst="ellipse">
              <a:avLst/>
            </a:prstGeom>
            <a:solidFill>
              <a:schemeClr val="bg1"/>
            </a:solidFill>
            <a:ln w="57150" cmpd="sng">
              <a:solidFill>
                <a:srgbClr val="95D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pic>
          <p:nvPicPr>
            <p:cNvPr id="268363" name="Medecine.png" descr="/Volumes/LaCie Pat/GAVI/Pictos/NewPict/Medic OK.png"/>
            <p:cNvPicPr>
              <a:picLocks noChangeAspect="1"/>
            </p:cNvPicPr>
            <p:nvPr/>
          </p:nvPicPr>
          <p:blipFill>
            <a:blip r:embed="rId20" r:link="rId6" cstate="email">
              <a:extLst>
                <a:ext uri="{28A0092B-C50C-407E-A947-70E740481C1C}">
                  <a14:useLocalDpi xmlns:a14="http://schemas.microsoft.com/office/drawing/2010/main" val="0"/>
                </a:ext>
              </a:extLst>
            </a:blip>
            <a:srcRect/>
            <a:stretch>
              <a:fillRect/>
            </a:stretch>
          </p:blipFill>
          <p:spPr bwMode="auto">
            <a:xfrm>
              <a:off x="7326090" y="3920568"/>
              <a:ext cx="264319" cy="439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ZoneTexte 125965"/>
            <p:cNvSpPr txBox="1">
              <a:spLocks noChangeArrowheads="1"/>
            </p:cNvSpPr>
            <p:nvPr/>
          </p:nvSpPr>
          <p:spPr bwMode="auto">
            <a:xfrm>
              <a:off x="4965983" y="4827194"/>
              <a:ext cx="353324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Sufficient </a:t>
              </a:r>
              <a:r>
                <a:rPr kumimoji="0" lang="en-GB" sz="1200" b="0" i="0" u="sng" strike="noStrike" kern="1200" cap="none" spc="0" normalizeH="0" baseline="0" noProof="0" dirty="0">
                  <a:ln>
                    <a:noFill/>
                  </a:ln>
                  <a:solidFill>
                    <a:srgbClr val="343434"/>
                  </a:solidFill>
                  <a:effectLst/>
                  <a:uLnTx/>
                  <a:uFillTx/>
                  <a:latin typeface="Arial" charset="0"/>
                  <a:ea typeface="ＭＳ Ｐゴシック" charset="0"/>
                </a:rPr>
                <a:t>supply</a:t>
              </a: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Healthy competition</a:t>
              </a: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Low and sustainable </a:t>
              </a:r>
              <a:r>
                <a:rPr kumimoji="0" lang="en-GB" sz="1200" b="0" i="0" u="sng" strike="noStrike" kern="1200" cap="none" spc="0" normalizeH="0" baseline="0" noProof="0" dirty="0">
                  <a:ln>
                    <a:noFill/>
                  </a:ln>
                  <a:solidFill>
                    <a:srgbClr val="343434"/>
                  </a:solidFill>
                  <a:effectLst/>
                  <a:uLnTx/>
                  <a:uFillTx/>
                  <a:latin typeface="Arial" charset="0"/>
                  <a:ea typeface="ＭＳ Ｐゴシック" charset="0"/>
                </a:rPr>
                <a:t>prices</a:t>
              </a:r>
              <a:endParaRPr kumimoji="0" lang="en-GB" sz="1200" b="0" i="0" u="none" strike="noStrike" kern="1200" cap="none" spc="0" normalizeH="0" baseline="0" noProof="0" dirty="0">
                <a:ln>
                  <a:noFill/>
                </a:ln>
                <a:solidFill>
                  <a:srgbClr val="343434"/>
                </a:solidFill>
                <a:effectLst/>
                <a:uLnTx/>
                <a:uFillTx/>
                <a:latin typeface="Arial" charset="0"/>
                <a:ea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Tx/>
                <a:buBlip>
                  <a:blip r:embed="rId19"/>
                </a:buBlip>
                <a:tabLst/>
                <a:defRPr/>
              </a:pPr>
              <a:r>
                <a:rPr kumimoji="0" lang="en-GB" sz="1200" b="0" i="0" u="none" strike="noStrike" kern="1200" cap="none" spc="0" normalizeH="0" baseline="0" noProof="0" dirty="0">
                  <a:ln>
                    <a:noFill/>
                  </a:ln>
                  <a:solidFill>
                    <a:srgbClr val="343434"/>
                  </a:solidFill>
                  <a:effectLst/>
                  <a:uLnTx/>
                  <a:uFillTx/>
                  <a:latin typeface="Arial" charset="0"/>
                  <a:ea typeface="ＭＳ Ｐゴシック" charset="0"/>
                </a:rPr>
                <a:t>Appropriate </a:t>
              </a:r>
              <a:r>
                <a:rPr kumimoji="0" lang="en-GB" sz="1200" b="0" i="0" u="sng" strike="noStrike" kern="1200" cap="none" spc="0" normalizeH="0" baseline="0" noProof="0" dirty="0">
                  <a:ln>
                    <a:noFill/>
                  </a:ln>
                  <a:solidFill>
                    <a:srgbClr val="343434"/>
                  </a:solidFill>
                  <a:effectLst/>
                  <a:uLnTx/>
                  <a:uFillTx/>
                  <a:latin typeface="Arial" charset="0"/>
                  <a:ea typeface="ＭＳ Ｐゴシック" charset="0"/>
                </a:rPr>
                <a:t>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charset="0"/>
                  <a:ea typeface="ＭＳ Ｐゴシック" charset="0"/>
                </a:rPr>
                <a:t>So that the right vaccine reaching communities</a:t>
              </a:r>
            </a:p>
          </p:txBody>
        </p:sp>
      </p:grpSp>
      <p:pic>
        <p:nvPicPr>
          <p:cNvPr id="79" name="Picture 2" descr="http://www.gavi.org/images/GAVI_ALLIANCE_Logo.gif">
            <a:extLst>
              <a:ext uri="{FF2B5EF4-FFF2-40B4-BE49-F238E27FC236}">
                <a16:creationId xmlns:a16="http://schemas.microsoft.com/office/drawing/2014/main" id="{2F6C03D0-DDF0-4506-995D-A1694C2D48E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81" name="Slide Number Placeholder 2">
            <a:extLst>
              <a:ext uri="{FF2B5EF4-FFF2-40B4-BE49-F238E27FC236}">
                <a16:creationId xmlns:a16="http://schemas.microsoft.com/office/drawing/2014/main" id="{083515BB-B4CA-4C1C-B732-0BF4E7CD1942}"/>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10</a:t>
            </a:fld>
            <a:r>
              <a:rPr lang="en-US" sz="1200" dirty="0">
                <a:latin typeface="Arial"/>
                <a:cs typeface="Arial"/>
              </a:rPr>
              <a:t> | </a:t>
            </a:r>
            <a:r>
              <a:rPr lang="en-US" sz="1200" dirty="0">
                <a:solidFill>
                  <a:schemeClr val="tx2"/>
                </a:solidFill>
                <a:latin typeface="Arial"/>
                <a:cs typeface="Arial"/>
              </a:rPr>
              <a:t>www.lnct.global</a:t>
            </a:r>
          </a:p>
        </p:txBody>
      </p:sp>
      <p:pic>
        <p:nvPicPr>
          <p:cNvPr id="82" name="Picture 81">
            <a:extLst>
              <a:ext uri="{FF2B5EF4-FFF2-40B4-BE49-F238E27FC236}">
                <a16:creationId xmlns:a16="http://schemas.microsoft.com/office/drawing/2014/main" id="{DD911BD5-2D06-4B13-8FC1-C048DC39506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396331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the manufacturers’ </a:t>
            </a:r>
            <a:br>
              <a:rPr lang="en-US" b="1" dirty="0"/>
            </a:br>
            <a:r>
              <a:rPr lang="en-US" b="1" dirty="0"/>
              <a:t>price commitments?</a:t>
            </a:r>
            <a:endParaRPr lang="en-US" dirty="0"/>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11</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267904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48" y="0"/>
            <a:ext cx="7912652" cy="867230"/>
          </a:xfrm>
        </p:spPr>
        <p:txBody>
          <a:bodyPr/>
          <a:lstStyle/>
          <a:p>
            <a:pPr algn="l"/>
            <a:r>
              <a:rPr lang="en-GB" sz="2800" dirty="0">
                <a:solidFill>
                  <a:srgbClr val="0070C0"/>
                </a:solidFill>
              </a:rPr>
              <a:t>The value of the price commitments</a:t>
            </a:r>
          </a:p>
        </p:txBody>
      </p:sp>
      <p:sp>
        <p:nvSpPr>
          <p:cNvPr id="3" name="Content Placeholder 2"/>
          <p:cNvSpPr>
            <a:spLocks noGrp="1"/>
          </p:cNvSpPr>
          <p:nvPr>
            <p:ph idx="1"/>
          </p:nvPr>
        </p:nvSpPr>
        <p:spPr>
          <a:xfrm>
            <a:off x="471340" y="981629"/>
            <a:ext cx="8253560" cy="4885098"/>
          </a:xfrm>
        </p:spPr>
        <p:txBody>
          <a:bodyPr/>
          <a:lstStyle/>
          <a:p>
            <a:pPr>
              <a:buClr>
                <a:srgbClr val="0070C0"/>
              </a:buClr>
              <a:buFont typeface="Wingdings" panose="05000000000000000000" pitchFamily="2" charset="2"/>
              <a:buChar char="§"/>
            </a:pPr>
            <a:r>
              <a:rPr lang="en-GB" sz="1800" b="0" dirty="0"/>
              <a:t>Consider, what will your rent be in 10 years?</a:t>
            </a:r>
          </a:p>
          <a:p>
            <a:pPr>
              <a:buClr>
                <a:srgbClr val="0070C0"/>
              </a:buClr>
              <a:buFont typeface="Wingdings" panose="05000000000000000000" pitchFamily="2" charset="2"/>
              <a:buChar char="§"/>
            </a:pPr>
            <a:r>
              <a:rPr lang="en-GB" sz="1800" b="0" dirty="0"/>
              <a:t>Is it possible to know?   </a:t>
            </a:r>
          </a:p>
          <a:p>
            <a:pPr>
              <a:buClr>
                <a:srgbClr val="0070C0"/>
              </a:buClr>
              <a:buFont typeface="Wingdings" panose="05000000000000000000" pitchFamily="2" charset="2"/>
              <a:buChar char="§"/>
            </a:pPr>
            <a:r>
              <a:rPr lang="en-GB" sz="2400" dirty="0">
                <a:solidFill>
                  <a:schemeClr val="accent3"/>
                </a:solidFill>
              </a:rPr>
              <a:t>NO!</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2000" dirty="0"/>
              <a:t>Unique situation for Gavi transitioned countries :</a:t>
            </a:r>
          </a:p>
          <a:p>
            <a:pPr marL="406004" lvl="2" indent="-285750">
              <a:buClr>
                <a:srgbClr val="0070C0"/>
              </a:buClr>
              <a:buFont typeface="Wingdings" panose="05000000000000000000" pitchFamily="2" charset="2"/>
              <a:buChar char="§"/>
            </a:pPr>
            <a:r>
              <a:rPr lang="en-GB" sz="1800" b="1" dirty="0"/>
              <a:t>There is </a:t>
            </a:r>
            <a:r>
              <a:rPr lang="en-GB" sz="1800" b="1" u="sng" dirty="0"/>
              <a:t>no</a:t>
            </a:r>
            <a:r>
              <a:rPr lang="en-GB" sz="1800" b="1" dirty="0"/>
              <a:t> price commitments that ‘guarantee’ prices over time in any industry </a:t>
            </a:r>
            <a:r>
              <a:rPr lang="en-GB" sz="1800" b="0" dirty="0"/>
              <a:t>(with maybe exception of long-term legally binding contracts as seen in the army or aviation industry’s 20 year contracts).</a:t>
            </a:r>
          </a:p>
          <a:p>
            <a:pPr marL="406004" lvl="2" indent="-285750">
              <a:buClr>
                <a:srgbClr val="0070C0"/>
              </a:buClr>
              <a:buFont typeface="Wingdings" panose="05000000000000000000" pitchFamily="2" charset="2"/>
              <a:buChar char="§"/>
            </a:pPr>
            <a:r>
              <a:rPr lang="en-GB" sz="1800" b="1" dirty="0"/>
              <a:t>There is no price commitments for any other health commodities</a:t>
            </a:r>
            <a:r>
              <a:rPr lang="en-GB" sz="1800" dirty="0"/>
              <a:t>.</a:t>
            </a:r>
          </a:p>
          <a:p>
            <a:pPr>
              <a:buClr>
                <a:srgbClr val="0070C0"/>
              </a:buClr>
              <a:buFont typeface="Wingdings" panose="05000000000000000000" pitchFamily="2" charset="2"/>
              <a:buChar char="§"/>
            </a:pPr>
            <a:endParaRPr lang="en-GB" sz="1400" b="0" dirty="0"/>
          </a:p>
          <a:p>
            <a:pPr>
              <a:buClr>
                <a:srgbClr val="0070C0"/>
              </a:buClr>
              <a:buFont typeface="Wingdings" panose="05000000000000000000" pitchFamily="2" charset="2"/>
              <a:buChar char="§"/>
            </a:pPr>
            <a:r>
              <a:rPr lang="en-GB" sz="2000" dirty="0"/>
              <a:t>Valuable for Gavi transitioned countries:</a:t>
            </a:r>
          </a:p>
          <a:p>
            <a:pPr marL="406004" lvl="2" indent="-285750">
              <a:buClr>
                <a:srgbClr val="0070C0"/>
              </a:buClr>
              <a:buFont typeface="Wingdings" panose="05000000000000000000" pitchFamily="2" charset="2"/>
              <a:buChar char="§"/>
            </a:pPr>
            <a:r>
              <a:rPr lang="en-GB" sz="1800" b="0" dirty="0"/>
              <a:t>The “manufacturer price commitments” are </a:t>
            </a:r>
            <a:r>
              <a:rPr lang="en-GB" sz="1800" b="1" dirty="0"/>
              <a:t>valuable as they at least provide clarity</a:t>
            </a:r>
            <a:r>
              <a:rPr lang="en-GB" sz="1800" dirty="0"/>
              <a:t> </a:t>
            </a:r>
            <a:r>
              <a:rPr lang="en-GB" sz="1800" b="0" dirty="0"/>
              <a:t>to help transitioning countries planning and estimating future vaccine budgets.</a:t>
            </a:r>
          </a:p>
          <a:p>
            <a:endParaRPr lang="en-GB" sz="1800" b="0" dirty="0"/>
          </a:p>
        </p:txBody>
      </p:sp>
      <p:sp>
        <p:nvSpPr>
          <p:cNvPr id="6" name="Rectangle 5"/>
          <p:cNvSpPr/>
          <p:nvPr/>
        </p:nvSpPr>
        <p:spPr>
          <a:xfrm>
            <a:off x="1486995" y="5576788"/>
            <a:ext cx="59763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CB1167"/>
                </a:solidFill>
                <a:effectLst/>
                <a:uLnTx/>
                <a:uFillTx/>
                <a:latin typeface="Arial"/>
                <a:ea typeface="+mn-ea"/>
                <a:cs typeface="+mn-cs"/>
              </a:rPr>
              <a:t>A counterfactual would be that we have nothing!</a:t>
            </a:r>
          </a:p>
        </p:txBody>
      </p:sp>
      <p:grpSp>
        <p:nvGrpSpPr>
          <p:cNvPr id="48" name="Group 47"/>
          <p:cNvGrpSpPr/>
          <p:nvPr/>
        </p:nvGrpSpPr>
        <p:grpSpPr>
          <a:xfrm>
            <a:off x="6427566" y="1181753"/>
            <a:ext cx="1637881" cy="1235947"/>
            <a:chOff x="5789391" y="1230224"/>
            <a:chExt cx="1637881" cy="1235947"/>
          </a:xfrm>
        </p:grpSpPr>
        <p:pic>
          <p:nvPicPr>
            <p:cNvPr id="52838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593" t="1878" r="10736" b="11232"/>
            <a:stretch/>
          </p:blipFill>
          <p:spPr bwMode="auto">
            <a:xfrm>
              <a:off x="5789391" y="1230224"/>
              <a:ext cx="1637881" cy="1235947"/>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6324599" y="1764879"/>
              <a:ext cx="660883" cy="342248"/>
              <a:chOff x="6358828" y="1811332"/>
              <a:chExt cx="660883" cy="342248"/>
            </a:xfrm>
          </p:grpSpPr>
          <p:cxnSp>
            <p:nvCxnSpPr>
              <p:cNvPr id="18" name="Straight Connector 17"/>
              <p:cNvCxnSpPr/>
              <p:nvPr/>
            </p:nvCxnSpPr>
            <p:spPr>
              <a:xfrm>
                <a:off x="6605010" y="1940889"/>
                <a:ext cx="37551" cy="1032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672942" y="1894651"/>
                <a:ext cx="32656" cy="18532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358828" y="1811332"/>
                <a:ext cx="660883" cy="342248"/>
                <a:chOff x="6360607" y="1799726"/>
                <a:chExt cx="660883" cy="342248"/>
              </a:xfrm>
            </p:grpSpPr>
            <p:cxnSp>
              <p:nvCxnSpPr>
                <p:cNvPr id="10" name="Straight Connector 9"/>
                <p:cNvCxnSpPr/>
                <p:nvPr/>
              </p:nvCxnSpPr>
              <p:spPr>
                <a:xfrm flipV="1">
                  <a:off x="6360607" y="1799726"/>
                  <a:ext cx="100483" cy="1898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461090" y="1799726"/>
                  <a:ext cx="51917" cy="3422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13007" y="1929284"/>
                  <a:ext cx="98809" cy="2126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12533" y="1875927"/>
                  <a:ext cx="108957" cy="1136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646984" y="1875927"/>
                  <a:ext cx="25958" cy="15970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705598" y="1799727"/>
                  <a:ext cx="61126" cy="2802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766725" y="1799727"/>
                  <a:ext cx="70206" cy="23278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38740" y="1875927"/>
                  <a:ext cx="84572" cy="15658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pic>
        <p:nvPicPr>
          <p:cNvPr id="21" name="Picture 2" descr="http://www.gavi.org/images/GAVI_ALLIANCE_Logo.gif">
            <a:extLst>
              <a:ext uri="{FF2B5EF4-FFF2-40B4-BE49-F238E27FC236}">
                <a16:creationId xmlns:a16="http://schemas.microsoft.com/office/drawing/2014/main" id="{739269F6-981E-47F6-9BBB-B4AA55BF4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2">
            <a:extLst>
              <a:ext uri="{FF2B5EF4-FFF2-40B4-BE49-F238E27FC236}">
                <a16:creationId xmlns:a16="http://schemas.microsoft.com/office/drawing/2014/main" id="{1798A1FC-F866-4EA4-9C11-5F1C684B1660}"/>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12</a:t>
            </a:fld>
            <a:r>
              <a:rPr lang="en-US" sz="1200" dirty="0">
                <a:latin typeface="Arial"/>
                <a:cs typeface="Arial"/>
              </a:rPr>
              <a:t> | </a:t>
            </a:r>
            <a:r>
              <a:rPr lang="en-US" sz="1200" dirty="0">
                <a:solidFill>
                  <a:schemeClr val="tx2"/>
                </a:solidFill>
                <a:latin typeface="Arial"/>
                <a:cs typeface="Arial"/>
              </a:rPr>
              <a:t>www.lnct.global</a:t>
            </a:r>
          </a:p>
        </p:txBody>
      </p:sp>
      <p:pic>
        <p:nvPicPr>
          <p:cNvPr id="24" name="Picture 23">
            <a:extLst>
              <a:ext uri="{FF2B5EF4-FFF2-40B4-BE49-F238E27FC236}">
                <a16:creationId xmlns:a16="http://schemas.microsoft.com/office/drawing/2014/main" id="{F8D60973-BB4A-4288-8EF4-FC9AE3065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281990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0"/>
            <a:ext cx="7922591" cy="1036638"/>
          </a:xfrm>
        </p:spPr>
        <p:txBody>
          <a:bodyPr/>
          <a:lstStyle/>
          <a:p>
            <a:pPr algn="l"/>
            <a:r>
              <a:rPr lang="en-US" sz="2800" dirty="0">
                <a:solidFill>
                  <a:srgbClr val="0070C0"/>
                </a:solidFill>
              </a:rPr>
              <a:t>Pricing commitments are direct commitments between manufacturers and countries</a:t>
            </a:r>
            <a:endParaRPr lang="en-US" sz="2400" dirty="0">
              <a:solidFill>
                <a:srgbClr val="0070C0"/>
              </a:solidFill>
            </a:endParaRPr>
          </a:p>
        </p:txBody>
      </p:sp>
      <p:sp>
        <p:nvSpPr>
          <p:cNvPr id="4" name="Content Placeholder 2"/>
          <p:cNvSpPr>
            <a:spLocks noGrp="1"/>
          </p:cNvSpPr>
          <p:nvPr>
            <p:ph idx="1"/>
          </p:nvPr>
        </p:nvSpPr>
        <p:spPr>
          <a:xfrm>
            <a:off x="457200" y="1466605"/>
            <a:ext cx="8229600" cy="4541637"/>
          </a:xfrm>
          <a:noFill/>
        </p:spPr>
        <p:txBody>
          <a:bodyPr>
            <a:normAutofit fontScale="92500" lnSpcReduction="10000"/>
          </a:bodyPr>
          <a:lstStyle/>
          <a:p>
            <a:pPr>
              <a:spcBef>
                <a:spcPts val="1200"/>
              </a:spcBef>
              <a:spcAft>
                <a:spcPts val="1200"/>
              </a:spcAft>
              <a:buClr>
                <a:srgbClr val="0070C0"/>
              </a:buClr>
              <a:buFont typeface="Wingdings" panose="05000000000000000000" pitchFamily="2" charset="2"/>
              <a:buChar char="§"/>
            </a:pPr>
            <a:r>
              <a:rPr lang="en-GB" sz="1800" b="0" dirty="0"/>
              <a:t>Manufacturer pricing commitments </a:t>
            </a:r>
            <a:r>
              <a:rPr lang="en-GB" sz="1800" dirty="0"/>
              <a:t>are </a:t>
            </a:r>
            <a:r>
              <a:rPr lang="en-GB" sz="1800" b="0" dirty="0"/>
              <a:t>‘public announcements’ made during the last Gavi replenishment. </a:t>
            </a:r>
            <a:r>
              <a:rPr lang="en-GB" sz="1800" b="1" dirty="0"/>
              <a:t>They are not legally binding. </a:t>
            </a:r>
          </a:p>
          <a:p>
            <a:pPr>
              <a:spcBef>
                <a:spcPts val="1200"/>
              </a:spcBef>
              <a:spcAft>
                <a:spcPts val="1200"/>
              </a:spcAft>
              <a:buClr>
                <a:srgbClr val="0070C0"/>
              </a:buClr>
              <a:buFont typeface="Wingdings" panose="05000000000000000000" pitchFamily="2" charset="2"/>
              <a:buChar char="§"/>
            </a:pPr>
            <a:r>
              <a:rPr lang="en-GB" sz="1800" b="0" dirty="0"/>
              <a:t>Although the Gavi Alliance facilitated the creation and operationalisation of these commitments</a:t>
            </a:r>
            <a:r>
              <a:rPr lang="en-GB" sz="1800" b="1" dirty="0"/>
              <a:t>, Gavi was not involved in defining their conditions</a:t>
            </a:r>
            <a:r>
              <a:rPr lang="en-GB" sz="1800" dirty="0"/>
              <a:t>.</a:t>
            </a:r>
          </a:p>
          <a:p>
            <a:pPr>
              <a:spcBef>
                <a:spcPts val="1200"/>
              </a:spcBef>
              <a:spcAft>
                <a:spcPts val="1200"/>
              </a:spcAft>
              <a:buClr>
                <a:srgbClr val="0070C0"/>
              </a:buClr>
              <a:buFont typeface="Wingdings" panose="05000000000000000000" pitchFamily="2" charset="2"/>
              <a:buChar char="§"/>
            </a:pPr>
            <a:r>
              <a:rPr lang="en-GB" sz="1800" b="0" dirty="0"/>
              <a:t>These commitments are </a:t>
            </a:r>
            <a:r>
              <a:rPr lang="en-GB" sz="1800" dirty="0"/>
              <a:t>from manufacturers to countries </a:t>
            </a:r>
            <a:r>
              <a:rPr lang="en-GB" sz="1800" b="0" dirty="0"/>
              <a:t>and </a:t>
            </a:r>
            <a:r>
              <a:rPr lang="en-GB" sz="1800" dirty="0"/>
              <a:t>cannot be guaranteed</a:t>
            </a:r>
            <a:r>
              <a:rPr lang="en-GB" sz="1800" b="0" dirty="0"/>
              <a:t> by Gavi; </a:t>
            </a:r>
            <a:r>
              <a:rPr lang="en-GB" sz="1800" b="1" dirty="0"/>
              <a:t>ultimately the decision lies with individual manufacturers</a:t>
            </a:r>
            <a:r>
              <a:rPr lang="en-GB" sz="1800" b="0" dirty="0"/>
              <a:t>.</a:t>
            </a:r>
          </a:p>
          <a:p>
            <a:pPr>
              <a:spcBef>
                <a:spcPts val="1200"/>
              </a:spcBef>
              <a:spcAft>
                <a:spcPts val="1200"/>
              </a:spcAft>
              <a:buClr>
                <a:srgbClr val="0070C0"/>
              </a:buClr>
              <a:buFont typeface="Wingdings" panose="05000000000000000000" pitchFamily="2" charset="2"/>
              <a:buChar char="§"/>
            </a:pPr>
            <a:r>
              <a:rPr lang="en-GB" sz="1800" b="0" dirty="0"/>
              <a:t>These commitments are pledges from manufacturers - </a:t>
            </a:r>
            <a:r>
              <a:rPr lang="en-GB" sz="1800" dirty="0"/>
              <a:t>they do not create any obligation</a:t>
            </a:r>
            <a:r>
              <a:rPr lang="en-GB" sz="1800" b="0" dirty="0"/>
              <a:t> or engagement for countries.</a:t>
            </a:r>
          </a:p>
          <a:p>
            <a:pPr>
              <a:spcBef>
                <a:spcPts val="1200"/>
              </a:spcBef>
              <a:spcAft>
                <a:spcPts val="1200"/>
              </a:spcAft>
              <a:buClr>
                <a:srgbClr val="0070C0"/>
              </a:buClr>
              <a:buFont typeface="Wingdings" panose="05000000000000000000" pitchFamily="2" charset="2"/>
              <a:buChar char="§"/>
            </a:pPr>
            <a:r>
              <a:rPr lang="en-GB" sz="1800" b="0" dirty="0"/>
              <a:t>This information is meant for the </a:t>
            </a:r>
            <a:r>
              <a:rPr lang="en-GB" sz="1800" dirty="0"/>
              <a:t>convenience and benefit of countries </a:t>
            </a:r>
            <a:r>
              <a:rPr lang="en-GB" sz="1800" b="1" dirty="0"/>
              <a:t>and should not give a false sense of assurance that Gavi is “guaranteeing” prices, and that prices are determined for every single product and country.</a:t>
            </a:r>
          </a:p>
        </p:txBody>
      </p:sp>
      <p:pic>
        <p:nvPicPr>
          <p:cNvPr id="6" name="Picture 2" descr="http://www.gavi.org/images/GAVI_ALLIANCE_Logo.gif">
            <a:extLst>
              <a:ext uri="{FF2B5EF4-FFF2-40B4-BE49-F238E27FC236}">
                <a16:creationId xmlns:a16="http://schemas.microsoft.com/office/drawing/2014/main" id="{FF38FD99-0041-4C1E-B9A3-30B9DA2F6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088E05B5-5A39-4AD5-8222-0A204D30E4A5}"/>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13</a:t>
            </a:fld>
            <a:r>
              <a:rPr lang="en-US" sz="1200" dirty="0">
                <a:latin typeface="Arial"/>
                <a:cs typeface="Arial"/>
              </a:rPr>
              <a:t> | </a:t>
            </a:r>
            <a:r>
              <a:rPr lang="en-US" sz="1200" dirty="0">
                <a:solidFill>
                  <a:schemeClr val="tx2"/>
                </a:solidFill>
                <a:latin typeface="Arial"/>
                <a:cs typeface="Arial"/>
              </a:rPr>
              <a:t>www.lnct.global</a:t>
            </a:r>
          </a:p>
        </p:txBody>
      </p:sp>
      <p:pic>
        <p:nvPicPr>
          <p:cNvPr id="8" name="Picture 7">
            <a:extLst>
              <a:ext uri="{FF2B5EF4-FFF2-40B4-BE49-F238E27FC236}">
                <a16:creationId xmlns:a16="http://schemas.microsoft.com/office/drawing/2014/main" id="{0C82BFFF-6923-4FC4-A617-87B6F9A3B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374139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1" y="49695"/>
            <a:ext cx="8088639" cy="793019"/>
          </a:xfrm>
        </p:spPr>
        <p:txBody>
          <a:bodyPr>
            <a:noAutofit/>
          </a:bodyPr>
          <a:lstStyle/>
          <a:p>
            <a:pPr algn="l"/>
            <a:r>
              <a:rPr lang="en-US" sz="2800" dirty="0">
                <a:solidFill>
                  <a:srgbClr val="0070C0"/>
                </a:solidFill>
              </a:rPr>
              <a:t>Overview of manufacturer price commitments for fully self-financing Gavi countries</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nvPr>
        </p:nvGraphicFramePr>
        <p:xfrm>
          <a:off x="191761" y="863235"/>
          <a:ext cx="8796041" cy="5029200"/>
        </p:xfrm>
        <a:graphic>
          <a:graphicData uri="http://schemas.openxmlformats.org/drawingml/2006/table">
            <a:tbl>
              <a:tblPr firstRow="1" bandRow="1">
                <a:tableStyleId>{5C22544A-7EE6-4342-B048-85BDC9FD1C3A}</a:tableStyleId>
              </a:tblPr>
              <a:tblGrid>
                <a:gridCol w="1095830">
                  <a:extLst>
                    <a:ext uri="{9D8B030D-6E8A-4147-A177-3AD203B41FA5}">
                      <a16:colId xmlns:a16="http://schemas.microsoft.com/office/drawing/2014/main" val="20000"/>
                    </a:ext>
                  </a:extLst>
                </a:gridCol>
                <a:gridCol w="1491917">
                  <a:extLst>
                    <a:ext uri="{9D8B030D-6E8A-4147-A177-3AD203B41FA5}">
                      <a16:colId xmlns:a16="http://schemas.microsoft.com/office/drawing/2014/main" val="20001"/>
                    </a:ext>
                  </a:extLst>
                </a:gridCol>
                <a:gridCol w="1455821">
                  <a:extLst>
                    <a:ext uri="{9D8B030D-6E8A-4147-A177-3AD203B41FA5}">
                      <a16:colId xmlns:a16="http://schemas.microsoft.com/office/drawing/2014/main" val="20002"/>
                    </a:ext>
                  </a:extLst>
                </a:gridCol>
                <a:gridCol w="3236494">
                  <a:extLst>
                    <a:ext uri="{9D8B030D-6E8A-4147-A177-3AD203B41FA5}">
                      <a16:colId xmlns:a16="http://schemas.microsoft.com/office/drawing/2014/main" val="20003"/>
                    </a:ext>
                  </a:extLst>
                </a:gridCol>
                <a:gridCol w="1515979">
                  <a:extLst>
                    <a:ext uri="{9D8B030D-6E8A-4147-A177-3AD203B41FA5}">
                      <a16:colId xmlns:a16="http://schemas.microsoft.com/office/drawing/2014/main" val="20004"/>
                    </a:ext>
                  </a:extLst>
                </a:gridCol>
              </a:tblGrid>
              <a:tr h="370840">
                <a:tc>
                  <a:txBody>
                    <a:bodyPr/>
                    <a:lstStyle/>
                    <a:p>
                      <a:pPr algn="ctr"/>
                      <a:r>
                        <a:rPr lang="en-GB" sz="1600" dirty="0">
                          <a:solidFill>
                            <a:schemeClr val="bg1"/>
                          </a:solidFill>
                        </a:rPr>
                        <a:t>Vaccine</a:t>
                      </a:r>
                    </a:p>
                  </a:txBody>
                  <a:tcPr anchor="ctr"/>
                </a:tc>
                <a:tc>
                  <a:txBody>
                    <a:bodyPr/>
                    <a:lstStyle/>
                    <a:p>
                      <a:pPr algn="ctr"/>
                      <a:r>
                        <a:rPr lang="en-GB" sz="1600" dirty="0">
                          <a:solidFill>
                            <a:schemeClr val="bg1"/>
                          </a:solidFill>
                        </a:rPr>
                        <a:t>Manufacturer</a:t>
                      </a:r>
                    </a:p>
                  </a:txBody>
                  <a:tcPr anchor="ctr"/>
                </a:tc>
                <a:tc>
                  <a:txBody>
                    <a:bodyPr/>
                    <a:lstStyle/>
                    <a:p>
                      <a:pPr algn="ctr"/>
                      <a:r>
                        <a:rPr lang="en-GB" sz="1600" dirty="0">
                          <a:solidFill>
                            <a:schemeClr val="bg1"/>
                          </a:solidFill>
                        </a:rPr>
                        <a:t>Commitment Duration</a:t>
                      </a:r>
                    </a:p>
                  </a:txBody>
                  <a:tcPr anchor="ctr"/>
                </a:tc>
                <a:tc>
                  <a:txBody>
                    <a:bodyPr/>
                    <a:lstStyle/>
                    <a:p>
                      <a:pPr algn="ctr"/>
                      <a:r>
                        <a:rPr lang="en-GB" sz="1600" dirty="0">
                          <a:solidFill>
                            <a:schemeClr val="bg1"/>
                          </a:solidFill>
                        </a:rPr>
                        <a:t>Commitment</a:t>
                      </a:r>
                      <a:r>
                        <a:rPr lang="en-GB" sz="1600" baseline="0" dirty="0">
                          <a:solidFill>
                            <a:schemeClr val="bg1"/>
                          </a:solidFill>
                        </a:rPr>
                        <a:t> characteristics</a:t>
                      </a:r>
                      <a:endParaRPr lang="en-GB" sz="1600" dirty="0">
                        <a:solidFill>
                          <a:schemeClr val="bg1"/>
                        </a:solidFill>
                      </a:endParaRPr>
                    </a:p>
                  </a:txBody>
                  <a:tcPr anchor="ctr"/>
                </a:tc>
                <a:tc>
                  <a:txBody>
                    <a:bodyPr/>
                    <a:lstStyle/>
                    <a:p>
                      <a:pPr algn="ctr"/>
                      <a:r>
                        <a:rPr lang="en-US" sz="1600" dirty="0">
                          <a:solidFill>
                            <a:schemeClr val="bg1"/>
                          </a:solidFill>
                        </a:rPr>
                        <a:t>Max Price info</a:t>
                      </a:r>
                      <a:r>
                        <a:rPr lang="en-US" sz="1600" b="1" baseline="30000" dirty="0">
                          <a:solidFill>
                            <a:schemeClr val="bg1"/>
                          </a:solidFill>
                        </a:rPr>
                        <a:t>4</a:t>
                      </a:r>
                      <a:endParaRPr lang="en-US" sz="1600" dirty="0">
                        <a:solidFill>
                          <a:schemeClr val="bg1"/>
                        </a:solidFill>
                      </a:endParaRPr>
                    </a:p>
                  </a:txBody>
                  <a:tcPr anchor="ctr"/>
                </a:tc>
                <a:extLst>
                  <a:ext uri="{0D108BD9-81ED-4DB2-BD59-A6C34878D82A}">
                    <a16:rowId xmlns:a16="http://schemas.microsoft.com/office/drawing/2014/main" val="10000"/>
                  </a:ext>
                </a:extLst>
              </a:tr>
              <a:tr h="370840">
                <a:tc rowSpan="2">
                  <a:txBody>
                    <a:bodyPr/>
                    <a:lstStyle/>
                    <a:p>
                      <a:pPr algn="ctr"/>
                      <a:r>
                        <a:rPr lang="en-GB" sz="1800" b="1" dirty="0" err="1">
                          <a:solidFill>
                            <a:schemeClr val="tx1"/>
                          </a:solidFill>
                        </a:rPr>
                        <a:t>Rota</a:t>
                      </a:r>
                      <a:r>
                        <a:rPr lang="en-GB" sz="1800" b="1" dirty="0">
                          <a:solidFill>
                            <a:schemeClr val="tx1"/>
                          </a:solidFill>
                        </a:rPr>
                        <a:t>-virus</a:t>
                      </a:r>
                      <a:endParaRPr lang="en-US" sz="1800" dirty="0">
                        <a:solidFill>
                          <a:schemeClr val="tx1"/>
                        </a:solidFill>
                      </a:endParaRPr>
                    </a:p>
                  </a:txBody>
                  <a:tcPr anchor="ctr">
                    <a:solidFill>
                      <a:schemeClr val="accent3">
                        <a:lumMod val="60000"/>
                        <a:lumOff val="40000"/>
                      </a:schemeClr>
                    </a:solidFill>
                  </a:tcPr>
                </a:tc>
                <a:tc>
                  <a:txBody>
                    <a:bodyPr/>
                    <a:lstStyle/>
                    <a:p>
                      <a:pPr algn="ctr"/>
                      <a:r>
                        <a:rPr lang="en-GB" sz="1400" b="1" dirty="0">
                          <a:solidFill>
                            <a:schemeClr val="tx1"/>
                          </a:solidFill>
                        </a:rPr>
                        <a:t>GSK</a:t>
                      </a:r>
                    </a:p>
                  </a:txBody>
                  <a:tcPr anchor="ctr">
                    <a:solidFill>
                      <a:schemeClr val="accent3">
                        <a:lumMod val="60000"/>
                        <a:lumOff val="4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strike="noStrike" baseline="30000" dirty="0">
                        <a:solidFill>
                          <a:schemeClr val="tx1"/>
                        </a:solidFill>
                      </a:endParaRPr>
                    </a:p>
                  </a:txBody>
                  <a:tcPr anchor="ctr">
                    <a:solidFill>
                      <a:schemeClr val="accent3">
                        <a:lumMod val="60000"/>
                        <a:lumOff val="40000"/>
                      </a:schemeClr>
                    </a:solidFill>
                  </a:tcPr>
                </a:tc>
                <a:tc>
                  <a:txBody>
                    <a:bodyPr/>
                    <a:lstStyle/>
                    <a:p>
                      <a:pPr algn="ctr"/>
                      <a:r>
                        <a:rPr lang="en-GB" sz="1200" b="0" i="1" dirty="0">
                          <a:solidFill>
                            <a:schemeClr val="tx1"/>
                          </a:solidFill>
                        </a:rPr>
                        <a:t>Country introduced with Gavi support</a:t>
                      </a:r>
                      <a:r>
                        <a:rPr lang="en-GB" sz="1800" b="1" i="1" baseline="30000" dirty="0">
                          <a:solidFill>
                            <a:schemeClr val="tx1"/>
                          </a:solidFill>
                        </a:rPr>
                        <a:t>3</a:t>
                      </a:r>
                      <a:endParaRPr lang="en-GB" sz="1200" b="1" i="1" baseline="30000" dirty="0">
                        <a:solidFill>
                          <a:schemeClr val="tx1"/>
                        </a:solidFill>
                      </a:endParaRP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3">
                        <a:lumMod val="60000"/>
                        <a:lumOff val="40000"/>
                      </a:schemeClr>
                    </a:solidFill>
                  </a:tcPr>
                </a:tc>
                <a:tc>
                  <a:txBody>
                    <a:bodyPr/>
                    <a:lstStyle/>
                    <a:p>
                      <a:pPr algn="ctr"/>
                      <a:r>
                        <a:rPr lang="en-US" sz="1200" dirty="0">
                          <a:solidFill>
                            <a:schemeClr val="tx1"/>
                          </a:solidFill>
                        </a:rPr>
                        <a:t>Price freeze</a:t>
                      </a:r>
                      <a:endParaRPr lang="en-US" sz="1200" b="1" dirty="0">
                        <a:solidFill>
                          <a:schemeClr val="tx1"/>
                        </a:solidFill>
                      </a:endParaRPr>
                    </a:p>
                  </a:txBody>
                  <a:tcPr anchor="ctr">
                    <a:solidFill>
                      <a:schemeClr val="accent3">
                        <a:lumMod val="60000"/>
                        <a:lumOff val="4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GB" sz="1400" b="1" dirty="0">
                          <a:solidFill>
                            <a:schemeClr val="tx1"/>
                          </a:solidFill>
                        </a:rPr>
                        <a:t>Merck</a:t>
                      </a:r>
                    </a:p>
                  </a:txBody>
                  <a:tcPr anchor="ctr">
                    <a:solidFill>
                      <a:schemeClr val="accent3">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Till end of 2025</a:t>
                      </a:r>
                      <a:endParaRPr lang="en-GB" sz="1050" b="1" baseline="30000" dirty="0">
                        <a:solidFill>
                          <a:schemeClr val="tx1"/>
                        </a:solidFill>
                      </a:endParaRPr>
                    </a:p>
                  </a:txBody>
                  <a:tcPr anchor="ctr">
                    <a:solidFill>
                      <a:schemeClr val="accent3">
                        <a:lumMod val="60000"/>
                        <a:lumOff val="40000"/>
                      </a:schemeClr>
                    </a:solidFill>
                  </a:tcPr>
                </a:tc>
                <a:tc>
                  <a:txBody>
                    <a:bodyPr/>
                    <a:lstStyle/>
                    <a:p>
                      <a:pPr algn="ctr"/>
                      <a:r>
                        <a:rPr lang="en-GB" sz="1200" i="1" baseline="0" dirty="0">
                          <a:solidFill>
                            <a:schemeClr val="tx1"/>
                          </a:solidFill>
                        </a:rPr>
                        <a:t>Country GNI per capita ≤ US$ 3,200 in 2013 </a:t>
                      </a:r>
                    </a:p>
                    <a:p>
                      <a:pPr algn="ctr"/>
                      <a:r>
                        <a:rPr lang="en-GB" sz="1200" i="1" dirty="0">
                          <a:solidFill>
                            <a:schemeClr val="tx1"/>
                          </a:solidFill>
                        </a:rPr>
                        <a:t>Procurement through</a:t>
                      </a:r>
                      <a:r>
                        <a:rPr lang="en-GB" sz="1200" i="1" baseline="0" dirty="0">
                          <a:solidFill>
                            <a:schemeClr val="tx1"/>
                          </a:solidFill>
                        </a:rPr>
                        <a:t> UNICEF/PAHO</a:t>
                      </a:r>
                      <a:endParaRPr lang="en-GB" sz="1200" i="1" dirty="0">
                        <a:solidFill>
                          <a:schemeClr val="tx1"/>
                        </a:solidFill>
                      </a:endParaRPr>
                    </a:p>
                  </a:txBody>
                  <a:tcPr anchor="ctr">
                    <a:solidFill>
                      <a:schemeClr val="accent3">
                        <a:lumMod val="60000"/>
                        <a:lumOff val="40000"/>
                      </a:schemeClr>
                    </a:solidFill>
                  </a:tcPr>
                </a:tc>
                <a:tc>
                  <a:txBody>
                    <a:bodyPr/>
                    <a:lstStyle/>
                    <a:p>
                      <a:pPr algn="ctr"/>
                      <a:r>
                        <a:rPr lang="en-US" sz="1200" dirty="0">
                          <a:solidFill>
                            <a:schemeClr val="tx1"/>
                          </a:solidFill>
                        </a:rPr>
                        <a:t>Fixed price </a:t>
                      </a:r>
                    </a:p>
                    <a:p>
                      <a:pPr algn="ctr"/>
                      <a:r>
                        <a:rPr lang="en-US" sz="1200" dirty="0">
                          <a:solidFill>
                            <a:schemeClr val="tx1"/>
                          </a:solidFill>
                        </a:rPr>
                        <a:t>(US$ 3.5</a:t>
                      </a:r>
                      <a:r>
                        <a:rPr lang="en-US" sz="1200" baseline="0" dirty="0">
                          <a:solidFill>
                            <a:schemeClr val="tx1"/>
                          </a:solidFill>
                        </a:rPr>
                        <a:t> per dose)</a:t>
                      </a:r>
                      <a:endParaRPr lang="en-US" sz="1200" dirty="0">
                        <a:solidFill>
                          <a:schemeClr val="tx1"/>
                        </a:solidFill>
                      </a:endParaRPr>
                    </a:p>
                  </a:txBody>
                  <a:tcPr anchor="ctr">
                    <a:solidFill>
                      <a:schemeClr val="accent3">
                        <a:lumMod val="60000"/>
                        <a:lumOff val="40000"/>
                      </a:schemeClr>
                    </a:solidFill>
                  </a:tcPr>
                </a:tc>
                <a:extLst>
                  <a:ext uri="{0D108BD9-81ED-4DB2-BD59-A6C34878D82A}">
                    <a16:rowId xmlns:a16="http://schemas.microsoft.com/office/drawing/2014/main" val="10002"/>
                  </a:ext>
                </a:extLst>
              </a:tr>
              <a:tr h="370840">
                <a:tc rowSpan="2">
                  <a:txBody>
                    <a:bodyPr/>
                    <a:lstStyle/>
                    <a:p>
                      <a:pPr algn="ctr"/>
                      <a:r>
                        <a:rPr lang="en-GB" sz="1800" b="1" dirty="0">
                          <a:solidFill>
                            <a:schemeClr val="tx1"/>
                          </a:solidFill>
                        </a:rPr>
                        <a:t>Human</a:t>
                      </a:r>
                      <a:r>
                        <a:rPr lang="en-GB" sz="1800" b="1" baseline="0" dirty="0">
                          <a:solidFill>
                            <a:schemeClr val="tx1"/>
                          </a:solidFill>
                        </a:rPr>
                        <a:t> </a:t>
                      </a:r>
                      <a:r>
                        <a:rPr lang="en-GB" sz="1800" b="1" baseline="0" dirty="0" err="1">
                          <a:solidFill>
                            <a:schemeClr val="tx1"/>
                          </a:solidFill>
                        </a:rPr>
                        <a:t>Papillo-mavirus</a:t>
                      </a:r>
                      <a:endParaRPr lang="en-GB" sz="1800" b="1" dirty="0">
                        <a:solidFill>
                          <a:schemeClr val="tx1"/>
                        </a:solidFill>
                      </a:endParaRPr>
                    </a:p>
                  </a:txBody>
                  <a:tcPr anchor="ctr">
                    <a:solidFill>
                      <a:schemeClr val="accent2">
                        <a:lumMod val="40000"/>
                        <a:lumOff val="60000"/>
                      </a:schemeClr>
                    </a:solidFill>
                  </a:tcPr>
                </a:tc>
                <a:tc>
                  <a:txBody>
                    <a:bodyPr/>
                    <a:lstStyle/>
                    <a:p>
                      <a:pPr algn="ctr"/>
                      <a:r>
                        <a:rPr lang="en-GB" sz="1400" b="1" dirty="0">
                          <a:solidFill>
                            <a:schemeClr val="tx1"/>
                          </a:solidFill>
                        </a:rPr>
                        <a:t>GSK</a:t>
                      </a:r>
                    </a:p>
                  </a:txBody>
                  <a:tcPr anchor="ctr">
                    <a:solidFill>
                      <a:schemeClr val="accent2">
                        <a:lumMod val="40000"/>
                        <a:lumOff val="6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dirty="0">
                        <a:solidFill>
                          <a:schemeClr val="tx1"/>
                        </a:solidFill>
                      </a:endParaRPr>
                    </a:p>
                  </a:txBody>
                  <a:tcPr anchor="ctr">
                    <a:solidFill>
                      <a:schemeClr val="accent2">
                        <a:lumMod val="40000"/>
                        <a:lumOff val="60000"/>
                      </a:schemeClr>
                    </a:solidFill>
                  </a:tcPr>
                </a:tc>
                <a:tc>
                  <a:txBody>
                    <a:bodyPr/>
                    <a:lstStyle/>
                    <a:p>
                      <a:pPr algn="ctr"/>
                      <a:r>
                        <a:rPr lang="en-GB" sz="1200" b="0" i="1" dirty="0">
                          <a:solidFill>
                            <a:schemeClr val="tx1"/>
                          </a:solidFill>
                        </a:rPr>
                        <a:t>Country introduced with Gavi support</a:t>
                      </a: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Price freeze</a:t>
                      </a:r>
                    </a:p>
                  </a:txBody>
                  <a:tcPr anchor="ctr">
                    <a:solidFill>
                      <a:schemeClr val="accent2">
                        <a:lumMod val="40000"/>
                        <a:lumOff val="60000"/>
                      </a:schemeClr>
                    </a:solidFill>
                  </a:tcPr>
                </a:tc>
                <a:extLst>
                  <a:ext uri="{0D108BD9-81ED-4DB2-BD59-A6C34878D82A}">
                    <a16:rowId xmlns:a16="http://schemas.microsoft.com/office/drawing/2014/main" val="10003"/>
                  </a:ext>
                </a:extLst>
              </a:tr>
              <a:tr h="370840">
                <a:tc vMerge="1">
                  <a:txBody>
                    <a:bodyPr/>
                    <a:lstStyle/>
                    <a:p>
                      <a:endParaRPr lang="en-GB" dirty="0"/>
                    </a:p>
                  </a:txBody>
                  <a:tcPr/>
                </a:tc>
                <a:tc>
                  <a:txBody>
                    <a:bodyPr/>
                    <a:lstStyle/>
                    <a:p>
                      <a:pPr algn="ctr"/>
                      <a:r>
                        <a:rPr lang="en-GB" sz="1400" b="1" dirty="0">
                          <a:solidFill>
                            <a:schemeClr val="tx1"/>
                          </a:solidFill>
                        </a:rPr>
                        <a:t>Merck</a:t>
                      </a:r>
                    </a:p>
                  </a:txBody>
                  <a:tcPr anchor="ctr">
                    <a:solidFill>
                      <a:schemeClr val="accent2">
                        <a:lumMod val="40000"/>
                        <a:lumOff val="60000"/>
                      </a:schemeClr>
                    </a:solidFill>
                  </a:tcPr>
                </a:tc>
                <a:tc>
                  <a:txBody>
                    <a:bodyPr/>
                    <a:lstStyle/>
                    <a:p>
                      <a:pPr algn="ctr"/>
                      <a:r>
                        <a:rPr lang="en-GB" sz="1400" b="0" dirty="0">
                          <a:solidFill>
                            <a:schemeClr val="tx1"/>
                          </a:solidFill>
                        </a:rPr>
                        <a:t>Till end of 2025</a:t>
                      </a:r>
                    </a:p>
                  </a:txBody>
                  <a:tcPr anchor="ctr">
                    <a:solidFill>
                      <a:schemeClr val="accent2">
                        <a:lumMod val="40000"/>
                        <a:lumOff val="60000"/>
                      </a:schemeClr>
                    </a:solidFill>
                  </a:tcPr>
                </a:tc>
                <a:tc>
                  <a:txBody>
                    <a:bodyPr/>
                    <a:lstStyle/>
                    <a:p>
                      <a:pPr algn="ctr"/>
                      <a:r>
                        <a:rPr lang="en-GB" sz="1200" b="0" i="1" baseline="0" dirty="0">
                          <a:solidFill>
                            <a:schemeClr val="tx1"/>
                          </a:solidFill>
                        </a:rPr>
                        <a:t>Country GNI per capita ≤ US$ 3,200 in 2013 </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2">
                        <a:lumMod val="40000"/>
                        <a:lumOff val="60000"/>
                      </a:schemeClr>
                    </a:solidFill>
                  </a:tcPr>
                </a:tc>
                <a:tc>
                  <a:txBody>
                    <a:bodyPr/>
                    <a:lstStyle/>
                    <a:p>
                      <a:pPr algn="ctr"/>
                      <a:r>
                        <a:rPr lang="en-US" sz="1200" dirty="0">
                          <a:solidFill>
                            <a:schemeClr val="tx1"/>
                          </a:solidFill>
                        </a:rPr>
                        <a:t>Fixed</a:t>
                      </a:r>
                      <a:r>
                        <a:rPr lang="en-US" sz="1200" baseline="0" dirty="0">
                          <a:solidFill>
                            <a:schemeClr val="tx1"/>
                          </a:solidFill>
                        </a:rPr>
                        <a:t> price </a:t>
                      </a:r>
                    </a:p>
                    <a:p>
                      <a:pPr algn="ctr"/>
                      <a:r>
                        <a:rPr lang="en-US" sz="1200" baseline="0" dirty="0">
                          <a:solidFill>
                            <a:schemeClr val="tx1"/>
                          </a:solidFill>
                        </a:rPr>
                        <a:t>(US$ 4.5 per dose)</a:t>
                      </a:r>
                      <a:endParaRPr lang="en-US" sz="1200"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10004"/>
                  </a:ext>
                </a:extLst>
              </a:tr>
              <a:tr h="370840">
                <a:tc rowSpan="2">
                  <a:txBody>
                    <a:bodyPr/>
                    <a:lstStyle/>
                    <a:p>
                      <a:pPr algn="ctr"/>
                      <a:r>
                        <a:rPr lang="en-GB" sz="1800" b="1" dirty="0" err="1">
                          <a:solidFill>
                            <a:schemeClr val="tx1"/>
                          </a:solidFill>
                        </a:rPr>
                        <a:t>Pneumo-coccal</a:t>
                      </a:r>
                      <a:endParaRPr lang="en-GB" sz="1800" b="1" dirty="0">
                        <a:solidFill>
                          <a:schemeClr val="tx1"/>
                        </a:solidFill>
                      </a:endParaRPr>
                    </a:p>
                  </a:txBody>
                  <a:tcPr anchor="ctr">
                    <a:solidFill>
                      <a:schemeClr val="accent1">
                        <a:lumMod val="60000"/>
                        <a:lumOff val="40000"/>
                      </a:schemeClr>
                    </a:solidFill>
                  </a:tcPr>
                </a:tc>
                <a:tc>
                  <a:txBody>
                    <a:bodyPr/>
                    <a:lstStyle/>
                    <a:p>
                      <a:pPr algn="ctr"/>
                      <a:r>
                        <a:rPr lang="en-GB" sz="1400" b="1" dirty="0">
                          <a:solidFill>
                            <a:schemeClr val="tx1"/>
                          </a:solidFill>
                        </a:rPr>
                        <a:t>GSK</a:t>
                      </a:r>
                    </a:p>
                  </a:txBody>
                  <a:tcPr anchor="ctr">
                    <a:solidFill>
                      <a:schemeClr val="accent1">
                        <a:lumMod val="60000"/>
                        <a:lumOff val="4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dirty="0">
                        <a:solidFill>
                          <a:schemeClr val="tx1"/>
                        </a:solidFill>
                      </a:endParaRPr>
                    </a:p>
                  </a:txBody>
                  <a:tcPr anchor="ctr">
                    <a:solidFill>
                      <a:schemeClr val="accent1">
                        <a:lumMod val="60000"/>
                        <a:lumOff val="40000"/>
                      </a:schemeClr>
                    </a:solidFill>
                  </a:tcPr>
                </a:tc>
                <a:tc>
                  <a:txBody>
                    <a:bodyPr/>
                    <a:lstStyle/>
                    <a:p>
                      <a:pPr algn="ctr"/>
                      <a:r>
                        <a:rPr lang="en-GB" sz="1200" b="0" i="1" dirty="0">
                          <a:solidFill>
                            <a:schemeClr val="tx1"/>
                          </a:solidFill>
                        </a:rPr>
                        <a:t>Country introduced with Gavi support</a:t>
                      </a: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1">
                        <a:lumMod val="60000"/>
                        <a:lumOff val="40000"/>
                      </a:schemeClr>
                    </a:solidFill>
                  </a:tcPr>
                </a:tc>
                <a:tc>
                  <a:txBody>
                    <a:bodyPr/>
                    <a:lstStyle/>
                    <a:p>
                      <a:pPr algn="ctr"/>
                      <a:r>
                        <a:rPr lang="en-US" sz="1200" dirty="0">
                          <a:solidFill>
                            <a:schemeClr val="tx1"/>
                          </a:solidFill>
                        </a:rPr>
                        <a:t>Price freeze </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vMerge="1">
                  <a:txBody>
                    <a:bodyPr/>
                    <a:lstStyle/>
                    <a:p>
                      <a:endParaRPr lang="en-GB" dirty="0"/>
                    </a:p>
                  </a:txBody>
                  <a:tcPr/>
                </a:tc>
                <a:tc>
                  <a:txBody>
                    <a:bodyPr/>
                    <a:lstStyle/>
                    <a:p>
                      <a:pPr algn="ctr"/>
                      <a:r>
                        <a:rPr lang="en-GB" sz="1400" b="1" dirty="0">
                          <a:solidFill>
                            <a:schemeClr val="tx1"/>
                          </a:solidFill>
                        </a:rPr>
                        <a:t>Pfizer</a:t>
                      </a:r>
                    </a:p>
                  </a:txBody>
                  <a:tcPr anchor="ctr">
                    <a:solidFill>
                      <a:schemeClr val="accent1">
                        <a:lumMod val="60000"/>
                        <a:lumOff val="40000"/>
                      </a:schemeClr>
                    </a:solidFill>
                  </a:tcPr>
                </a:tc>
                <a:tc>
                  <a:txBody>
                    <a:bodyPr/>
                    <a:lstStyle/>
                    <a:p>
                      <a:pPr algn="ctr"/>
                      <a:r>
                        <a:rPr lang="en-GB" sz="1400" dirty="0">
                          <a:solidFill>
                            <a:schemeClr val="tx1"/>
                          </a:solidFill>
                        </a:rPr>
                        <a:t>Till end of 2025</a:t>
                      </a:r>
                    </a:p>
                  </a:txBody>
                  <a:tcPr anchor="ctr">
                    <a:solidFill>
                      <a:schemeClr val="accent1">
                        <a:lumMod val="60000"/>
                        <a:lumOff val="40000"/>
                      </a:schemeClr>
                    </a:solidFill>
                  </a:tcPr>
                </a:tc>
                <a:tc>
                  <a:txBody>
                    <a:bodyPr/>
                    <a:lstStyle/>
                    <a:p>
                      <a:pPr algn="ctr"/>
                      <a:r>
                        <a:rPr lang="en-GB" sz="1200" i="1" dirty="0">
                          <a:solidFill>
                            <a:schemeClr val="tx1"/>
                          </a:solidFill>
                        </a:rPr>
                        <a:t>Procurement through</a:t>
                      </a:r>
                      <a:r>
                        <a:rPr lang="en-GB" sz="1200" i="1" baseline="0" dirty="0">
                          <a:solidFill>
                            <a:schemeClr val="tx1"/>
                          </a:solidFill>
                        </a:rPr>
                        <a:t> UNICEF</a:t>
                      </a:r>
                      <a:endParaRPr lang="en-GB" sz="1200" i="1" dirty="0">
                        <a:solidFill>
                          <a:schemeClr val="tx1"/>
                        </a:solidFill>
                      </a:endParaRPr>
                    </a:p>
                  </a:txBody>
                  <a:tcPr anchor="ctr">
                    <a:solidFill>
                      <a:schemeClr val="accent1">
                        <a:lumMod val="60000"/>
                        <a:lumOff val="40000"/>
                      </a:schemeClr>
                    </a:solidFill>
                  </a:tcPr>
                </a:tc>
                <a:tc>
                  <a:txBody>
                    <a:bodyPr/>
                    <a:lstStyle/>
                    <a:p>
                      <a:pPr algn="ctr"/>
                      <a:r>
                        <a:rPr lang="en-US" sz="1200" dirty="0">
                          <a:solidFill>
                            <a:schemeClr val="tx1"/>
                          </a:solidFill>
                        </a:rPr>
                        <a:t>Fixed price US$:</a:t>
                      </a:r>
                    </a:p>
                    <a:p>
                      <a:pPr algn="ctr"/>
                      <a:r>
                        <a:rPr lang="en-US" sz="1200" dirty="0">
                          <a:solidFill>
                            <a:schemeClr val="tx1"/>
                          </a:solidFill>
                        </a:rPr>
                        <a:t>3.30 (1-dose </a:t>
                      </a:r>
                      <a:r>
                        <a:rPr lang="en-US" sz="1200" dirty="0" err="1">
                          <a:solidFill>
                            <a:schemeClr val="tx1"/>
                          </a:solidFill>
                        </a:rPr>
                        <a:t>pres</a:t>
                      </a:r>
                      <a:r>
                        <a:rPr lang="en-US" sz="1200" dirty="0">
                          <a:solidFill>
                            <a:schemeClr val="tx1"/>
                          </a:solidFill>
                        </a:rPr>
                        <a:t>°)</a:t>
                      </a:r>
                    </a:p>
                    <a:p>
                      <a:pPr algn="ctr"/>
                      <a:r>
                        <a:rPr lang="en-US" sz="1200" dirty="0">
                          <a:solidFill>
                            <a:schemeClr val="tx1"/>
                          </a:solidFill>
                        </a:rPr>
                        <a:t>3.05 (4-dose </a:t>
                      </a:r>
                      <a:r>
                        <a:rPr lang="en-US" sz="1200" dirty="0" err="1">
                          <a:solidFill>
                            <a:schemeClr val="tx1"/>
                          </a:solidFill>
                        </a:rPr>
                        <a:t>pres</a:t>
                      </a:r>
                      <a:r>
                        <a:rPr lang="en-US" sz="1200" dirty="0">
                          <a:solidFill>
                            <a:schemeClr val="tx1"/>
                          </a:solidFill>
                        </a:rPr>
                        <a:t>°)</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rowSpan="2">
                  <a:txBody>
                    <a:bodyPr/>
                    <a:lstStyle/>
                    <a:p>
                      <a:pPr algn="ctr"/>
                      <a:r>
                        <a:rPr lang="en-GB" sz="1800" b="1" dirty="0" err="1">
                          <a:solidFill>
                            <a:schemeClr val="tx1"/>
                          </a:solidFill>
                        </a:rPr>
                        <a:t>Pentava</a:t>
                      </a:r>
                      <a:r>
                        <a:rPr lang="en-GB" sz="1800" b="1" dirty="0">
                          <a:solidFill>
                            <a:schemeClr val="tx1"/>
                          </a:solidFill>
                        </a:rPr>
                        <a:t>-lent</a:t>
                      </a:r>
                    </a:p>
                  </a:txBody>
                  <a:tcPr anchor="ctr">
                    <a:solidFill>
                      <a:schemeClr val="tx2">
                        <a:lumMod val="75000"/>
                      </a:schemeClr>
                    </a:solidFill>
                  </a:tcPr>
                </a:tc>
                <a:tc>
                  <a:txBody>
                    <a:bodyPr/>
                    <a:lstStyle/>
                    <a:p>
                      <a:pPr algn="ctr"/>
                      <a:r>
                        <a:rPr lang="en-GB" sz="1400" b="1" dirty="0">
                          <a:solidFill>
                            <a:schemeClr val="tx1"/>
                          </a:solidFill>
                        </a:rPr>
                        <a:t>Biological E</a:t>
                      </a:r>
                    </a:p>
                  </a:txBody>
                  <a:tcPr anchor="ctr">
                    <a:solidFill>
                      <a:schemeClr val="tx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Till end</a:t>
                      </a:r>
                      <a:r>
                        <a:rPr lang="en-GB" sz="1400" b="0" baseline="0" dirty="0">
                          <a:solidFill>
                            <a:schemeClr val="tx1"/>
                          </a:solidFill>
                        </a:rPr>
                        <a:t> of</a:t>
                      </a:r>
                      <a:r>
                        <a:rPr lang="en-GB" sz="1400" b="0" dirty="0">
                          <a:solidFill>
                            <a:schemeClr val="tx1"/>
                          </a:solidFill>
                        </a:rPr>
                        <a:t> 2019</a:t>
                      </a:r>
                      <a:r>
                        <a:rPr lang="en-GB" sz="1800" b="1" baseline="30000" dirty="0">
                          <a:solidFill>
                            <a:schemeClr val="tx1"/>
                          </a:solidFill>
                        </a:rPr>
                        <a:t>2</a:t>
                      </a:r>
                      <a:endParaRPr lang="en-GB" sz="800" b="1" baseline="30000" dirty="0">
                        <a:solidFill>
                          <a:schemeClr val="tx1"/>
                        </a:solidFill>
                      </a:endParaRPr>
                    </a:p>
                  </a:txBody>
                  <a:tcPr anchor="ctr">
                    <a:solidFill>
                      <a:schemeClr val="tx2">
                        <a:lumMod val="75000"/>
                      </a:schemeClr>
                    </a:solidFill>
                  </a:tcPr>
                </a:tc>
                <a:tc>
                  <a:txBody>
                    <a:bodyPr/>
                    <a:lstStyle/>
                    <a:p>
                      <a:pPr algn="ctr"/>
                      <a:r>
                        <a:rPr lang="en-GB" sz="1200" b="0" i="1" dirty="0">
                          <a:solidFill>
                            <a:schemeClr val="tx1"/>
                          </a:solidFill>
                        </a:rPr>
                        <a:t>Country</a:t>
                      </a:r>
                      <a:r>
                        <a:rPr lang="en-GB" sz="1200" b="0" i="1" baseline="0" dirty="0">
                          <a:solidFill>
                            <a:schemeClr val="tx1"/>
                          </a:solidFill>
                        </a:rPr>
                        <a:t> i</a:t>
                      </a:r>
                      <a:r>
                        <a:rPr lang="en-GB" sz="1200" b="0" i="1" dirty="0">
                          <a:solidFill>
                            <a:schemeClr val="tx1"/>
                          </a:solidFill>
                        </a:rPr>
                        <a:t>ntroduced with Gavi support</a:t>
                      </a:r>
                    </a:p>
                    <a:p>
                      <a:pPr algn="ctr"/>
                      <a:r>
                        <a:rPr lang="en-GB" sz="1200" b="0" i="1" dirty="0">
                          <a:solidFill>
                            <a:schemeClr val="tx1"/>
                          </a:solidFill>
                        </a:rPr>
                        <a:t>Procurement through UNICEF</a:t>
                      </a:r>
                    </a:p>
                  </a:txBody>
                  <a:tcPr anchor="ctr">
                    <a:solidFill>
                      <a:schemeClr val="tx2">
                        <a:lumMod val="75000"/>
                      </a:schemeClr>
                    </a:solidFill>
                  </a:tcPr>
                </a:tc>
                <a:tc>
                  <a:txBody>
                    <a:bodyPr/>
                    <a:lstStyle/>
                    <a:p>
                      <a:pPr algn="ctr"/>
                      <a:r>
                        <a:rPr lang="en-US" sz="1200" dirty="0">
                          <a:solidFill>
                            <a:schemeClr val="tx1"/>
                          </a:solidFill>
                        </a:rPr>
                        <a:t>Price</a:t>
                      </a:r>
                      <a:r>
                        <a:rPr lang="en-US" sz="1200" baseline="0" dirty="0">
                          <a:solidFill>
                            <a:schemeClr val="tx1"/>
                          </a:solidFill>
                        </a:rPr>
                        <a:t> freeze</a:t>
                      </a:r>
                      <a:endParaRPr lang="en-US" sz="1200" dirty="0">
                        <a:solidFill>
                          <a:schemeClr val="tx1"/>
                        </a:solidFill>
                      </a:endParaRPr>
                    </a:p>
                  </a:txBody>
                  <a:tcPr anchor="ctr">
                    <a:solidFill>
                      <a:schemeClr val="tx2">
                        <a:lumMod val="75000"/>
                      </a:schemeClr>
                    </a:solidFill>
                  </a:tcPr>
                </a:tc>
                <a:extLst>
                  <a:ext uri="{0D108BD9-81ED-4DB2-BD59-A6C34878D82A}">
                    <a16:rowId xmlns:a16="http://schemas.microsoft.com/office/drawing/2014/main" val="10007"/>
                  </a:ext>
                </a:extLst>
              </a:tr>
              <a:tr h="370840">
                <a:tc vMerge="1">
                  <a:txBody>
                    <a:bodyPr/>
                    <a:lstStyle/>
                    <a:p>
                      <a:endParaRPr lang="en-GB" dirty="0"/>
                    </a:p>
                  </a:txBody>
                  <a:tcPr/>
                </a:tc>
                <a:tc>
                  <a:txBody>
                    <a:bodyPr/>
                    <a:lstStyle/>
                    <a:p>
                      <a:pPr algn="ctr"/>
                      <a:r>
                        <a:rPr lang="en-GB" sz="1400" b="1" dirty="0">
                          <a:solidFill>
                            <a:schemeClr val="tx1"/>
                          </a:solidFill>
                        </a:rPr>
                        <a:t>Panacea</a:t>
                      </a:r>
                    </a:p>
                  </a:txBody>
                  <a:tcPr anchor="ctr">
                    <a:solidFill>
                      <a:schemeClr val="tx2">
                        <a:lumMod val="75000"/>
                      </a:schemeClr>
                    </a:solidFill>
                  </a:tcPr>
                </a:tc>
                <a:tc>
                  <a:txBody>
                    <a:bodyPr/>
                    <a:lstStyle/>
                    <a:p>
                      <a:pPr algn="ctr"/>
                      <a:r>
                        <a:rPr lang="en-GB" sz="1400" b="0" dirty="0">
                          <a:solidFill>
                            <a:schemeClr val="tx1"/>
                          </a:solidFill>
                        </a:rPr>
                        <a:t>5 years</a:t>
                      </a:r>
                      <a:r>
                        <a:rPr lang="en-GB" sz="2000" b="1" strike="noStrike" baseline="30000" dirty="0">
                          <a:solidFill>
                            <a:schemeClr val="tx1"/>
                          </a:solidFill>
                        </a:rPr>
                        <a:t>1</a:t>
                      </a:r>
                      <a:endParaRPr lang="en-GB" sz="1400" b="1" dirty="0">
                        <a:solidFill>
                          <a:schemeClr val="tx1"/>
                        </a:solidFill>
                      </a:endParaRPr>
                    </a:p>
                  </a:txBody>
                  <a:tcPr anchor="ctr">
                    <a:solidFill>
                      <a:schemeClr val="tx2">
                        <a:lumMod val="75000"/>
                      </a:schemeClr>
                    </a:solidFill>
                  </a:tcPr>
                </a:tc>
                <a:tc>
                  <a:txBody>
                    <a:bodyPr/>
                    <a:lstStyle/>
                    <a:p>
                      <a:pPr algn="ctr"/>
                      <a:r>
                        <a:rPr lang="en-GB" sz="1200" i="1" dirty="0">
                          <a:solidFill>
                            <a:schemeClr val="tx1"/>
                          </a:solidFill>
                        </a:rPr>
                        <a:t>Country</a:t>
                      </a:r>
                      <a:r>
                        <a:rPr lang="en-GB" sz="1200" i="1" baseline="0" dirty="0">
                          <a:solidFill>
                            <a:schemeClr val="tx1"/>
                          </a:solidFill>
                        </a:rPr>
                        <a:t> i</a:t>
                      </a:r>
                      <a:r>
                        <a:rPr lang="en-GB" sz="1200" i="1" dirty="0">
                          <a:solidFill>
                            <a:schemeClr val="tx1"/>
                          </a:solidFill>
                        </a:rPr>
                        <a:t>ntroduced with Gavi support</a:t>
                      </a:r>
                    </a:p>
                    <a:p>
                      <a:pPr algn="ctr"/>
                      <a:r>
                        <a:rPr lang="en-GB" sz="1200" i="1" dirty="0">
                          <a:solidFill>
                            <a:schemeClr val="tx1"/>
                          </a:solidFill>
                        </a:rPr>
                        <a:t>Procurement through UNICEF/PAHO</a:t>
                      </a:r>
                    </a:p>
                  </a:txBody>
                  <a:tcPr anchor="ctr">
                    <a:solidFill>
                      <a:schemeClr val="tx2">
                        <a:lumMod val="75000"/>
                      </a:schemeClr>
                    </a:solidFill>
                  </a:tcPr>
                </a:tc>
                <a:tc>
                  <a:txBody>
                    <a:bodyPr/>
                    <a:lstStyle/>
                    <a:p>
                      <a:pPr algn="ctr"/>
                      <a:r>
                        <a:rPr lang="en-US" sz="1200" dirty="0">
                          <a:solidFill>
                            <a:schemeClr val="tx1"/>
                          </a:solidFill>
                        </a:rPr>
                        <a:t>Price freeze</a:t>
                      </a:r>
                    </a:p>
                  </a:txBody>
                  <a:tcPr anchor="ctr">
                    <a:solidFill>
                      <a:schemeClr val="tx2">
                        <a:lumMod val="75000"/>
                      </a:scheme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432129" y="5916525"/>
            <a:ext cx="7085372" cy="93871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1. From date of transition to fully self-financing, when the country receives no Gavi support anymore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2. Commitment valid for 5 years from 1 January 2015, till end of year 5 or 2019, whichever is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3. Gavi support = when vaccines are co-financed by the country and by Gavi for most of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4. Price freeze or fixed price are per specific presentation of the manufacturer vaccine: </a:t>
            </a:r>
            <a:r>
              <a:rPr kumimoji="0" lang="en-GB" sz="1100" b="0" i="1" u="none" strike="noStrike" kern="1200" cap="none" spc="0" normalizeH="0" baseline="0" noProof="0" dirty="0">
                <a:ln>
                  <a:noFill/>
                </a:ln>
                <a:solidFill>
                  <a:srgbClr val="343434"/>
                </a:solidFill>
                <a:effectLst/>
                <a:uLnTx/>
                <a:uFillTx/>
                <a:latin typeface="Arial"/>
                <a:ea typeface="+mn-ea"/>
                <a:cs typeface="+mn-cs"/>
              </a:rPr>
              <a:t>for instance, a price freeze can be that the price paid the last year of transition is maintained after transition.</a:t>
            </a:r>
          </a:p>
        </p:txBody>
      </p:sp>
      <p:pic>
        <p:nvPicPr>
          <p:cNvPr id="6" name="Picture 2" descr="http://www.gavi.org/images/GAVI_ALLIANCE_Logo.gif">
            <a:extLst>
              <a:ext uri="{FF2B5EF4-FFF2-40B4-BE49-F238E27FC236}">
                <a16:creationId xmlns:a16="http://schemas.microsoft.com/office/drawing/2014/main" id="{7BA14625-97DF-4E5A-B8AE-97DBBD56C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78B4D247-AE69-4492-B765-BD5B3C1B4167}"/>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14</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141014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1" y="79512"/>
            <a:ext cx="8088639" cy="793019"/>
          </a:xfrm>
        </p:spPr>
        <p:txBody>
          <a:bodyPr>
            <a:noAutofit/>
          </a:bodyPr>
          <a:lstStyle/>
          <a:p>
            <a:pPr algn="l"/>
            <a:r>
              <a:rPr lang="en-US" sz="2800" dirty="0">
                <a:solidFill>
                  <a:srgbClr val="0070C0"/>
                </a:solidFill>
              </a:rPr>
              <a:t>Overview of manufacturer price commitments for fully self-financing Gavi countries</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nvPr>
        </p:nvGraphicFramePr>
        <p:xfrm>
          <a:off x="191761" y="863235"/>
          <a:ext cx="8796041" cy="1676400"/>
        </p:xfrm>
        <a:graphic>
          <a:graphicData uri="http://schemas.openxmlformats.org/drawingml/2006/table">
            <a:tbl>
              <a:tblPr firstRow="1" bandRow="1">
                <a:tableStyleId>{5C22544A-7EE6-4342-B048-85BDC9FD1C3A}</a:tableStyleId>
              </a:tblPr>
              <a:tblGrid>
                <a:gridCol w="1095830">
                  <a:extLst>
                    <a:ext uri="{9D8B030D-6E8A-4147-A177-3AD203B41FA5}">
                      <a16:colId xmlns:a16="http://schemas.microsoft.com/office/drawing/2014/main" val="20000"/>
                    </a:ext>
                  </a:extLst>
                </a:gridCol>
                <a:gridCol w="1491917">
                  <a:extLst>
                    <a:ext uri="{9D8B030D-6E8A-4147-A177-3AD203B41FA5}">
                      <a16:colId xmlns:a16="http://schemas.microsoft.com/office/drawing/2014/main" val="20001"/>
                    </a:ext>
                  </a:extLst>
                </a:gridCol>
                <a:gridCol w="1455821">
                  <a:extLst>
                    <a:ext uri="{9D8B030D-6E8A-4147-A177-3AD203B41FA5}">
                      <a16:colId xmlns:a16="http://schemas.microsoft.com/office/drawing/2014/main" val="20002"/>
                    </a:ext>
                  </a:extLst>
                </a:gridCol>
                <a:gridCol w="3236494">
                  <a:extLst>
                    <a:ext uri="{9D8B030D-6E8A-4147-A177-3AD203B41FA5}">
                      <a16:colId xmlns:a16="http://schemas.microsoft.com/office/drawing/2014/main" val="20003"/>
                    </a:ext>
                  </a:extLst>
                </a:gridCol>
                <a:gridCol w="1515979">
                  <a:extLst>
                    <a:ext uri="{9D8B030D-6E8A-4147-A177-3AD203B41FA5}">
                      <a16:colId xmlns:a16="http://schemas.microsoft.com/office/drawing/2014/main" val="20004"/>
                    </a:ext>
                  </a:extLst>
                </a:gridCol>
              </a:tblGrid>
              <a:tr h="370840">
                <a:tc>
                  <a:txBody>
                    <a:bodyPr/>
                    <a:lstStyle/>
                    <a:p>
                      <a:pPr algn="ctr"/>
                      <a:r>
                        <a:rPr lang="en-GB" sz="1600" dirty="0">
                          <a:solidFill>
                            <a:schemeClr val="bg1"/>
                          </a:solidFill>
                        </a:rPr>
                        <a:t>Vaccine</a:t>
                      </a:r>
                    </a:p>
                  </a:txBody>
                  <a:tcPr anchor="ctr"/>
                </a:tc>
                <a:tc>
                  <a:txBody>
                    <a:bodyPr/>
                    <a:lstStyle/>
                    <a:p>
                      <a:pPr algn="ctr"/>
                      <a:r>
                        <a:rPr lang="en-GB" sz="1600" dirty="0">
                          <a:solidFill>
                            <a:schemeClr val="bg1"/>
                          </a:solidFill>
                        </a:rPr>
                        <a:t>Manufacturer</a:t>
                      </a:r>
                    </a:p>
                  </a:txBody>
                  <a:tcPr anchor="ctr"/>
                </a:tc>
                <a:tc>
                  <a:txBody>
                    <a:bodyPr/>
                    <a:lstStyle/>
                    <a:p>
                      <a:pPr algn="ctr"/>
                      <a:r>
                        <a:rPr lang="en-GB" sz="1600" dirty="0">
                          <a:solidFill>
                            <a:schemeClr val="bg1"/>
                          </a:solidFill>
                        </a:rPr>
                        <a:t>Commitment Duration</a:t>
                      </a:r>
                    </a:p>
                  </a:txBody>
                  <a:tcPr anchor="ctr"/>
                </a:tc>
                <a:tc>
                  <a:txBody>
                    <a:bodyPr/>
                    <a:lstStyle/>
                    <a:p>
                      <a:pPr algn="ctr"/>
                      <a:r>
                        <a:rPr lang="en-GB" sz="1600" dirty="0">
                          <a:solidFill>
                            <a:schemeClr val="bg1"/>
                          </a:solidFill>
                        </a:rPr>
                        <a:t>Commitment</a:t>
                      </a:r>
                      <a:r>
                        <a:rPr lang="en-GB" sz="1600" baseline="0" dirty="0">
                          <a:solidFill>
                            <a:schemeClr val="bg1"/>
                          </a:solidFill>
                        </a:rPr>
                        <a:t> characteristics</a:t>
                      </a:r>
                      <a:endParaRPr lang="en-GB" sz="1600" dirty="0">
                        <a:solidFill>
                          <a:schemeClr val="bg1"/>
                        </a:solidFill>
                      </a:endParaRPr>
                    </a:p>
                  </a:txBody>
                  <a:tcPr anchor="ctr"/>
                </a:tc>
                <a:tc>
                  <a:txBody>
                    <a:bodyPr/>
                    <a:lstStyle/>
                    <a:p>
                      <a:pPr algn="ctr"/>
                      <a:r>
                        <a:rPr lang="en-US" sz="1600" dirty="0">
                          <a:solidFill>
                            <a:schemeClr val="bg1"/>
                          </a:solidFill>
                        </a:rPr>
                        <a:t>Max Price info</a:t>
                      </a:r>
                      <a:r>
                        <a:rPr lang="en-US" sz="1600" b="1" baseline="30000" dirty="0">
                          <a:solidFill>
                            <a:schemeClr val="bg1"/>
                          </a:solidFill>
                        </a:rPr>
                        <a:t>4</a:t>
                      </a:r>
                      <a:endParaRPr lang="en-US" sz="1600" dirty="0">
                        <a:solidFill>
                          <a:schemeClr val="bg1"/>
                        </a:solidFill>
                      </a:endParaRPr>
                    </a:p>
                  </a:txBody>
                  <a:tcPr anchor="ctr"/>
                </a:tc>
                <a:extLst>
                  <a:ext uri="{0D108BD9-81ED-4DB2-BD59-A6C34878D82A}">
                    <a16:rowId xmlns:a16="http://schemas.microsoft.com/office/drawing/2014/main" val="10000"/>
                  </a:ext>
                </a:extLst>
              </a:tr>
              <a:tr h="370840">
                <a:tc rowSpan="2">
                  <a:txBody>
                    <a:bodyPr/>
                    <a:lstStyle/>
                    <a:p>
                      <a:pPr algn="ctr"/>
                      <a:r>
                        <a:rPr lang="en-GB" sz="1800" b="1" dirty="0" err="1">
                          <a:solidFill>
                            <a:schemeClr val="tx1"/>
                          </a:solidFill>
                        </a:rPr>
                        <a:t>Rota</a:t>
                      </a:r>
                      <a:r>
                        <a:rPr lang="en-GB" sz="1800" b="1" dirty="0">
                          <a:solidFill>
                            <a:schemeClr val="tx1"/>
                          </a:solidFill>
                        </a:rPr>
                        <a:t>-virus</a:t>
                      </a:r>
                      <a:endParaRPr lang="en-US" sz="1800" dirty="0">
                        <a:solidFill>
                          <a:schemeClr val="tx1"/>
                        </a:solidFill>
                      </a:endParaRPr>
                    </a:p>
                  </a:txBody>
                  <a:tcPr anchor="ctr">
                    <a:solidFill>
                      <a:schemeClr val="accent3">
                        <a:lumMod val="60000"/>
                        <a:lumOff val="40000"/>
                      </a:schemeClr>
                    </a:solidFill>
                  </a:tcPr>
                </a:tc>
                <a:tc>
                  <a:txBody>
                    <a:bodyPr/>
                    <a:lstStyle/>
                    <a:p>
                      <a:pPr algn="ctr"/>
                      <a:r>
                        <a:rPr lang="en-GB" sz="1400" b="1" dirty="0">
                          <a:solidFill>
                            <a:schemeClr val="tx1"/>
                          </a:solidFill>
                        </a:rPr>
                        <a:t>GSK</a:t>
                      </a:r>
                    </a:p>
                  </a:txBody>
                  <a:tcPr anchor="ctr">
                    <a:solidFill>
                      <a:schemeClr val="accent3">
                        <a:lumMod val="60000"/>
                        <a:lumOff val="4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strike="noStrike" baseline="30000" dirty="0">
                        <a:solidFill>
                          <a:schemeClr val="tx1"/>
                        </a:solidFill>
                      </a:endParaRPr>
                    </a:p>
                  </a:txBody>
                  <a:tcPr anchor="ctr">
                    <a:solidFill>
                      <a:schemeClr val="accent3">
                        <a:lumMod val="60000"/>
                        <a:lumOff val="40000"/>
                      </a:schemeClr>
                    </a:solidFill>
                  </a:tcPr>
                </a:tc>
                <a:tc>
                  <a:txBody>
                    <a:bodyPr/>
                    <a:lstStyle/>
                    <a:p>
                      <a:pPr algn="ctr"/>
                      <a:r>
                        <a:rPr lang="en-GB" sz="1200" b="0" i="1" dirty="0">
                          <a:solidFill>
                            <a:schemeClr val="tx1"/>
                          </a:solidFill>
                        </a:rPr>
                        <a:t>Country introduced with Gavi support</a:t>
                      </a:r>
                      <a:r>
                        <a:rPr lang="en-GB" sz="1800" b="1" i="1" baseline="30000" dirty="0">
                          <a:solidFill>
                            <a:schemeClr val="tx1"/>
                          </a:solidFill>
                        </a:rPr>
                        <a:t>3</a:t>
                      </a:r>
                      <a:endParaRPr lang="en-GB" sz="1200" b="1" i="1" baseline="30000" dirty="0">
                        <a:solidFill>
                          <a:schemeClr val="tx1"/>
                        </a:solidFill>
                      </a:endParaRP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3">
                        <a:lumMod val="60000"/>
                        <a:lumOff val="40000"/>
                      </a:schemeClr>
                    </a:solidFill>
                  </a:tcPr>
                </a:tc>
                <a:tc>
                  <a:txBody>
                    <a:bodyPr/>
                    <a:lstStyle/>
                    <a:p>
                      <a:pPr algn="ctr"/>
                      <a:r>
                        <a:rPr lang="en-US" sz="1200" dirty="0">
                          <a:solidFill>
                            <a:schemeClr val="tx1"/>
                          </a:solidFill>
                        </a:rPr>
                        <a:t>Price freeze</a:t>
                      </a:r>
                      <a:endParaRPr lang="en-US" sz="1200" b="1" dirty="0">
                        <a:solidFill>
                          <a:schemeClr val="tx1"/>
                        </a:solidFill>
                      </a:endParaRPr>
                    </a:p>
                  </a:txBody>
                  <a:tcPr anchor="ctr">
                    <a:solidFill>
                      <a:schemeClr val="accent3">
                        <a:lumMod val="60000"/>
                        <a:lumOff val="4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GB" sz="1400" b="1" dirty="0">
                          <a:solidFill>
                            <a:schemeClr val="tx1"/>
                          </a:solidFill>
                        </a:rPr>
                        <a:t>Merck</a:t>
                      </a:r>
                    </a:p>
                  </a:txBody>
                  <a:tcPr anchor="ctr">
                    <a:solidFill>
                      <a:schemeClr val="accent3">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Till end of 2025</a:t>
                      </a:r>
                      <a:endParaRPr lang="en-GB" sz="1050" b="1" baseline="30000" dirty="0">
                        <a:solidFill>
                          <a:schemeClr val="tx1"/>
                        </a:solidFill>
                      </a:endParaRPr>
                    </a:p>
                  </a:txBody>
                  <a:tcPr anchor="ctr">
                    <a:solidFill>
                      <a:schemeClr val="accent3">
                        <a:lumMod val="60000"/>
                        <a:lumOff val="40000"/>
                      </a:schemeClr>
                    </a:solidFill>
                  </a:tcPr>
                </a:tc>
                <a:tc>
                  <a:txBody>
                    <a:bodyPr/>
                    <a:lstStyle/>
                    <a:p>
                      <a:pPr algn="ctr"/>
                      <a:r>
                        <a:rPr lang="en-GB" sz="1200" i="1" baseline="0" dirty="0">
                          <a:solidFill>
                            <a:schemeClr val="tx1"/>
                          </a:solidFill>
                        </a:rPr>
                        <a:t>Country GNI per capita ≤ US$ 3,200 in 2013 </a:t>
                      </a:r>
                    </a:p>
                    <a:p>
                      <a:pPr algn="ctr"/>
                      <a:r>
                        <a:rPr lang="en-GB" sz="1200" i="1" dirty="0">
                          <a:solidFill>
                            <a:schemeClr val="tx1"/>
                          </a:solidFill>
                        </a:rPr>
                        <a:t>Procurement through</a:t>
                      </a:r>
                      <a:r>
                        <a:rPr lang="en-GB" sz="1200" i="1" baseline="0" dirty="0">
                          <a:solidFill>
                            <a:schemeClr val="tx1"/>
                          </a:solidFill>
                        </a:rPr>
                        <a:t> UNICEF/PAHO</a:t>
                      </a:r>
                      <a:endParaRPr lang="en-GB" sz="1200" i="1" dirty="0">
                        <a:solidFill>
                          <a:schemeClr val="tx1"/>
                        </a:solidFill>
                      </a:endParaRPr>
                    </a:p>
                  </a:txBody>
                  <a:tcPr anchor="ctr">
                    <a:solidFill>
                      <a:schemeClr val="accent3">
                        <a:lumMod val="60000"/>
                        <a:lumOff val="40000"/>
                      </a:schemeClr>
                    </a:solidFill>
                  </a:tcPr>
                </a:tc>
                <a:tc>
                  <a:txBody>
                    <a:bodyPr/>
                    <a:lstStyle/>
                    <a:p>
                      <a:pPr algn="ctr"/>
                      <a:r>
                        <a:rPr lang="en-US" sz="1200" dirty="0">
                          <a:solidFill>
                            <a:schemeClr val="tx1"/>
                          </a:solidFill>
                        </a:rPr>
                        <a:t>Fixed price </a:t>
                      </a:r>
                    </a:p>
                    <a:p>
                      <a:pPr algn="ctr"/>
                      <a:r>
                        <a:rPr lang="en-US" sz="1200" dirty="0">
                          <a:solidFill>
                            <a:schemeClr val="tx1"/>
                          </a:solidFill>
                        </a:rPr>
                        <a:t>(US$ 3.5</a:t>
                      </a:r>
                      <a:r>
                        <a:rPr lang="en-US" sz="1200" baseline="0" dirty="0">
                          <a:solidFill>
                            <a:schemeClr val="tx1"/>
                          </a:solidFill>
                        </a:rPr>
                        <a:t> per dose)</a:t>
                      </a:r>
                      <a:endParaRPr lang="en-US" sz="1200" dirty="0">
                        <a:solidFill>
                          <a:schemeClr val="tx1"/>
                        </a:solidFill>
                      </a:endParaRPr>
                    </a:p>
                  </a:txBody>
                  <a:tcPr anchor="ct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432129" y="5916525"/>
            <a:ext cx="7085372" cy="93871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1. From date of transition to fully self-financing, when the country receives no Gavi support anymore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2. Commitment valid for 5 years from 1 January 2015, till end of year 5 or 2019, whichever is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3. Gavi support = when vaccines are co-financed by the country and by Gavi for most of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4. Price freeze or fixed price are per specific presentation of the manufacturer vaccine: </a:t>
            </a:r>
            <a:r>
              <a:rPr kumimoji="0" lang="en-GB" sz="1100" b="0" i="1" u="none" strike="noStrike" kern="1200" cap="none" spc="0" normalizeH="0" baseline="0" noProof="0" dirty="0">
                <a:ln>
                  <a:noFill/>
                </a:ln>
                <a:solidFill>
                  <a:srgbClr val="343434"/>
                </a:solidFill>
                <a:effectLst/>
                <a:uLnTx/>
                <a:uFillTx/>
                <a:latin typeface="Arial"/>
                <a:ea typeface="+mn-ea"/>
                <a:cs typeface="+mn-cs"/>
              </a:rPr>
              <a:t>for instance, a price freeze can be that the price paid the last year of transition is maintained after transition.</a:t>
            </a:r>
          </a:p>
        </p:txBody>
      </p:sp>
      <p:pic>
        <p:nvPicPr>
          <p:cNvPr id="6" name="Picture 2" descr="http://www.gavi.org/images/GAVI_ALLIANCE_Logo.gif">
            <a:extLst>
              <a:ext uri="{FF2B5EF4-FFF2-40B4-BE49-F238E27FC236}">
                <a16:creationId xmlns:a16="http://schemas.microsoft.com/office/drawing/2014/main" id="{45918B16-CD5B-46D8-B81D-2AD3B5B11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8A55148C-F27C-4CC4-9CD6-170CE0967F89}"/>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15</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395380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1" y="59634"/>
            <a:ext cx="8088639" cy="793019"/>
          </a:xfrm>
        </p:spPr>
        <p:txBody>
          <a:bodyPr>
            <a:noAutofit/>
          </a:bodyPr>
          <a:lstStyle/>
          <a:p>
            <a:pPr algn="l"/>
            <a:r>
              <a:rPr lang="en-US" sz="2800" dirty="0">
                <a:solidFill>
                  <a:srgbClr val="0070C0"/>
                </a:solidFill>
              </a:rPr>
              <a:t>Overview of manufacturer price commitments for fully self-financing Gavi countries</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nvPr>
        </p:nvGraphicFramePr>
        <p:xfrm>
          <a:off x="191761" y="863235"/>
          <a:ext cx="8796041" cy="5029200"/>
        </p:xfrm>
        <a:graphic>
          <a:graphicData uri="http://schemas.openxmlformats.org/drawingml/2006/table">
            <a:tbl>
              <a:tblPr firstRow="1" bandRow="1">
                <a:tableStyleId>{5C22544A-7EE6-4342-B048-85BDC9FD1C3A}</a:tableStyleId>
              </a:tblPr>
              <a:tblGrid>
                <a:gridCol w="1095830">
                  <a:extLst>
                    <a:ext uri="{9D8B030D-6E8A-4147-A177-3AD203B41FA5}">
                      <a16:colId xmlns:a16="http://schemas.microsoft.com/office/drawing/2014/main" val="20000"/>
                    </a:ext>
                  </a:extLst>
                </a:gridCol>
                <a:gridCol w="1491917">
                  <a:extLst>
                    <a:ext uri="{9D8B030D-6E8A-4147-A177-3AD203B41FA5}">
                      <a16:colId xmlns:a16="http://schemas.microsoft.com/office/drawing/2014/main" val="20001"/>
                    </a:ext>
                  </a:extLst>
                </a:gridCol>
                <a:gridCol w="1455821">
                  <a:extLst>
                    <a:ext uri="{9D8B030D-6E8A-4147-A177-3AD203B41FA5}">
                      <a16:colId xmlns:a16="http://schemas.microsoft.com/office/drawing/2014/main" val="20002"/>
                    </a:ext>
                  </a:extLst>
                </a:gridCol>
                <a:gridCol w="3236494">
                  <a:extLst>
                    <a:ext uri="{9D8B030D-6E8A-4147-A177-3AD203B41FA5}">
                      <a16:colId xmlns:a16="http://schemas.microsoft.com/office/drawing/2014/main" val="20003"/>
                    </a:ext>
                  </a:extLst>
                </a:gridCol>
                <a:gridCol w="1515979">
                  <a:extLst>
                    <a:ext uri="{9D8B030D-6E8A-4147-A177-3AD203B41FA5}">
                      <a16:colId xmlns:a16="http://schemas.microsoft.com/office/drawing/2014/main" val="20004"/>
                    </a:ext>
                  </a:extLst>
                </a:gridCol>
              </a:tblGrid>
              <a:tr h="370840">
                <a:tc>
                  <a:txBody>
                    <a:bodyPr/>
                    <a:lstStyle/>
                    <a:p>
                      <a:pPr algn="ctr"/>
                      <a:r>
                        <a:rPr lang="en-GB" sz="1600" dirty="0">
                          <a:solidFill>
                            <a:schemeClr val="bg1"/>
                          </a:solidFill>
                        </a:rPr>
                        <a:t>Vaccine</a:t>
                      </a:r>
                    </a:p>
                  </a:txBody>
                  <a:tcPr anchor="ctr"/>
                </a:tc>
                <a:tc>
                  <a:txBody>
                    <a:bodyPr/>
                    <a:lstStyle/>
                    <a:p>
                      <a:pPr algn="ctr"/>
                      <a:r>
                        <a:rPr lang="en-GB" sz="1600" dirty="0">
                          <a:solidFill>
                            <a:schemeClr val="bg1"/>
                          </a:solidFill>
                        </a:rPr>
                        <a:t>Manufacturer</a:t>
                      </a:r>
                    </a:p>
                  </a:txBody>
                  <a:tcPr anchor="ctr"/>
                </a:tc>
                <a:tc>
                  <a:txBody>
                    <a:bodyPr/>
                    <a:lstStyle/>
                    <a:p>
                      <a:pPr algn="ctr"/>
                      <a:r>
                        <a:rPr lang="en-GB" sz="1600" dirty="0">
                          <a:solidFill>
                            <a:schemeClr val="bg1"/>
                          </a:solidFill>
                        </a:rPr>
                        <a:t>Commitment Duration</a:t>
                      </a:r>
                    </a:p>
                  </a:txBody>
                  <a:tcPr anchor="ctr"/>
                </a:tc>
                <a:tc>
                  <a:txBody>
                    <a:bodyPr/>
                    <a:lstStyle/>
                    <a:p>
                      <a:pPr algn="ctr"/>
                      <a:r>
                        <a:rPr lang="en-GB" sz="1600" dirty="0">
                          <a:solidFill>
                            <a:schemeClr val="bg1"/>
                          </a:solidFill>
                        </a:rPr>
                        <a:t>Commitment</a:t>
                      </a:r>
                      <a:r>
                        <a:rPr lang="en-GB" sz="1600" baseline="0" dirty="0">
                          <a:solidFill>
                            <a:schemeClr val="bg1"/>
                          </a:solidFill>
                        </a:rPr>
                        <a:t> characteristics</a:t>
                      </a:r>
                      <a:endParaRPr lang="en-GB" sz="1600" dirty="0">
                        <a:solidFill>
                          <a:schemeClr val="bg1"/>
                        </a:solidFill>
                      </a:endParaRPr>
                    </a:p>
                  </a:txBody>
                  <a:tcPr anchor="ctr"/>
                </a:tc>
                <a:tc>
                  <a:txBody>
                    <a:bodyPr/>
                    <a:lstStyle/>
                    <a:p>
                      <a:pPr algn="ctr"/>
                      <a:r>
                        <a:rPr lang="en-US" sz="1600" dirty="0">
                          <a:solidFill>
                            <a:schemeClr val="bg1"/>
                          </a:solidFill>
                        </a:rPr>
                        <a:t>Max Price info</a:t>
                      </a:r>
                      <a:r>
                        <a:rPr lang="en-US" sz="1600" b="1" baseline="30000" dirty="0">
                          <a:solidFill>
                            <a:schemeClr val="bg1"/>
                          </a:solidFill>
                        </a:rPr>
                        <a:t>4</a:t>
                      </a:r>
                      <a:endParaRPr lang="en-US" sz="1600" dirty="0">
                        <a:solidFill>
                          <a:schemeClr val="bg1"/>
                        </a:solidFill>
                      </a:endParaRPr>
                    </a:p>
                  </a:txBody>
                  <a:tcPr anchor="ctr"/>
                </a:tc>
                <a:extLst>
                  <a:ext uri="{0D108BD9-81ED-4DB2-BD59-A6C34878D82A}">
                    <a16:rowId xmlns:a16="http://schemas.microsoft.com/office/drawing/2014/main" val="10000"/>
                  </a:ext>
                </a:extLst>
              </a:tr>
              <a:tr h="370840">
                <a:tc rowSpan="2">
                  <a:txBody>
                    <a:bodyPr/>
                    <a:lstStyle/>
                    <a:p>
                      <a:pPr algn="ctr"/>
                      <a:r>
                        <a:rPr lang="en-GB" sz="1800" b="1" dirty="0" err="1">
                          <a:solidFill>
                            <a:schemeClr val="bg1"/>
                          </a:solidFill>
                        </a:rPr>
                        <a:t>Rota</a:t>
                      </a:r>
                      <a:r>
                        <a:rPr lang="en-GB" sz="1800" b="1" dirty="0">
                          <a:solidFill>
                            <a:schemeClr val="bg1"/>
                          </a:solidFill>
                        </a:rPr>
                        <a:t>-virus</a:t>
                      </a:r>
                      <a:endParaRPr lang="en-US" sz="1800" dirty="0">
                        <a:solidFill>
                          <a:schemeClr val="bg1"/>
                        </a:solidFill>
                      </a:endParaRPr>
                    </a:p>
                  </a:txBody>
                  <a:tcPr anchor="ctr">
                    <a:solidFill>
                      <a:schemeClr val="bg1"/>
                    </a:solidFill>
                  </a:tcPr>
                </a:tc>
                <a:tc>
                  <a:txBody>
                    <a:bodyPr/>
                    <a:lstStyle/>
                    <a:p>
                      <a:pPr algn="ctr"/>
                      <a:r>
                        <a:rPr lang="en-GB" sz="1400" b="1" dirty="0">
                          <a:solidFill>
                            <a:schemeClr val="bg1"/>
                          </a:solidFill>
                        </a:rPr>
                        <a:t>GSK</a:t>
                      </a:r>
                    </a:p>
                  </a:txBody>
                  <a:tcPr anchor="ctr">
                    <a:solidFill>
                      <a:schemeClr val="bg1"/>
                    </a:solidFill>
                  </a:tcPr>
                </a:tc>
                <a:tc>
                  <a:txBody>
                    <a:bodyPr/>
                    <a:lstStyle/>
                    <a:p>
                      <a:pPr algn="ctr"/>
                      <a:r>
                        <a:rPr lang="en-GB" sz="1400" b="0" dirty="0">
                          <a:solidFill>
                            <a:schemeClr val="bg1"/>
                          </a:solidFill>
                        </a:rPr>
                        <a:t>10 years</a:t>
                      </a:r>
                      <a:r>
                        <a:rPr lang="en-GB" sz="2000" b="1" strike="noStrike" baseline="30000" dirty="0">
                          <a:solidFill>
                            <a:schemeClr val="bg1"/>
                          </a:solidFill>
                        </a:rPr>
                        <a:t>1</a:t>
                      </a:r>
                      <a:endParaRPr lang="en-GB" sz="1400" b="1" strike="noStrike" baseline="30000" dirty="0">
                        <a:solidFill>
                          <a:schemeClr val="bg1"/>
                        </a:solidFill>
                      </a:endParaRPr>
                    </a:p>
                  </a:txBody>
                  <a:tcPr anchor="ctr">
                    <a:solidFill>
                      <a:schemeClr val="bg1"/>
                    </a:solidFill>
                  </a:tcPr>
                </a:tc>
                <a:tc>
                  <a:txBody>
                    <a:bodyPr/>
                    <a:lstStyle/>
                    <a:p>
                      <a:pPr algn="ctr"/>
                      <a:r>
                        <a:rPr lang="en-GB" sz="1200" b="0" i="1" dirty="0">
                          <a:solidFill>
                            <a:schemeClr val="bg1"/>
                          </a:solidFill>
                        </a:rPr>
                        <a:t>Country introduced with Gavi support</a:t>
                      </a:r>
                      <a:r>
                        <a:rPr lang="en-GB" sz="1800" b="1" i="1" baseline="30000" dirty="0">
                          <a:solidFill>
                            <a:schemeClr val="bg1"/>
                          </a:solidFill>
                        </a:rPr>
                        <a:t>3</a:t>
                      </a:r>
                      <a:endParaRPr lang="en-GB" sz="1200" b="1" i="1" baseline="30000" dirty="0">
                        <a:solidFill>
                          <a:schemeClr val="bg1"/>
                        </a:solidFill>
                      </a:endParaRPr>
                    </a:p>
                    <a:p>
                      <a:pPr algn="ctr"/>
                      <a:r>
                        <a:rPr lang="en-GB" sz="1200" b="0" i="1" dirty="0">
                          <a:solidFill>
                            <a:schemeClr val="bg1"/>
                          </a:solidFill>
                        </a:rPr>
                        <a:t>Country already using GSK product</a:t>
                      </a:r>
                    </a:p>
                    <a:p>
                      <a:pPr algn="ctr"/>
                      <a:r>
                        <a:rPr lang="en-GB" sz="1200" b="0" i="1" dirty="0">
                          <a:solidFill>
                            <a:schemeClr val="bg1"/>
                          </a:solidFill>
                        </a:rPr>
                        <a:t>Procurement through</a:t>
                      </a:r>
                      <a:r>
                        <a:rPr lang="en-GB" sz="1200" b="0" i="1" baseline="0" dirty="0">
                          <a:solidFill>
                            <a:schemeClr val="bg1"/>
                          </a:solidFill>
                        </a:rPr>
                        <a:t> UNICEF/PAHO</a:t>
                      </a:r>
                      <a:endParaRPr lang="en-GB" sz="1200" b="0" i="1" dirty="0">
                        <a:solidFill>
                          <a:schemeClr val="bg1"/>
                        </a:solidFill>
                      </a:endParaRPr>
                    </a:p>
                  </a:txBody>
                  <a:tcPr anchor="ctr">
                    <a:solidFill>
                      <a:schemeClr val="bg1"/>
                    </a:solidFill>
                  </a:tcPr>
                </a:tc>
                <a:tc>
                  <a:txBody>
                    <a:bodyPr/>
                    <a:lstStyle/>
                    <a:p>
                      <a:pPr algn="ctr"/>
                      <a:r>
                        <a:rPr lang="en-US" sz="1200" dirty="0">
                          <a:solidFill>
                            <a:schemeClr val="bg1"/>
                          </a:solidFill>
                        </a:rPr>
                        <a:t>Price freeze</a:t>
                      </a:r>
                      <a:endParaRPr lang="en-US" sz="1200" b="1" dirty="0">
                        <a:solidFill>
                          <a:schemeClr val="bg1"/>
                        </a:solidFill>
                      </a:endParaRPr>
                    </a:p>
                  </a:txBody>
                  <a:tcPr anchor="ctr">
                    <a:solidFill>
                      <a:schemeClr val="bg1"/>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GB" sz="1400" b="1" dirty="0">
                          <a:solidFill>
                            <a:schemeClr val="bg1"/>
                          </a:solidFill>
                        </a:rPr>
                        <a:t>Merck</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Till end of 2025</a:t>
                      </a:r>
                      <a:endParaRPr lang="en-GB" sz="1050" b="1" baseline="30000" dirty="0">
                        <a:solidFill>
                          <a:schemeClr val="bg1"/>
                        </a:solidFill>
                      </a:endParaRPr>
                    </a:p>
                  </a:txBody>
                  <a:tcPr anchor="ctr">
                    <a:solidFill>
                      <a:schemeClr val="bg1"/>
                    </a:solidFill>
                  </a:tcPr>
                </a:tc>
                <a:tc>
                  <a:txBody>
                    <a:bodyPr/>
                    <a:lstStyle/>
                    <a:p>
                      <a:pPr algn="ctr"/>
                      <a:r>
                        <a:rPr lang="en-GB" sz="1200" i="1" baseline="0" dirty="0">
                          <a:solidFill>
                            <a:schemeClr val="bg1"/>
                          </a:solidFill>
                        </a:rPr>
                        <a:t>Country GNI per capita ≤ US$ 3,200 in 2013 </a:t>
                      </a:r>
                    </a:p>
                    <a:p>
                      <a:pPr algn="ctr"/>
                      <a:r>
                        <a:rPr lang="en-GB" sz="1200" i="1" dirty="0">
                          <a:solidFill>
                            <a:schemeClr val="bg1"/>
                          </a:solidFill>
                        </a:rPr>
                        <a:t>Procurement through</a:t>
                      </a:r>
                      <a:r>
                        <a:rPr lang="en-GB" sz="1200" i="1" baseline="0" dirty="0">
                          <a:solidFill>
                            <a:schemeClr val="bg1"/>
                          </a:solidFill>
                        </a:rPr>
                        <a:t> UNICEF/PAHO</a:t>
                      </a:r>
                      <a:endParaRPr lang="en-GB" sz="1200" i="1" dirty="0">
                        <a:solidFill>
                          <a:schemeClr val="bg1"/>
                        </a:solidFill>
                      </a:endParaRPr>
                    </a:p>
                  </a:txBody>
                  <a:tcPr anchor="ctr">
                    <a:solidFill>
                      <a:schemeClr val="bg1"/>
                    </a:solidFill>
                  </a:tcPr>
                </a:tc>
                <a:tc>
                  <a:txBody>
                    <a:bodyPr/>
                    <a:lstStyle/>
                    <a:p>
                      <a:pPr algn="ctr"/>
                      <a:r>
                        <a:rPr lang="en-US" sz="1200" dirty="0">
                          <a:solidFill>
                            <a:schemeClr val="bg1"/>
                          </a:solidFill>
                        </a:rPr>
                        <a:t>Fixed price </a:t>
                      </a:r>
                    </a:p>
                    <a:p>
                      <a:pPr algn="ctr"/>
                      <a:r>
                        <a:rPr lang="en-US" sz="1200" dirty="0">
                          <a:solidFill>
                            <a:schemeClr val="bg1"/>
                          </a:solidFill>
                        </a:rPr>
                        <a:t>(US$ 3.5</a:t>
                      </a:r>
                      <a:r>
                        <a:rPr lang="en-US" sz="1200" baseline="0" dirty="0">
                          <a:solidFill>
                            <a:schemeClr val="bg1"/>
                          </a:solidFill>
                        </a:rPr>
                        <a:t> per dose)</a:t>
                      </a:r>
                      <a:endParaRPr lang="en-US" sz="1200" dirty="0">
                        <a:solidFill>
                          <a:schemeClr val="bg1"/>
                        </a:solidFill>
                      </a:endParaRPr>
                    </a:p>
                  </a:txBody>
                  <a:tcPr anchor="ctr">
                    <a:solidFill>
                      <a:schemeClr val="bg1"/>
                    </a:solidFill>
                  </a:tcPr>
                </a:tc>
                <a:extLst>
                  <a:ext uri="{0D108BD9-81ED-4DB2-BD59-A6C34878D82A}">
                    <a16:rowId xmlns:a16="http://schemas.microsoft.com/office/drawing/2014/main" val="10002"/>
                  </a:ext>
                </a:extLst>
              </a:tr>
              <a:tr h="370840">
                <a:tc rowSpan="2">
                  <a:txBody>
                    <a:bodyPr/>
                    <a:lstStyle/>
                    <a:p>
                      <a:pPr algn="ctr"/>
                      <a:r>
                        <a:rPr lang="en-GB" sz="1800" b="1" dirty="0">
                          <a:solidFill>
                            <a:schemeClr val="tx1"/>
                          </a:solidFill>
                        </a:rPr>
                        <a:t>Human</a:t>
                      </a:r>
                      <a:r>
                        <a:rPr lang="en-GB" sz="1800" b="1" baseline="0" dirty="0">
                          <a:solidFill>
                            <a:schemeClr val="tx1"/>
                          </a:solidFill>
                        </a:rPr>
                        <a:t> </a:t>
                      </a:r>
                      <a:r>
                        <a:rPr lang="en-GB" sz="1800" b="1" baseline="0" dirty="0" err="1">
                          <a:solidFill>
                            <a:schemeClr val="tx1"/>
                          </a:solidFill>
                        </a:rPr>
                        <a:t>Papillo-mavirus</a:t>
                      </a:r>
                      <a:endParaRPr lang="en-GB" sz="1800" b="1" dirty="0">
                        <a:solidFill>
                          <a:schemeClr val="tx1"/>
                        </a:solidFill>
                      </a:endParaRPr>
                    </a:p>
                  </a:txBody>
                  <a:tcPr anchor="ctr">
                    <a:solidFill>
                      <a:schemeClr val="accent2">
                        <a:lumMod val="40000"/>
                        <a:lumOff val="60000"/>
                      </a:schemeClr>
                    </a:solidFill>
                  </a:tcPr>
                </a:tc>
                <a:tc>
                  <a:txBody>
                    <a:bodyPr/>
                    <a:lstStyle/>
                    <a:p>
                      <a:pPr algn="ctr"/>
                      <a:r>
                        <a:rPr lang="en-GB" sz="1400" b="1" dirty="0">
                          <a:solidFill>
                            <a:schemeClr val="tx1"/>
                          </a:solidFill>
                        </a:rPr>
                        <a:t>GSK</a:t>
                      </a:r>
                    </a:p>
                  </a:txBody>
                  <a:tcPr anchor="ctr">
                    <a:solidFill>
                      <a:schemeClr val="accent2">
                        <a:lumMod val="40000"/>
                        <a:lumOff val="6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dirty="0">
                        <a:solidFill>
                          <a:schemeClr val="tx1"/>
                        </a:solidFill>
                      </a:endParaRPr>
                    </a:p>
                  </a:txBody>
                  <a:tcPr anchor="ctr">
                    <a:solidFill>
                      <a:schemeClr val="accent2">
                        <a:lumMod val="40000"/>
                        <a:lumOff val="60000"/>
                      </a:schemeClr>
                    </a:solidFill>
                  </a:tcPr>
                </a:tc>
                <a:tc>
                  <a:txBody>
                    <a:bodyPr/>
                    <a:lstStyle/>
                    <a:p>
                      <a:pPr algn="ctr"/>
                      <a:r>
                        <a:rPr lang="en-GB" sz="1200" b="0" i="1" dirty="0">
                          <a:solidFill>
                            <a:schemeClr val="tx1"/>
                          </a:solidFill>
                        </a:rPr>
                        <a:t>Country introduced with Gavi support</a:t>
                      </a: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Price freeze</a:t>
                      </a:r>
                    </a:p>
                  </a:txBody>
                  <a:tcPr anchor="ctr">
                    <a:solidFill>
                      <a:schemeClr val="accent2">
                        <a:lumMod val="40000"/>
                        <a:lumOff val="60000"/>
                      </a:schemeClr>
                    </a:solidFill>
                  </a:tcPr>
                </a:tc>
                <a:extLst>
                  <a:ext uri="{0D108BD9-81ED-4DB2-BD59-A6C34878D82A}">
                    <a16:rowId xmlns:a16="http://schemas.microsoft.com/office/drawing/2014/main" val="10003"/>
                  </a:ext>
                </a:extLst>
              </a:tr>
              <a:tr h="370840">
                <a:tc vMerge="1">
                  <a:txBody>
                    <a:bodyPr/>
                    <a:lstStyle/>
                    <a:p>
                      <a:endParaRPr lang="en-GB" dirty="0"/>
                    </a:p>
                  </a:txBody>
                  <a:tcPr/>
                </a:tc>
                <a:tc>
                  <a:txBody>
                    <a:bodyPr/>
                    <a:lstStyle/>
                    <a:p>
                      <a:pPr algn="ctr"/>
                      <a:r>
                        <a:rPr lang="en-GB" sz="1400" b="1" dirty="0">
                          <a:solidFill>
                            <a:schemeClr val="tx1"/>
                          </a:solidFill>
                        </a:rPr>
                        <a:t>Merck</a:t>
                      </a:r>
                    </a:p>
                  </a:txBody>
                  <a:tcPr anchor="ctr">
                    <a:solidFill>
                      <a:schemeClr val="accent2">
                        <a:lumMod val="40000"/>
                        <a:lumOff val="60000"/>
                      </a:schemeClr>
                    </a:solidFill>
                  </a:tcPr>
                </a:tc>
                <a:tc>
                  <a:txBody>
                    <a:bodyPr/>
                    <a:lstStyle/>
                    <a:p>
                      <a:pPr algn="ctr"/>
                      <a:r>
                        <a:rPr lang="en-GB" sz="1400" b="0" dirty="0">
                          <a:solidFill>
                            <a:schemeClr val="tx1"/>
                          </a:solidFill>
                        </a:rPr>
                        <a:t>Till end of 2025</a:t>
                      </a:r>
                    </a:p>
                  </a:txBody>
                  <a:tcPr anchor="ctr">
                    <a:solidFill>
                      <a:schemeClr val="accent2">
                        <a:lumMod val="40000"/>
                        <a:lumOff val="60000"/>
                      </a:schemeClr>
                    </a:solidFill>
                  </a:tcPr>
                </a:tc>
                <a:tc>
                  <a:txBody>
                    <a:bodyPr/>
                    <a:lstStyle/>
                    <a:p>
                      <a:pPr algn="ctr"/>
                      <a:r>
                        <a:rPr lang="en-GB" sz="1200" b="0" i="1" baseline="0" dirty="0">
                          <a:solidFill>
                            <a:schemeClr val="tx1"/>
                          </a:solidFill>
                        </a:rPr>
                        <a:t>Country GNI per capita ≤ US$ 3,200 in 2013 </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2">
                        <a:lumMod val="40000"/>
                        <a:lumOff val="60000"/>
                      </a:schemeClr>
                    </a:solidFill>
                  </a:tcPr>
                </a:tc>
                <a:tc>
                  <a:txBody>
                    <a:bodyPr/>
                    <a:lstStyle/>
                    <a:p>
                      <a:pPr algn="ctr"/>
                      <a:r>
                        <a:rPr lang="en-US" sz="1200" dirty="0">
                          <a:solidFill>
                            <a:schemeClr val="tx1"/>
                          </a:solidFill>
                        </a:rPr>
                        <a:t>Fixed</a:t>
                      </a:r>
                      <a:r>
                        <a:rPr lang="en-US" sz="1200" baseline="0" dirty="0">
                          <a:solidFill>
                            <a:schemeClr val="tx1"/>
                          </a:solidFill>
                        </a:rPr>
                        <a:t> price </a:t>
                      </a:r>
                    </a:p>
                    <a:p>
                      <a:pPr algn="ctr"/>
                      <a:r>
                        <a:rPr lang="en-US" sz="1200" baseline="0" dirty="0">
                          <a:solidFill>
                            <a:schemeClr val="tx1"/>
                          </a:solidFill>
                        </a:rPr>
                        <a:t>(US$ 4.5 per dose)</a:t>
                      </a:r>
                      <a:endParaRPr lang="en-US" sz="1200" dirty="0">
                        <a:solidFill>
                          <a:schemeClr val="tx1"/>
                        </a:solidFill>
                      </a:endParaRPr>
                    </a:p>
                  </a:txBody>
                  <a:tcPr anchor="ctr">
                    <a:solidFill>
                      <a:schemeClr val="accent2">
                        <a:lumMod val="40000"/>
                        <a:lumOff val="60000"/>
                      </a:schemeClr>
                    </a:solidFill>
                  </a:tcPr>
                </a:tc>
                <a:extLst>
                  <a:ext uri="{0D108BD9-81ED-4DB2-BD59-A6C34878D82A}">
                    <a16:rowId xmlns:a16="http://schemas.microsoft.com/office/drawing/2014/main" val="10004"/>
                  </a:ext>
                </a:extLst>
              </a:tr>
              <a:tr h="370840">
                <a:tc rowSpan="2">
                  <a:txBody>
                    <a:bodyPr/>
                    <a:lstStyle/>
                    <a:p>
                      <a:pPr algn="ctr"/>
                      <a:r>
                        <a:rPr lang="en-GB" sz="1800" b="1" dirty="0" err="1">
                          <a:solidFill>
                            <a:schemeClr val="bg1"/>
                          </a:solidFill>
                        </a:rPr>
                        <a:t>Pneumo-coccal</a:t>
                      </a:r>
                      <a:endParaRPr lang="en-GB" sz="1800" b="1" dirty="0">
                        <a:solidFill>
                          <a:schemeClr val="bg1"/>
                        </a:solidFill>
                      </a:endParaRPr>
                    </a:p>
                  </a:txBody>
                  <a:tcPr anchor="ctr">
                    <a:solidFill>
                      <a:schemeClr val="bg1"/>
                    </a:solidFill>
                  </a:tcPr>
                </a:tc>
                <a:tc>
                  <a:txBody>
                    <a:bodyPr/>
                    <a:lstStyle/>
                    <a:p>
                      <a:pPr algn="ctr"/>
                      <a:r>
                        <a:rPr lang="en-GB" sz="1400" b="1" dirty="0">
                          <a:solidFill>
                            <a:schemeClr val="bg1"/>
                          </a:solidFill>
                        </a:rPr>
                        <a:t>GSK</a:t>
                      </a:r>
                    </a:p>
                  </a:txBody>
                  <a:tcPr anchor="ctr">
                    <a:solidFill>
                      <a:schemeClr val="bg1"/>
                    </a:solidFill>
                  </a:tcPr>
                </a:tc>
                <a:tc>
                  <a:txBody>
                    <a:bodyPr/>
                    <a:lstStyle/>
                    <a:p>
                      <a:pPr algn="ctr"/>
                      <a:r>
                        <a:rPr lang="en-GB" sz="1400" b="0" dirty="0">
                          <a:solidFill>
                            <a:schemeClr val="bg1"/>
                          </a:solidFill>
                        </a:rPr>
                        <a:t>10 years</a:t>
                      </a:r>
                      <a:r>
                        <a:rPr lang="en-GB" sz="2000" b="1" strike="noStrike" baseline="30000" dirty="0">
                          <a:solidFill>
                            <a:schemeClr val="bg1"/>
                          </a:solidFill>
                        </a:rPr>
                        <a:t>1</a:t>
                      </a:r>
                      <a:endParaRPr lang="en-GB" sz="1400" b="1" dirty="0">
                        <a:solidFill>
                          <a:schemeClr val="bg1"/>
                        </a:solidFill>
                      </a:endParaRPr>
                    </a:p>
                  </a:txBody>
                  <a:tcPr anchor="ctr">
                    <a:solidFill>
                      <a:schemeClr val="bg1"/>
                    </a:solidFill>
                  </a:tcPr>
                </a:tc>
                <a:tc>
                  <a:txBody>
                    <a:bodyPr/>
                    <a:lstStyle/>
                    <a:p>
                      <a:pPr algn="ctr"/>
                      <a:r>
                        <a:rPr lang="en-GB" sz="1200" b="0" i="1" dirty="0">
                          <a:solidFill>
                            <a:schemeClr val="bg1"/>
                          </a:solidFill>
                        </a:rPr>
                        <a:t>Country introduced with Gavi support</a:t>
                      </a:r>
                    </a:p>
                    <a:p>
                      <a:pPr algn="ctr"/>
                      <a:r>
                        <a:rPr lang="en-GB" sz="1200" b="0" i="1" dirty="0">
                          <a:solidFill>
                            <a:schemeClr val="bg1"/>
                          </a:solidFill>
                        </a:rPr>
                        <a:t>Country already using GSK product</a:t>
                      </a:r>
                    </a:p>
                    <a:p>
                      <a:pPr algn="ctr"/>
                      <a:r>
                        <a:rPr lang="en-GB" sz="1200" b="0" i="1" dirty="0">
                          <a:solidFill>
                            <a:schemeClr val="bg1"/>
                          </a:solidFill>
                        </a:rPr>
                        <a:t>Procurement through</a:t>
                      </a:r>
                      <a:r>
                        <a:rPr lang="en-GB" sz="1200" b="0" i="1" baseline="0" dirty="0">
                          <a:solidFill>
                            <a:schemeClr val="bg1"/>
                          </a:solidFill>
                        </a:rPr>
                        <a:t> UNICEF/PAHO</a:t>
                      </a:r>
                      <a:endParaRPr lang="en-GB" sz="1200" b="0" i="1" dirty="0">
                        <a:solidFill>
                          <a:schemeClr val="bg1"/>
                        </a:solidFill>
                      </a:endParaRPr>
                    </a:p>
                  </a:txBody>
                  <a:tcPr anchor="ctr">
                    <a:solidFill>
                      <a:schemeClr val="bg1"/>
                    </a:solidFill>
                  </a:tcPr>
                </a:tc>
                <a:tc>
                  <a:txBody>
                    <a:bodyPr/>
                    <a:lstStyle/>
                    <a:p>
                      <a:pPr algn="ctr"/>
                      <a:r>
                        <a:rPr lang="en-US" sz="1200" dirty="0">
                          <a:solidFill>
                            <a:schemeClr val="bg1"/>
                          </a:solidFill>
                        </a:rPr>
                        <a:t>Price freeze </a:t>
                      </a:r>
                    </a:p>
                  </a:txBody>
                  <a:tcPr anchor="ctr">
                    <a:solidFill>
                      <a:schemeClr val="bg1"/>
                    </a:solidFill>
                  </a:tcPr>
                </a:tc>
                <a:extLst>
                  <a:ext uri="{0D108BD9-81ED-4DB2-BD59-A6C34878D82A}">
                    <a16:rowId xmlns:a16="http://schemas.microsoft.com/office/drawing/2014/main" val="10005"/>
                  </a:ext>
                </a:extLst>
              </a:tr>
              <a:tr h="370840">
                <a:tc vMerge="1">
                  <a:txBody>
                    <a:bodyPr/>
                    <a:lstStyle/>
                    <a:p>
                      <a:endParaRPr lang="en-GB" dirty="0"/>
                    </a:p>
                  </a:txBody>
                  <a:tcPr/>
                </a:tc>
                <a:tc>
                  <a:txBody>
                    <a:bodyPr/>
                    <a:lstStyle/>
                    <a:p>
                      <a:pPr algn="ctr"/>
                      <a:r>
                        <a:rPr lang="en-GB" sz="1400" b="1" dirty="0">
                          <a:solidFill>
                            <a:schemeClr val="bg1"/>
                          </a:solidFill>
                        </a:rPr>
                        <a:t>Pfizer</a:t>
                      </a:r>
                    </a:p>
                  </a:txBody>
                  <a:tcPr anchor="ctr">
                    <a:solidFill>
                      <a:schemeClr val="bg1"/>
                    </a:solidFill>
                  </a:tcPr>
                </a:tc>
                <a:tc>
                  <a:txBody>
                    <a:bodyPr/>
                    <a:lstStyle/>
                    <a:p>
                      <a:pPr algn="ctr"/>
                      <a:r>
                        <a:rPr lang="en-GB" sz="1400" dirty="0">
                          <a:solidFill>
                            <a:schemeClr val="bg1"/>
                          </a:solidFill>
                        </a:rPr>
                        <a:t>Till end of 2025</a:t>
                      </a:r>
                    </a:p>
                  </a:txBody>
                  <a:tcPr anchor="ctr">
                    <a:solidFill>
                      <a:schemeClr val="bg1"/>
                    </a:solidFill>
                  </a:tcPr>
                </a:tc>
                <a:tc>
                  <a:txBody>
                    <a:bodyPr/>
                    <a:lstStyle/>
                    <a:p>
                      <a:pPr algn="ctr"/>
                      <a:r>
                        <a:rPr lang="en-GB" sz="1200" i="1" dirty="0">
                          <a:solidFill>
                            <a:schemeClr val="bg1"/>
                          </a:solidFill>
                        </a:rPr>
                        <a:t>Procurement through</a:t>
                      </a:r>
                      <a:r>
                        <a:rPr lang="en-GB" sz="1200" i="1" baseline="0" dirty="0">
                          <a:solidFill>
                            <a:schemeClr val="bg1"/>
                          </a:solidFill>
                        </a:rPr>
                        <a:t> UNICEF</a:t>
                      </a:r>
                      <a:endParaRPr lang="en-GB" sz="1200" i="1" dirty="0">
                        <a:solidFill>
                          <a:schemeClr val="bg1"/>
                        </a:solidFill>
                      </a:endParaRPr>
                    </a:p>
                  </a:txBody>
                  <a:tcPr anchor="ctr">
                    <a:solidFill>
                      <a:schemeClr val="bg1"/>
                    </a:solidFill>
                  </a:tcPr>
                </a:tc>
                <a:tc>
                  <a:txBody>
                    <a:bodyPr/>
                    <a:lstStyle/>
                    <a:p>
                      <a:pPr algn="ctr"/>
                      <a:r>
                        <a:rPr lang="en-US" sz="1200" dirty="0">
                          <a:solidFill>
                            <a:schemeClr val="bg1"/>
                          </a:solidFill>
                        </a:rPr>
                        <a:t>Fixed price US$:</a:t>
                      </a:r>
                    </a:p>
                    <a:p>
                      <a:pPr algn="ctr"/>
                      <a:r>
                        <a:rPr lang="en-US" sz="1200" dirty="0">
                          <a:solidFill>
                            <a:schemeClr val="bg1"/>
                          </a:solidFill>
                        </a:rPr>
                        <a:t>3.30 (1-dose </a:t>
                      </a:r>
                      <a:r>
                        <a:rPr lang="en-US" sz="1200" dirty="0" err="1">
                          <a:solidFill>
                            <a:schemeClr val="bg1"/>
                          </a:solidFill>
                        </a:rPr>
                        <a:t>pres</a:t>
                      </a:r>
                      <a:r>
                        <a:rPr lang="en-US" sz="1200" dirty="0">
                          <a:solidFill>
                            <a:schemeClr val="bg1"/>
                          </a:solidFill>
                        </a:rPr>
                        <a:t>°)</a:t>
                      </a:r>
                    </a:p>
                    <a:p>
                      <a:pPr algn="ctr"/>
                      <a:r>
                        <a:rPr lang="en-US" sz="1200" dirty="0">
                          <a:solidFill>
                            <a:schemeClr val="bg1"/>
                          </a:solidFill>
                        </a:rPr>
                        <a:t>3.05 (4-dose </a:t>
                      </a:r>
                      <a:r>
                        <a:rPr lang="en-US" sz="1200" dirty="0" err="1">
                          <a:solidFill>
                            <a:schemeClr val="bg1"/>
                          </a:solidFill>
                        </a:rPr>
                        <a:t>pres</a:t>
                      </a:r>
                      <a:r>
                        <a:rPr lang="en-US" sz="1200" dirty="0">
                          <a:solidFill>
                            <a:schemeClr val="bg1"/>
                          </a:solidFill>
                        </a:rPr>
                        <a:t>°)</a:t>
                      </a:r>
                    </a:p>
                  </a:txBody>
                  <a:tcPr anchor="ctr">
                    <a:solidFill>
                      <a:schemeClr val="bg1"/>
                    </a:solidFill>
                  </a:tcPr>
                </a:tc>
                <a:extLst>
                  <a:ext uri="{0D108BD9-81ED-4DB2-BD59-A6C34878D82A}">
                    <a16:rowId xmlns:a16="http://schemas.microsoft.com/office/drawing/2014/main" val="10006"/>
                  </a:ext>
                </a:extLst>
              </a:tr>
              <a:tr h="370840">
                <a:tc rowSpan="2">
                  <a:txBody>
                    <a:bodyPr/>
                    <a:lstStyle/>
                    <a:p>
                      <a:pPr algn="ctr"/>
                      <a:r>
                        <a:rPr lang="en-GB" sz="1800" b="1" dirty="0" err="1">
                          <a:solidFill>
                            <a:schemeClr val="bg1"/>
                          </a:solidFill>
                        </a:rPr>
                        <a:t>Pentava</a:t>
                      </a:r>
                      <a:r>
                        <a:rPr lang="en-GB" sz="1800" b="1" dirty="0">
                          <a:solidFill>
                            <a:schemeClr val="bg1"/>
                          </a:solidFill>
                        </a:rPr>
                        <a:t>-lent</a:t>
                      </a:r>
                    </a:p>
                  </a:txBody>
                  <a:tcPr anchor="ctr">
                    <a:solidFill>
                      <a:schemeClr val="bg1"/>
                    </a:solidFill>
                  </a:tcPr>
                </a:tc>
                <a:tc>
                  <a:txBody>
                    <a:bodyPr/>
                    <a:lstStyle/>
                    <a:p>
                      <a:pPr algn="ctr"/>
                      <a:r>
                        <a:rPr lang="en-GB" sz="1400" b="1" dirty="0">
                          <a:solidFill>
                            <a:schemeClr val="bg1"/>
                          </a:solidFill>
                        </a:rPr>
                        <a:t>Biological E</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Till end</a:t>
                      </a:r>
                      <a:r>
                        <a:rPr lang="en-GB" sz="1400" b="0" baseline="0" dirty="0">
                          <a:solidFill>
                            <a:schemeClr val="bg1"/>
                          </a:solidFill>
                        </a:rPr>
                        <a:t> of</a:t>
                      </a:r>
                      <a:r>
                        <a:rPr lang="en-GB" sz="1400" b="0" dirty="0">
                          <a:solidFill>
                            <a:schemeClr val="bg1"/>
                          </a:solidFill>
                        </a:rPr>
                        <a:t> 2019</a:t>
                      </a:r>
                      <a:r>
                        <a:rPr lang="en-GB" sz="1800" b="1" baseline="30000" dirty="0">
                          <a:solidFill>
                            <a:schemeClr val="bg1"/>
                          </a:solidFill>
                        </a:rPr>
                        <a:t>2</a:t>
                      </a:r>
                      <a:endParaRPr lang="en-GB" sz="800" b="1" baseline="30000" dirty="0">
                        <a:solidFill>
                          <a:schemeClr val="bg1"/>
                        </a:solidFill>
                      </a:endParaRPr>
                    </a:p>
                  </a:txBody>
                  <a:tcPr anchor="ctr">
                    <a:solidFill>
                      <a:schemeClr val="bg1"/>
                    </a:solidFill>
                  </a:tcPr>
                </a:tc>
                <a:tc>
                  <a:txBody>
                    <a:bodyPr/>
                    <a:lstStyle/>
                    <a:p>
                      <a:pPr algn="ctr"/>
                      <a:r>
                        <a:rPr lang="en-GB" sz="1200" b="0" i="1" dirty="0">
                          <a:solidFill>
                            <a:schemeClr val="bg1"/>
                          </a:solidFill>
                        </a:rPr>
                        <a:t>Country</a:t>
                      </a:r>
                      <a:r>
                        <a:rPr lang="en-GB" sz="1200" b="0" i="1" baseline="0" dirty="0">
                          <a:solidFill>
                            <a:schemeClr val="bg1"/>
                          </a:solidFill>
                        </a:rPr>
                        <a:t> i</a:t>
                      </a:r>
                      <a:r>
                        <a:rPr lang="en-GB" sz="1200" b="0" i="1" dirty="0">
                          <a:solidFill>
                            <a:schemeClr val="bg1"/>
                          </a:solidFill>
                        </a:rPr>
                        <a:t>ntroduced with Gavi support</a:t>
                      </a:r>
                    </a:p>
                    <a:p>
                      <a:pPr algn="ctr"/>
                      <a:r>
                        <a:rPr lang="en-GB" sz="1200" b="0" i="1" dirty="0">
                          <a:solidFill>
                            <a:schemeClr val="bg1"/>
                          </a:solidFill>
                        </a:rPr>
                        <a:t>Procurement through UNICEF</a:t>
                      </a:r>
                    </a:p>
                  </a:txBody>
                  <a:tcPr anchor="ctr">
                    <a:solidFill>
                      <a:schemeClr val="bg1"/>
                    </a:solidFill>
                  </a:tcPr>
                </a:tc>
                <a:tc>
                  <a:txBody>
                    <a:bodyPr/>
                    <a:lstStyle/>
                    <a:p>
                      <a:pPr algn="ctr"/>
                      <a:r>
                        <a:rPr lang="en-US" sz="1200" dirty="0">
                          <a:solidFill>
                            <a:schemeClr val="bg1"/>
                          </a:solidFill>
                        </a:rPr>
                        <a:t>Price</a:t>
                      </a:r>
                      <a:r>
                        <a:rPr lang="en-US" sz="1200" baseline="0" dirty="0">
                          <a:solidFill>
                            <a:schemeClr val="bg1"/>
                          </a:solidFill>
                        </a:rPr>
                        <a:t> freeze</a:t>
                      </a:r>
                      <a:endParaRPr lang="en-US" sz="1200" dirty="0">
                        <a:solidFill>
                          <a:schemeClr val="bg1"/>
                        </a:solidFill>
                      </a:endParaRPr>
                    </a:p>
                  </a:txBody>
                  <a:tcPr anchor="ctr">
                    <a:solidFill>
                      <a:schemeClr val="bg1"/>
                    </a:solidFill>
                  </a:tcPr>
                </a:tc>
                <a:extLst>
                  <a:ext uri="{0D108BD9-81ED-4DB2-BD59-A6C34878D82A}">
                    <a16:rowId xmlns:a16="http://schemas.microsoft.com/office/drawing/2014/main" val="10007"/>
                  </a:ext>
                </a:extLst>
              </a:tr>
              <a:tr h="370840">
                <a:tc vMerge="1">
                  <a:txBody>
                    <a:bodyPr/>
                    <a:lstStyle/>
                    <a:p>
                      <a:endParaRPr lang="en-GB" dirty="0"/>
                    </a:p>
                  </a:txBody>
                  <a:tcPr/>
                </a:tc>
                <a:tc>
                  <a:txBody>
                    <a:bodyPr/>
                    <a:lstStyle/>
                    <a:p>
                      <a:pPr algn="ctr"/>
                      <a:r>
                        <a:rPr lang="en-GB" sz="1400" b="1" dirty="0">
                          <a:solidFill>
                            <a:schemeClr val="bg1"/>
                          </a:solidFill>
                        </a:rPr>
                        <a:t>Panacea</a:t>
                      </a:r>
                    </a:p>
                  </a:txBody>
                  <a:tcPr anchor="ctr">
                    <a:solidFill>
                      <a:schemeClr val="bg1"/>
                    </a:solidFill>
                  </a:tcPr>
                </a:tc>
                <a:tc>
                  <a:txBody>
                    <a:bodyPr/>
                    <a:lstStyle/>
                    <a:p>
                      <a:pPr algn="ctr"/>
                      <a:r>
                        <a:rPr lang="en-GB" sz="1400" b="0" dirty="0">
                          <a:solidFill>
                            <a:schemeClr val="bg1"/>
                          </a:solidFill>
                        </a:rPr>
                        <a:t>5 years</a:t>
                      </a:r>
                      <a:r>
                        <a:rPr lang="en-GB" sz="2000" b="1" strike="noStrike" baseline="30000" dirty="0">
                          <a:solidFill>
                            <a:schemeClr val="bg1"/>
                          </a:solidFill>
                        </a:rPr>
                        <a:t>1</a:t>
                      </a:r>
                      <a:endParaRPr lang="en-GB" sz="1400" b="1" dirty="0">
                        <a:solidFill>
                          <a:schemeClr val="bg1"/>
                        </a:solidFill>
                      </a:endParaRPr>
                    </a:p>
                  </a:txBody>
                  <a:tcPr anchor="ctr">
                    <a:solidFill>
                      <a:schemeClr val="bg1"/>
                    </a:solidFill>
                  </a:tcPr>
                </a:tc>
                <a:tc>
                  <a:txBody>
                    <a:bodyPr/>
                    <a:lstStyle/>
                    <a:p>
                      <a:pPr algn="ctr"/>
                      <a:r>
                        <a:rPr lang="en-GB" sz="1200" i="1" dirty="0">
                          <a:solidFill>
                            <a:schemeClr val="bg1"/>
                          </a:solidFill>
                        </a:rPr>
                        <a:t>Country</a:t>
                      </a:r>
                      <a:r>
                        <a:rPr lang="en-GB" sz="1200" i="1" baseline="0" dirty="0">
                          <a:solidFill>
                            <a:schemeClr val="bg1"/>
                          </a:solidFill>
                        </a:rPr>
                        <a:t> i</a:t>
                      </a:r>
                      <a:r>
                        <a:rPr lang="en-GB" sz="1200" i="1" dirty="0">
                          <a:solidFill>
                            <a:schemeClr val="bg1"/>
                          </a:solidFill>
                        </a:rPr>
                        <a:t>ntroduced with Gavi support</a:t>
                      </a:r>
                    </a:p>
                    <a:p>
                      <a:pPr algn="ctr"/>
                      <a:r>
                        <a:rPr lang="en-GB" sz="1200" i="1" dirty="0">
                          <a:solidFill>
                            <a:schemeClr val="bg1"/>
                          </a:solidFill>
                        </a:rPr>
                        <a:t>Procurement through UNICEF/PAHO</a:t>
                      </a:r>
                    </a:p>
                  </a:txBody>
                  <a:tcPr anchor="ctr">
                    <a:solidFill>
                      <a:schemeClr val="bg1"/>
                    </a:solidFill>
                  </a:tcPr>
                </a:tc>
                <a:tc>
                  <a:txBody>
                    <a:bodyPr/>
                    <a:lstStyle/>
                    <a:p>
                      <a:pPr algn="ctr"/>
                      <a:r>
                        <a:rPr lang="en-US" sz="1200" dirty="0">
                          <a:solidFill>
                            <a:schemeClr val="bg1"/>
                          </a:solidFill>
                        </a:rPr>
                        <a:t>Price freeze</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432129" y="5916525"/>
            <a:ext cx="7085372" cy="93871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1. From date of transition to fully self-financing, when the country receives no Gavi support anymore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2. Commitment valid for 5 years from 1 January 2015, till end of year 5 or 2019, whichever is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3. Gavi support = when vaccines are co-financed by the country and by Gavi for most of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4. Price freeze or fixed price are per specific presentation of the manufacturer vaccine: </a:t>
            </a:r>
            <a:r>
              <a:rPr kumimoji="0" lang="en-GB" sz="1100" b="0" i="1" u="none" strike="noStrike" kern="1200" cap="none" spc="0" normalizeH="0" baseline="0" noProof="0" dirty="0">
                <a:ln>
                  <a:noFill/>
                </a:ln>
                <a:solidFill>
                  <a:srgbClr val="343434"/>
                </a:solidFill>
                <a:effectLst/>
                <a:uLnTx/>
                <a:uFillTx/>
                <a:latin typeface="Arial"/>
                <a:ea typeface="+mn-ea"/>
                <a:cs typeface="+mn-cs"/>
              </a:rPr>
              <a:t>for instance, a price freeze can be that the price paid the last year of transition is maintained after transition.</a:t>
            </a:r>
          </a:p>
        </p:txBody>
      </p:sp>
      <p:pic>
        <p:nvPicPr>
          <p:cNvPr id="6" name="Picture 2" descr="http://www.gavi.org/images/GAVI_ALLIANCE_Logo.gif">
            <a:extLst>
              <a:ext uri="{FF2B5EF4-FFF2-40B4-BE49-F238E27FC236}">
                <a16:creationId xmlns:a16="http://schemas.microsoft.com/office/drawing/2014/main" id="{3BA3151E-2DBF-4C00-8055-C7EB7E83A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5379EB2F-2A9D-4153-BDEC-6D249C08ADBB}"/>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16</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389896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1" y="49695"/>
            <a:ext cx="8088639" cy="793019"/>
          </a:xfrm>
        </p:spPr>
        <p:txBody>
          <a:bodyPr>
            <a:noAutofit/>
          </a:bodyPr>
          <a:lstStyle/>
          <a:p>
            <a:pPr algn="l"/>
            <a:r>
              <a:rPr lang="en-US" sz="2800" dirty="0">
                <a:solidFill>
                  <a:srgbClr val="0070C0"/>
                </a:solidFill>
              </a:rPr>
              <a:t>Overview of manufacturer price commitments for fully self-financing Gavi countries</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nvPr>
        </p:nvGraphicFramePr>
        <p:xfrm>
          <a:off x="191761" y="863235"/>
          <a:ext cx="8796041" cy="5029200"/>
        </p:xfrm>
        <a:graphic>
          <a:graphicData uri="http://schemas.openxmlformats.org/drawingml/2006/table">
            <a:tbl>
              <a:tblPr firstRow="1" bandRow="1">
                <a:tableStyleId>{5C22544A-7EE6-4342-B048-85BDC9FD1C3A}</a:tableStyleId>
              </a:tblPr>
              <a:tblGrid>
                <a:gridCol w="1095830">
                  <a:extLst>
                    <a:ext uri="{9D8B030D-6E8A-4147-A177-3AD203B41FA5}">
                      <a16:colId xmlns:a16="http://schemas.microsoft.com/office/drawing/2014/main" val="20000"/>
                    </a:ext>
                  </a:extLst>
                </a:gridCol>
                <a:gridCol w="1491917">
                  <a:extLst>
                    <a:ext uri="{9D8B030D-6E8A-4147-A177-3AD203B41FA5}">
                      <a16:colId xmlns:a16="http://schemas.microsoft.com/office/drawing/2014/main" val="20001"/>
                    </a:ext>
                  </a:extLst>
                </a:gridCol>
                <a:gridCol w="1455821">
                  <a:extLst>
                    <a:ext uri="{9D8B030D-6E8A-4147-A177-3AD203B41FA5}">
                      <a16:colId xmlns:a16="http://schemas.microsoft.com/office/drawing/2014/main" val="20002"/>
                    </a:ext>
                  </a:extLst>
                </a:gridCol>
                <a:gridCol w="3236494">
                  <a:extLst>
                    <a:ext uri="{9D8B030D-6E8A-4147-A177-3AD203B41FA5}">
                      <a16:colId xmlns:a16="http://schemas.microsoft.com/office/drawing/2014/main" val="20003"/>
                    </a:ext>
                  </a:extLst>
                </a:gridCol>
                <a:gridCol w="1515979">
                  <a:extLst>
                    <a:ext uri="{9D8B030D-6E8A-4147-A177-3AD203B41FA5}">
                      <a16:colId xmlns:a16="http://schemas.microsoft.com/office/drawing/2014/main" val="20004"/>
                    </a:ext>
                  </a:extLst>
                </a:gridCol>
              </a:tblGrid>
              <a:tr h="370840">
                <a:tc>
                  <a:txBody>
                    <a:bodyPr/>
                    <a:lstStyle/>
                    <a:p>
                      <a:pPr algn="ctr"/>
                      <a:r>
                        <a:rPr lang="en-GB" sz="1600" dirty="0">
                          <a:solidFill>
                            <a:schemeClr val="bg1"/>
                          </a:solidFill>
                        </a:rPr>
                        <a:t>Vaccine</a:t>
                      </a:r>
                    </a:p>
                  </a:txBody>
                  <a:tcPr anchor="ctr"/>
                </a:tc>
                <a:tc>
                  <a:txBody>
                    <a:bodyPr/>
                    <a:lstStyle/>
                    <a:p>
                      <a:pPr algn="ctr"/>
                      <a:r>
                        <a:rPr lang="en-GB" sz="1600" dirty="0">
                          <a:solidFill>
                            <a:schemeClr val="bg1"/>
                          </a:solidFill>
                        </a:rPr>
                        <a:t>Manufacturer</a:t>
                      </a:r>
                    </a:p>
                  </a:txBody>
                  <a:tcPr anchor="ctr"/>
                </a:tc>
                <a:tc>
                  <a:txBody>
                    <a:bodyPr/>
                    <a:lstStyle/>
                    <a:p>
                      <a:pPr algn="ctr"/>
                      <a:r>
                        <a:rPr lang="en-GB" sz="1600" dirty="0">
                          <a:solidFill>
                            <a:schemeClr val="bg1"/>
                          </a:solidFill>
                        </a:rPr>
                        <a:t>Commitment Duration</a:t>
                      </a:r>
                    </a:p>
                  </a:txBody>
                  <a:tcPr anchor="ctr"/>
                </a:tc>
                <a:tc>
                  <a:txBody>
                    <a:bodyPr/>
                    <a:lstStyle/>
                    <a:p>
                      <a:pPr algn="ctr"/>
                      <a:r>
                        <a:rPr lang="en-GB" sz="1600" dirty="0">
                          <a:solidFill>
                            <a:schemeClr val="bg1"/>
                          </a:solidFill>
                        </a:rPr>
                        <a:t>Commitment</a:t>
                      </a:r>
                      <a:r>
                        <a:rPr lang="en-GB" sz="1600" baseline="0" dirty="0">
                          <a:solidFill>
                            <a:schemeClr val="bg1"/>
                          </a:solidFill>
                        </a:rPr>
                        <a:t> characteristics</a:t>
                      </a:r>
                      <a:endParaRPr lang="en-GB" sz="1600" dirty="0">
                        <a:solidFill>
                          <a:schemeClr val="bg1"/>
                        </a:solidFill>
                      </a:endParaRPr>
                    </a:p>
                  </a:txBody>
                  <a:tcPr anchor="ctr"/>
                </a:tc>
                <a:tc>
                  <a:txBody>
                    <a:bodyPr/>
                    <a:lstStyle/>
                    <a:p>
                      <a:pPr algn="ctr"/>
                      <a:r>
                        <a:rPr lang="en-US" sz="1600" dirty="0">
                          <a:solidFill>
                            <a:schemeClr val="bg1"/>
                          </a:solidFill>
                        </a:rPr>
                        <a:t>Max Price info</a:t>
                      </a:r>
                      <a:r>
                        <a:rPr lang="en-US" sz="1600" b="1" baseline="30000" dirty="0">
                          <a:solidFill>
                            <a:schemeClr val="bg1"/>
                          </a:solidFill>
                        </a:rPr>
                        <a:t>4</a:t>
                      </a:r>
                      <a:endParaRPr lang="en-US" sz="1600" dirty="0">
                        <a:solidFill>
                          <a:schemeClr val="bg1"/>
                        </a:solidFill>
                      </a:endParaRPr>
                    </a:p>
                  </a:txBody>
                  <a:tcPr anchor="ctr"/>
                </a:tc>
                <a:extLst>
                  <a:ext uri="{0D108BD9-81ED-4DB2-BD59-A6C34878D82A}">
                    <a16:rowId xmlns:a16="http://schemas.microsoft.com/office/drawing/2014/main" val="10000"/>
                  </a:ext>
                </a:extLst>
              </a:tr>
              <a:tr h="370840">
                <a:tc rowSpan="2">
                  <a:txBody>
                    <a:bodyPr/>
                    <a:lstStyle/>
                    <a:p>
                      <a:pPr algn="ctr"/>
                      <a:r>
                        <a:rPr lang="en-GB" sz="1800" b="1" dirty="0" err="1">
                          <a:solidFill>
                            <a:schemeClr val="bg1"/>
                          </a:solidFill>
                        </a:rPr>
                        <a:t>Rota</a:t>
                      </a:r>
                      <a:r>
                        <a:rPr lang="en-GB" sz="1800" b="1" dirty="0">
                          <a:solidFill>
                            <a:schemeClr val="bg1"/>
                          </a:solidFill>
                        </a:rPr>
                        <a:t>-virus</a:t>
                      </a:r>
                      <a:endParaRPr lang="en-US" sz="1800" dirty="0">
                        <a:solidFill>
                          <a:schemeClr val="bg1"/>
                        </a:solidFill>
                      </a:endParaRPr>
                    </a:p>
                  </a:txBody>
                  <a:tcPr anchor="ctr">
                    <a:solidFill>
                      <a:schemeClr val="bg1"/>
                    </a:solidFill>
                  </a:tcPr>
                </a:tc>
                <a:tc>
                  <a:txBody>
                    <a:bodyPr/>
                    <a:lstStyle/>
                    <a:p>
                      <a:pPr algn="ctr"/>
                      <a:r>
                        <a:rPr lang="en-GB" sz="1400" b="1" dirty="0">
                          <a:solidFill>
                            <a:schemeClr val="bg1"/>
                          </a:solidFill>
                        </a:rPr>
                        <a:t>GSK</a:t>
                      </a:r>
                    </a:p>
                  </a:txBody>
                  <a:tcPr anchor="ctr">
                    <a:solidFill>
                      <a:schemeClr val="bg1"/>
                    </a:solidFill>
                  </a:tcPr>
                </a:tc>
                <a:tc>
                  <a:txBody>
                    <a:bodyPr/>
                    <a:lstStyle/>
                    <a:p>
                      <a:pPr algn="ctr"/>
                      <a:r>
                        <a:rPr lang="en-GB" sz="1400" b="0" dirty="0">
                          <a:solidFill>
                            <a:schemeClr val="bg1"/>
                          </a:solidFill>
                        </a:rPr>
                        <a:t>10 years</a:t>
                      </a:r>
                      <a:r>
                        <a:rPr lang="en-GB" sz="2000" b="1" strike="noStrike" baseline="30000" dirty="0">
                          <a:solidFill>
                            <a:schemeClr val="bg1"/>
                          </a:solidFill>
                        </a:rPr>
                        <a:t>1</a:t>
                      </a:r>
                      <a:endParaRPr lang="en-GB" sz="1400" b="1" strike="noStrike" baseline="30000" dirty="0">
                        <a:solidFill>
                          <a:schemeClr val="bg1"/>
                        </a:solidFill>
                      </a:endParaRPr>
                    </a:p>
                  </a:txBody>
                  <a:tcPr anchor="ctr">
                    <a:solidFill>
                      <a:schemeClr val="bg1"/>
                    </a:solidFill>
                  </a:tcPr>
                </a:tc>
                <a:tc>
                  <a:txBody>
                    <a:bodyPr/>
                    <a:lstStyle/>
                    <a:p>
                      <a:pPr algn="ctr"/>
                      <a:r>
                        <a:rPr lang="en-GB" sz="1200" b="0" i="1" dirty="0">
                          <a:solidFill>
                            <a:schemeClr val="bg1"/>
                          </a:solidFill>
                        </a:rPr>
                        <a:t>Country introduced with Gavi support</a:t>
                      </a:r>
                      <a:r>
                        <a:rPr lang="en-GB" sz="1800" b="1" i="1" baseline="30000" dirty="0">
                          <a:solidFill>
                            <a:schemeClr val="bg1"/>
                          </a:solidFill>
                        </a:rPr>
                        <a:t>3</a:t>
                      </a:r>
                      <a:endParaRPr lang="en-GB" sz="1200" b="1" i="1" baseline="30000" dirty="0">
                        <a:solidFill>
                          <a:schemeClr val="bg1"/>
                        </a:solidFill>
                      </a:endParaRPr>
                    </a:p>
                    <a:p>
                      <a:pPr algn="ctr"/>
                      <a:r>
                        <a:rPr lang="en-GB" sz="1200" b="0" i="1" dirty="0">
                          <a:solidFill>
                            <a:schemeClr val="bg1"/>
                          </a:solidFill>
                        </a:rPr>
                        <a:t>Country already using GSK product</a:t>
                      </a:r>
                    </a:p>
                    <a:p>
                      <a:pPr algn="ctr"/>
                      <a:r>
                        <a:rPr lang="en-GB" sz="1200" b="0" i="1" dirty="0">
                          <a:solidFill>
                            <a:schemeClr val="bg1"/>
                          </a:solidFill>
                        </a:rPr>
                        <a:t>Procurement through</a:t>
                      </a:r>
                      <a:r>
                        <a:rPr lang="en-GB" sz="1200" b="0" i="1" baseline="0" dirty="0">
                          <a:solidFill>
                            <a:schemeClr val="bg1"/>
                          </a:solidFill>
                        </a:rPr>
                        <a:t> UNICEF/PAHO</a:t>
                      </a:r>
                      <a:endParaRPr lang="en-GB" sz="1200" b="0" i="1" dirty="0">
                        <a:solidFill>
                          <a:schemeClr val="bg1"/>
                        </a:solidFill>
                      </a:endParaRPr>
                    </a:p>
                  </a:txBody>
                  <a:tcPr anchor="ctr">
                    <a:solidFill>
                      <a:schemeClr val="bg1"/>
                    </a:solidFill>
                  </a:tcPr>
                </a:tc>
                <a:tc>
                  <a:txBody>
                    <a:bodyPr/>
                    <a:lstStyle/>
                    <a:p>
                      <a:pPr algn="ctr"/>
                      <a:r>
                        <a:rPr lang="en-US" sz="1200" dirty="0">
                          <a:solidFill>
                            <a:schemeClr val="bg1"/>
                          </a:solidFill>
                        </a:rPr>
                        <a:t>Price freeze</a:t>
                      </a:r>
                      <a:endParaRPr lang="en-US" sz="1200" b="1" dirty="0">
                        <a:solidFill>
                          <a:schemeClr val="bg1"/>
                        </a:solidFill>
                      </a:endParaRPr>
                    </a:p>
                  </a:txBody>
                  <a:tcPr anchor="ctr">
                    <a:solidFill>
                      <a:schemeClr val="bg1"/>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GB" sz="1400" b="1" dirty="0">
                          <a:solidFill>
                            <a:schemeClr val="bg1"/>
                          </a:solidFill>
                        </a:rPr>
                        <a:t>Merck</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Till end of 2025</a:t>
                      </a:r>
                      <a:endParaRPr lang="en-GB" sz="1050" b="1" baseline="30000" dirty="0">
                        <a:solidFill>
                          <a:schemeClr val="bg1"/>
                        </a:solidFill>
                      </a:endParaRPr>
                    </a:p>
                  </a:txBody>
                  <a:tcPr anchor="ctr">
                    <a:solidFill>
                      <a:schemeClr val="bg1"/>
                    </a:solidFill>
                  </a:tcPr>
                </a:tc>
                <a:tc>
                  <a:txBody>
                    <a:bodyPr/>
                    <a:lstStyle/>
                    <a:p>
                      <a:pPr algn="ctr"/>
                      <a:r>
                        <a:rPr lang="en-GB" sz="1200" i="1" baseline="0" dirty="0">
                          <a:solidFill>
                            <a:schemeClr val="bg1"/>
                          </a:solidFill>
                        </a:rPr>
                        <a:t>Country GNI per capita ≤ US$ 3,200 in 2013 </a:t>
                      </a:r>
                    </a:p>
                    <a:p>
                      <a:pPr algn="ctr"/>
                      <a:r>
                        <a:rPr lang="en-GB" sz="1200" i="1" dirty="0">
                          <a:solidFill>
                            <a:schemeClr val="bg1"/>
                          </a:solidFill>
                        </a:rPr>
                        <a:t>Procurement through</a:t>
                      </a:r>
                      <a:r>
                        <a:rPr lang="en-GB" sz="1200" i="1" baseline="0" dirty="0">
                          <a:solidFill>
                            <a:schemeClr val="bg1"/>
                          </a:solidFill>
                        </a:rPr>
                        <a:t> UNICEF/PAHO</a:t>
                      </a:r>
                      <a:endParaRPr lang="en-GB" sz="1200" i="1" dirty="0">
                        <a:solidFill>
                          <a:schemeClr val="bg1"/>
                        </a:solidFill>
                      </a:endParaRPr>
                    </a:p>
                  </a:txBody>
                  <a:tcPr anchor="ctr">
                    <a:solidFill>
                      <a:schemeClr val="bg1"/>
                    </a:solidFill>
                  </a:tcPr>
                </a:tc>
                <a:tc>
                  <a:txBody>
                    <a:bodyPr/>
                    <a:lstStyle/>
                    <a:p>
                      <a:pPr algn="ctr"/>
                      <a:r>
                        <a:rPr lang="en-US" sz="1200" dirty="0">
                          <a:solidFill>
                            <a:schemeClr val="bg1"/>
                          </a:solidFill>
                        </a:rPr>
                        <a:t>Fixed price </a:t>
                      </a:r>
                    </a:p>
                    <a:p>
                      <a:pPr algn="ctr"/>
                      <a:r>
                        <a:rPr lang="en-US" sz="1200" dirty="0">
                          <a:solidFill>
                            <a:schemeClr val="bg1"/>
                          </a:solidFill>
                        </a:rPr>
                        <a:t>(US$ 3.5</a:t>
                      </a:r>
                      <a:r>
                        <a:rPr lang="en-US" sz="1200" baseline="0" dirty="0">
                          <a:solidFill>
                            <a:schemeClr val="bg1"/>
                          </a:solidFill>
                        </a:rPr>
                        <a:t> per dose)</a:t>
                      </a:r>
                      <a:endParaRPr lang="en-US" sz="1200" dirty="0">
                        <a:solidFill>
                          <a:schemeClr val="bg1"/>
                        </a:solidFill>
                      </a:endParaRPr>
                    </a:p>
                  </a:txBody>
                  <a:tcPr anchor="ctr">
                    <a:solidFill>
                      <a:schemeClr val="bg1"/>
                    </a:solidFill>
                  </a:tcPr>
                </a:tc>
                <a:extLst>
                  <a:ext uri="{0D108BD9-81ED-4DB2-BD59-A6C34878D82A}">
                    <a16:rowId xmlns:a16="http://schemas.microsoft.com/office/drawing/2014/main" val="10002"/>
                  </a:ext>
                </a:extLst>
              </a:tr>
              <a:tr h="370840">
                <a:tc rowSpan="2">
                  <a:txBody>
                    <a:bodyPr/>
                    <a:lstStyle/>
                    <a:p>
                      <a:pPr algn="ctr"/>
                      <a:r>
                        <a:rPr lang="en-GB" sz="1800" b="1" dirty="0">
                          <a:solidFill>
                            <a:schemeClr val="bg1"/>
                          </a:solidFill>
                        </a:rPr>
                        <a:t>Human</a:t>
                      </a:r>
                      <a:r>
                        <a:rPr lang="en-GB" sz="1800" b="1" baseline="0" dirty="0">
                          <a:solidFill>
                            <a:schemeClr val="bg1"/>
                          </a:solidFill>
                        </a:rPr>
                        <a:t> </a:t>
                      </a:r>
                      <a:r>
                        <a:rPr lang="en-GB" sz="1800" b="1" baseline="0" dirty="0" err="1">
                          <a:solidFill>
                            <a:schemeClr val="bg1"/>
                          </a:solidFill>
                        </a:rPr>
                        <a:t>Papillo-mavirus</a:t>
                      </a:r>
                      <a:endParaRPr lang="en-GB" sz="1800" b="1" dirty="0">
                        <a:solidFill>
                          <a:schemeClr val="bg1"/>
                        </a:solidFill>
                      </a:endParaRPr>
                    </a:p>
                  </a:txBody>
                  <a:tcPr anchor="ctr">
                    <a:solidFill>
                      <a:schemeClr val="bg1"/>
                    </a:solidFill>
                  </a:tcPr>
                </a:tc>
                <a:tc>
                  <a:txBody>
                    <a:bodyPr/>
                    <a:lstStyle/>
                    <a:p>
                      <a:pPr algn="ctr"/>
                      <a:r>
                        <a:rPr lang="en-GB" sz="1400" b="1" dirty="0">
                          <a:solidFill>
                            <a:schemeClr val="bg1"/>
                          </a:solidFill>
                        </a:rPr>
                        <a:t>GSK</a:t>
                      </a:r>
                    </a:p>
                  </a:txBody>
                  <a:tcPr anchor="ctr">
                    <a:solidFill>
                      <a:schemeClr val="bg1"/>
                    </a:solidFill>
                  </a:tcPr>
                </a:tc>
                <a:tc>
                  <a:txBody>
                    <a:bodyPr/>
                    <a:lstStyle/>
                    <a:p>
                      <a:pPr algn="ctr"/>
                      <a:r>
                        <a:rPr lang="en-GB" sz="1400" b="0" dirty="0">
                          <a:solidFill>
                            <a:schemeClr val="bg1"/>
                          </a:solidFill>
                        </a:rPr>
                        <a:t>10 years</a:t>
                      </a:r>
                      <a:r>
                        <a:rPr lang="en-GB" sz="2000" b="1" strike="noStrike" baseline="30000" dirty="0">
                          <a:solidFill>
                            <a:schemeClr val="bg1"/>
                          </a:solidFill>
                        </a:rPr>
                        <a:t>1</a:t>
                      </a:r>
                      <a:endParaRPr lang="en-GB" sz="1400" b="1" dirty="0">
                        <a:solidFill>
                          <a:schemeClr val="bg1"/>
                        </a:solidFill>
                      </a:endParaRPr>
                    </a:p>
                  </a:txBody>
                  <a:tcPr anchor="ctr">
                    <a:solidFill>
                      <a:schemeClr val="bg1"/>
                    </a:solidFill>
                  </a:tcPr>
                </a:tc>
                <a:tc>
                  <a:txBody>
                    <a:bodyPr/>
                    <a:lstStyle/>
                    <a:p>
                      <a:pPr algn="ctr"/>
                      <a:r>
                        <a:rPr lang="en-GB" sz="1200" b="0" i="1" dirty="0">
                          <a:solidFill>
                            <a:schemeClr val="bg1"/>
                          </a:solidFill>
                        </a:rPr>
                        <a:t>Country introduced with Gavi support</a:t>
                      </a:r>
                    </a:p>
                    <a:p>
                      <a:pPr algn="ctr"/>
                      <a:r>
                        <a:rPr lang="en-GB" sz="1200" b="0" i="1" dirty="0">
                          <a:solidFill>
                            <a:schemeClr val="bg1"/>
                          </a:solidFill>
                        </a:rPr>
                        <a:t>Country already using GSK product</a:t>
                      </a:r>
                    </a:p>
                    <a:p>
                      <a:pPr algn="ctr"/>
                      <a:r>
                        <a:rPr lang="en-GB" sz="1200" b="0" i="1" dirty="0">
                          <a:solidFill>
                            <a:schemeClr val="bg1"/>
                          </a:solidFill>
                        </a:rPr>
                        <a:t>Procurement through</a:t>
                      </a:r>
                      <a:r>
                        <a:rPr lang="en-GB" sz="1200" b="0" i="1" baseline="0" dirty="0">
                          <a:solidFill>
                            <a:schemeClr val="bg1"/>
                          </a:solidFill>
                        </a:rPr>
                        <a:t> UNICEF/PAHO</a:t>
                      </a:r>
                      <a:endParaRPr lang="en-GB" sz="1200" b="0" i="1" dirty="0">
                        <a:solidFill>
                          <a:schemeClr val="bg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Price freeze</a:t>
                      </a:r>
                    </a:p>
                  </a:txBody>
                  <a:tcPr anchor="ctr">
                    <a:solidFill>
                      <a:schemeClr val="bg1"/>
                    </a:solidFill>
                  </a:tcPr>
                </a:tc>
                <a:extLst>
                  <a:ext uri="{0D108BD9-81ED-4DB2-BD59-A6C34878D82A}">
                    <a16:rowId xmlns:a16="http://schemas.microsoft.com/office/drawing/2014/main" val="10003"/>
                  </a:ext>
                </a:extLst>
              </a:tr>
              <a:tr h="370840">
                <a:tc vMerge="1">
                  <a:txBody>
                    <a:bodyPr/>
                    <a:lstStyle/>
                    <a:p>
                      <a:endParaRPr lang="en-GB" dirty="0"/>
                    </a:p>
                  </a:txBody>
                  <a:tcPr/>
                </a:tc>
                <a:tc>
                  <a:txBody>
                    <a:bodyPr/>
                    <a:lstStyle/>
                    <a:p>
                      <a:pPr algn="ctr"/>
                      <a:r>
                        <a:rPr lang="en-GB" sz="1400" b="1" dirty="0">
                          <a:solidFill>
                            <a:schemeClr val="bg1"/>
                          </a:solidFill>
                        </a:rPr>
                        <a:t>Merck</a:t>
                      </a:r>
                    </a:p>
                  </a:txBody>
                  <a:tcPr anchor="ctr">
                    <a:solidFill>
                      <a:schemeClr val="bg1"/>
                    </a:solidFill>
                  </a:tcPr>
                </a:tc>
                <a:tc>
                  <a:txBody>
                    <a:bodyPr/>
                    <a:lstStyle/>
                    <a:p>
                      <a:pPr algn="ctr"/>
                      <a:r>
                        <a:rPr lang="en-GB" sz="1400" b="0" dirty="0">
                          <a:solidFill>
                            <a:schemeClr val="bg1"/>
                          </a:solidFill>
                        </a:rPr>
                        <a:t>Till end of 2025</a:t>
                      </a:r>
                    </a:p>
                  </a:txBody>
                  <a:tcPr anchor="ctr">
                    <a:solidFill>
                      <a:schemeClr val="bg1"/>
                    </a:solidFill>
                  </a:tcPr>
                </a:tc>
                <a:tc>
                  <a:txBody>
                    <a:bodyPr/>
                    <a:lstStyle/>
                    <a:p>
                      <a:pPr algn="ctr"/>
                      <a:r>
                        <a:rPr lang="en-GB" sz="1200" b="0" i="1" baseline="0" dirty="0">
                          <a:solidFill>
                            <a:schemeClr val="bg1"/>
                          </a:solidFill>
                        </a:rPr>
                        <a:t>Country GNI per capita ≤ US$ 3,200 in 2013 </a:t>
                      </a:r>
                    </a:p>
                    <a:p>
                      <a:pPr algn="ctr"/>
                      <a:r>
                        <a:rPr lang="en-GB" sz="1200" b="0" i="1" dirty="0">
                          <a:solidFill>
                            <a:schemeClr val="bg1"/>
                          </a:solidFill>
                        </a:rPr>
                        <a:t>Procurement through</a:t>
                      </a:r>
                      <a:r>
                        <a:rPr lang="en-GB" sz="1200" b="0" i="1" baseline="0" dirty="0">
                          <a:solidFill>
                            <a:schemeClr val="bg1"/>
                          </a:solidFill>
                        </a:rPr>
                        <a:t> UNICEF/PAHO</a:t>
                      </a:r>
                      <a:endParaRPr lang="en-GB" sz="1200" b="0" i="1" dirty="0">
                        <a:solidFill>
                          <a:schemeClr val="bg1"/>
                        </a:solidFill>
                      </a:endParaRPr>
                    </a:p>
                  </a:txBody>
                  <a:tcPr anchor="ctr">
                    <a:solidFill>
                      <a:schemeClr val="bg1"/>
                    </a:solidFill>
                  </a:tcPr>
                </a:tc>
                <a:tc>
                  <a:txBody>
                    <a:bodyPr/>
                    <a:lstStyle/>
                    <a:p>
                      <a:pPr algn="ctr"/>
                      <a:r>
                        <a:rPr lang="en-US" sz="1200" dirty="0">
                          <a:solidFill>
                            <a:schemeClr val="bg1"/>
                          </a:solidFill>
                        </a:rPr>
                        <a:t>Fixed</a:t>
                      </a:r>
                      <a:r>
                        <a:rPr lang="en-US" sz="1200" baseline="0" dirty="0">
                          <a:solidFill>
                            <a:schemeClr val="bg1"/>
                          </a:solidFill>
                        </a:rPr>
                        <a:t> price </a:t>
                      </a:r>
                    </a:p>
                    <a:p>
                      <a:pPr algn="ctr"/>
                      <a:r>
                        <a:rPr lang="en-US" sz="1200" baseline="0" dirty="0">
                          <a:solidFill>
                            <a:schemeClr val="bg1"/>
                          </a:solidFill>
                        </a:rPr>
                        <a:t>(US$ 4.5 per dose)</a:t>
                      </a:r>
                      <a:endParaRPr lang="en-US" sz="1200" dirty="0">
                        <a:solidFill>
                          <a:schemeClr val="bg1"/>
                        </a:solidFill>
                      </a:endParaRPr>
                    </a:p>
                  </a:txBody>
                  <a:tcPr anchor="ctr">
                    <a:solidFill>
                      <a:schemeClr val="bg1"/>
                    </a:solidFill>
                  </a:tcPr>
                </a:tc>
                <a:extLst>
                  <a:ext uri="{0D108BD9-81ED-4DB2-BD59-A6C34878D82A}">
                    <a16:rowId xmlns:a16="http://schemas.microsoft.com/office/drawing/2014/main" val="10004"/>
                  </a:ext>
                </a:extLst>
              </a:tr>
              <a:tr h="370840">
                <a:tc rowSpan="2">
                  <a:txBody>
                    <a:bodyPr/>
                    <a:lstStyle/>
                    <a:p>
                      <a:pPr algn="ctr"/>
                      <a:r>
                        <a:rPr lang="en-GB" sz="1800" b="1" dirty="0" err="1">
                          <a:solidFill>
                            <a:schemeClr val="tx1"/>
                          </a:solidFill>
                        </a:rPr>
                        <a:t>Pneumo-coccal</a:t>
                      </a:r>
                      <a:endParaRPr lang="en-GB" sz="1800" b="1" dirty="0">
                        <a:solidFill>
                          <a:schemeClr val="tx1"/>
                        </a:solidFill>
                      </a:endParaRPr>
                    </a:p>
                  </a:txBody>
                  <a:tcPr anchor="ctr">
                    <a:solidFill>
                      <a:schemeClr val="accent1">
                        <a:lumMod val="60000"/>
                        <a:lumOff val="40000"/>
                      </a:schemeClr>
                    </a:solidFill>
                  </a:tcPr>
                </a:tc>
                <a:tc>
                  <a:txBody>
                    <a:bodyPr/>
                    <a:lstStyle/>
                    <a:p>
                      <a:pPr algn="ctr"/>
                      <a:r>
                        <a:rPr lang="en-GB" sz="1400" b="1" dirty="0">
                          <a:solidFill>
                            <a:schemeClr val="tx1"/>
                          </a:solidFill>
                        </a:rPr>
                        <a:t>GSK</a:t>
                      </a:r>
                    </a:p>
                  </a:txBody>
                  <a:tcPr anchor="ctr">
                    <a:solidFill>
                      <a:schemeClr val="accent1">
                        <a:lumMod val="60000"/>
                        <a:lumOff val="40000"/>
                      </a:schemeClr>
                    </a:solidFill>
                  </a:tcPr>
                </a:tc>
                <a:tc>
                  <a:txBody>
                    <a:bodyPr/>
                    <a:lstStyle/>
                    <a:p>
                      <a:pPr algn="ctr"/>
                      <a:r>
                        <a:rPr lang="en-GB" sz="1400" b="0" dirty="0">
                          <a:solidFill>
                            <a:schemeClr val="tx1"/>
                          </a:solidFill>
                        </a:rPr>
                        <a:t>10 years</a:t>
                      </a:r>
                      <a:r>
                        <a:rPr lang="en-GB" sz="2000" b="1" strike="noStrike" baseline="30000" dirty="0">
                          <a:solidFill>
                            <a:schemeClr val="tx1"/>
                          </a:solidFill>
                        </a:rPr>
                        <a:t>1</a:t>
                      </a:r>
                      <a:endParaRPr lang="en-GB" sz="1400" b="1" dirty="0">
                        <a:solidFill>
                          <a:schemeClr val="tx1"/>
                        </a:solidFill>
                      </a:endParaRPr>
                    </a:p>
                  </a:txBody>
                  <a:tcPr anchor="ctr">
                    <a:solidFill>
                      <a:schemeClr val="accent1">
                        <a:lumMod val="60000"/>
                        <a:lumOff val="40000"/>
                      </a:schemeClr>
                    </a:solidFill>
                  </a:tcPr>
                </a:tc>
                <a:tc>
                  <a:txBody>
                    <a:bodyPr/>
                    <a:lstStyle/>
                    <a:p>
                      <a:pPr algn="ctr"/>
                      <a:r>
                        <a:rPr lang="en-GB" sz="1200" b="0" i="1" dirty="0">
                          <a:solidFill>
                            <a:schemeClr val="tx1"/>
                          </a:solidFill>
                        </a:rPr>
                        <a:t>Country introduced with Gavi support</a:t>
                      </a:r>
                    </a:p>
                    <a:p>
                      <a:pPr algn="ctr"/>
                      <a:r>
                        <a:rPr lang="en-GB" sz="1200" b="0" i="1" dirty="0">
                          <a:solidFill>
                            <a:schemeClr val="tx1"/>
                          </a:solidFill>
                        </a:rPr>
                        <a:t>Country already using GSK product</a:t>
                      </a:r>
                    </a:p>
                    <a:p>
                      <a:pPr algn="ctr"/>
                      <a:r>
                        <a:rPr lang="en-GB" sz="1200" b="0" i="1" dirty="0">
                          <a:solidFill>
                            <a:schemeClr val="tx1"/>
                          </a:solidFill>
                        </a:rPr>
                        <a:t>Procurement through</a:t>
                      </a:r>
                      <a:r>
                        <a:rPr lang="en-GB" sz="1200" b="0" i="1" baseline="0" dirty="0">
                          <a:solidFill>
                            <a:schemeClr val="tx1"/>
                          </a:solidFill>
                        </a:rPr>
                        <a:t> UNICEF/PAHO</a:t>
                      </a:r>
                      <a:endParaRPr lang="en-GB" sz="1200" b="0" i="1" dirty="0">
                        <a:solidFill>
                          <a:schemeClr val="tx1"/>
                        </a:solidFill>
                      </a:endParaRPr>
                    </a:p>
                  </a:txBody>
                  <a:tcPr anchor="ctr">
                    <a:solidFill>
                      <a:schemeClr val="accent1">
                        <a:lumMod val="60000"/>
                        <a:lumOff val="40000"/>
                      </a:schemeClr>
                    </a:solidFill>
                  </a:tcPr>
                </a:tc>
                <a:tc>
                  <a:txBody>
                    <a:bodyPr/>
                    <a:lstStyle/>
                    <a:p>
                      <a:pPr algn="ctr"/>
                      <a:r>
                        <a:rPr lang="en-US" sz="1200" dirty="0">
                          <a:solidFill>
                            <a:schemeClr val="tx1"/>
                          </a:solidFill>
                        </a:rPr>
                        <a:t>Price freeze </a:t>
                      </a:r>
                    </a:p>
                  </a:txBody>
                  <a:tcPr anchor="ctr">
                    <a:solidFill>
                      <a:schemeClr val="accent1">
                        <a:lumMod val="60000"/>
                        <a:lumOff val="40000"/>
                      </a:schemeClr>
                    </a:solidFill>
                  </a:tcPr>
                </a:tc>
                <a:extLst>
                  <a:ext uri="{0D108BD9-81ED-4DB2-BD59-A6C34878D82A}">
                    <a16:rowId xmlns:a16="http://schemas.microsoft.com/office/drawing/2014/main" val="10005"/>
                  </a:ext>
                </a:extLst>
              </a:tr>
              <a:tr h="370840">
                <a:tc vMerge="1">
                  <a:txBody>
                    <a:bodyPr/>
                    <a:lstStyle/>
                    <a:p>
                      <a:endParaRPr lang="en-GB" dirty="0"/>
                    </a:p>
                  </a:txBody>
                  <a:tcPr/>
                </a:tc>
                <a:tc>
                  <a:txBody>
                    <a:bodyPr/>
                    <a:lstStyle/>
                    <a:p>
                      <a:pPr algn="ctr"/>
                      <a:r>
                        <a:rPr lang="en-GB" sz="1400" b="1" dirty="0">
                          <a:solidFill>
                            <a:schemeClr val="tx1"/>
                          </a:solidFill>
                        </a:rPr>
                        <a:t>Pfizer</a:t>
                      </a:r>
                    </a:p>
                  </a:txBody>
                  <a:tcPr anchor="ctr">
                    <a:solidFill>
                      <a:schemeClr val="accent1">
                        <a:lumMod val="60000"/>
                        <a:lumOff val="40000"/>
                      </a:schemeClr>
                    </a:solidFill>
                  </a:tcPr>
                </a:tc>
                <a:tc>
                  <a:txBody>
                    <a:bodyPr/>
                    <a:lstStyle/>
                    <a:p>
                      <a:pPr algn="ctr"/>
                      <a:r>
                        <a:rPr lang="en-GB" sz="1400" dirty="0">
                          <a:solidFill>
                            <a:schemeClr val="tx1"/>
                          </a:solidFill>
                        </a:rPr>
                        <a:t>Till end of 2025</a:t>
                      </a:r>
                    </a:p>
                  </a:txBody>
                  <a:tcPr anchor="ctr">
                    <a:solidFill>
                      <a:schemeClr val="accent1">
                        <a:lumMod val="60000"/>
                        <a:lumOff val="40000"/>
                      </a:schemeClr>
                    </a:solidFill>
                  </a:tcPr>
                </a:tc>
                <a:tc>
                  <a:txBody>
                    <a:bodyPr/>
                    <a:lstStyle/>
                    <a:p>
                      <a:pPr algn="ctr"/>
                      <a:r>
                        <a:rPr lang="en-GB" sz="1200" i="1" dirty="0">
                          <a:solidFill>
                            <a:schemeClr val="tx1"/>
                          </a:solidFill>
                        </a:rPr>
                        <a:t>Procurement through</a:t>
                      </a:r>
                      <a:r>
                        <a:rPr lang="en-GB" sz="1200" i="1" baseline="0" dirty="0">
                          <a:solidFill>
                            <a:schemeClr val="tx1"/>
                          </a:solidFill>
                        </a:rPr>
                        <a:t> UNICEF</a:t>
                      </a:r>
                      <a:endParaRPr lang="en-GB" sz="1200" i="1" dirty="0">
                        <a:solidFill>
                          <a:schemeClr val="tx1"/>
                        </a:solidFill>
                      </a:endParaRPr>
                    </a:p>
                  </a:txBody>
                  <a:tcPr anchor="ctr">
                    <a:solidFill>
                      <a:schemeClr val="accent1">
                        <a:lumMod val="60000"/>
                        <a:lumOff val="40000"/>
                      </a:schemeClr>
                    </a:solidFill>
                  </a:tcPr>
                </a:tc>
                <a:tc>
                  <a:txBody>
                    <a:bodyPr/>
                    <a:lstStyle/>
                    <a:p>
                      <a:pPr algn="ctr"/>
                      <a:r>
                        <a:rPr lang="en-US" sz="1200" dirty="0">
                          <a:solidFill>
                            <a:schemeClr val="tx1"/>
                          </a:solidFill>
                        </a:rPr>
                        <a:t>Fixed price US$:</a:t>
                      </a:r>
                    </a:p>
                    <a:p>
                      <a:pPr algn="ctr"/>
                      <a:r>
                        <a:rPr lang="en-US" sz="1200" dirty="0">
                          <a:solidFill>
                            <a:schemeClr val="tx1"/>
                          </a:solidFill>
                        </a:rPr>
                        <a:t>3.30 (1-dose </a:t>
                      </a:r>
                      <a:r>
                        <a:rPr lang="en-US" sz="1200" dirty="0" err="1">
                          <a:solidFill>
                            <a:schemeClr val="tx1"/>
                          </a:solidFill>
                        </a:rPr>
                        <a:t>pres</a:t>
                      </a:r>
                      <a:r>
                        <a:rPr lang="en-US" sz="1200" dirty="0">
                          <a:solidFill>
                            <a:schemeClr val="tx1"/>
                          </a:solidFill>
                        </a:rPr>
                        <a:t>°)</a:t>
                      </a:r>
                    </a:p>
                    <a:p>
                      <a:pPr algn="ctr"/>
                      <a:r>
                        <a:rPr lang="en-US" sz="1200" dirty="0">
                          <a:solidFill>
                            <a:schemeClr val="tx1"/>
                          </a:solidFill>
                        </a:rPr>
                        <a:t>3.05 (4-dose </a:t>
                      </a:r>
                      <a:r>
                        <a:rPr lang="en-US" sz="1200" dirty="0" err="1">
                          <a:solidFill>
                            <a:schemeClr val="tx1"/>
                          </a:solidFill>
                        </a:rPr>
                        <a:t>pres</a:t>
                      </a:r>
                      <a:r>
                        <a:rPr lang="en-US" sz="1200" dirty="0">
                          <a:solidFill>
                            <a:schemeClr val="tx1"/>
                          </a:solidFill>
                        </a:rPr>
                        <a:t>°)</a:t>
                      </a:r>
                    </a:p>
                  </a:txBody>
                  <a:tcPr anchor="ctr">
                    <a:solidFill>
                      <a:schemeClr val="accent1">
                        <a:lumMod val="60000"/>
                        <a:lumOff val="40000"/>
                      </a:schemeClr>
                    </a:solidFill>
                  </a:tcPr>
                </a:tc>
                <a:extLst>
                  <a:ext uri="{0D108BD9-81ED-4DB2-BD59-A6C34878D82A}">
                    <a16:rowId xmlns:a16="http://schemas.microsoft.com/office/drawing/2014/main" val="10006"/>
                  </a:ext>
                </a:extLst>
              </a:tr>
              <a:tr h="370840">
                <a:tc rowSpan="2">
                  <a:txBody>
                    <a:bodyPr/>
                    <a:lstStyle/>
                    <a:p>
                      <a:pPr algn="ctr"/>
                      <a:r>
                        <a:rPr lang="en-GB" sz="1800" b="1" dirty="0" err="1">
                          <a:solidFill>
                            <a:schemeClr val="bg1"/>
                          </a:solidFill>
                        </a:rPr>
                        <a:t>Pentava</a:t>
                      </a:r>
                      <a:r>
                        <a:rPr lang="en-GB" sz="1800" b="1" dirty="0">
                          <a:solidFill>
                            <a:schemeClr val="bg1"/>
                          </a:solidFill>
                        </a:rPr>
                        <a:t>-lent</a:t>
                      </a:r>
                    </a:p>
                  </a:txBody>
                  <a:tcPr anchor="ctr">
                    <a:solidFill>
                      <a:schemeClr val="bg1"/>
                    </a:solidFill>
                  </a:tcPr>
                </a:tc>
                <a:tc>
                  <a:txBody>
                    <a:bodyPr/>
                    <a:lstStyle/>
                    <a:p>
                      <a:pPr algn="ctr"/>
                      <a:r>
                        <a:rPr lang="en-GB" sz="1400" b="1" dirty="0">
                          <a:solidFill>
                            <a:schemeClr val="bg1"/>
                          </a:solidFill>
                        </a:rPr>
                        <a:t>Biological E</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Till end</a:t>
                      </a:r>
                      <a:r>
                        <a:rPr lang="en-GB" sz="1400" b="0" baseline="0" dirty="0">
                          <a:solidFill>
                            <a:schemeClr val="bg1"/>
                          </a:solidFill>
                        </a:rPr>
                        <a:t> of</a:t>
                      </a:r>
                      <a:r>
                        <a:rPr lang="en-GB" sz="1400" b="0" dirty="0">
                          <a:solidFill>
                            <a:schemeClr val="bg1"/>
                          </a:solidFill>
                        </a:rPr>
                        <a:t> 2019</a:t>
                      </a:r>
                      <a:r>
                        <a:rPr lang="en-GB" sz="1800" b="1" baseline="30000" dirty="0">
                          <a:solidFill>
                            <a:schemeClr val="bg1"/>
                          </a:solidFill>
                        </a:rPr>
                        <a:t>2</a:t>
                      </a:r>
                      <a:endParaRPr lang="en-GB" sz="800" b="1" baseline="30000" dirty="0">
                        <a:solidFill>
                          <a:schemeClr val="bg1"/>
                        </a:solidFill>
                      </a:endParaRPr>
                    </a:p>
                  </a:txBody>
                  <a:tcPr anchor="ctr">
                    <a:solidFill>
                      <a:schemeClr val="bg1"/>
                    </a:solidFill>
                  </a:tcPr>
                </a:tc>
                <a:tc>
                  <a:txBody>
                    <a:bodyPr/>
                    <a:lstStyle/>
                    <a:p>
                      <a:pPr algn="ctr"/>
                      <a:r>
                        <a:rPr lang="en-GB" sz="1200" b="0" i="1" dirty="0">
                          <a:solidFill>
                            <a:schemeClr val="bg1"/>
                          </a:solidFill>
                        </a:rPr>
                        <a:t>Country</a:t>
                      </a:r>
                      <a:r>
                        <a:rPr lang="en-GB" sz="1200" b="0" i="1" baseline="0" dirty="0">
                          <a:solidFill>
                            <a:schemeClr val="bg1"/>
                          </a:solidFill>
                        </a:rPr>
                        <a:t> i</a:t>
                      </a:r>
                      <a:r>
                        <a:rPr lang="en-GB" sz="1200" b="0" i="1" dirty="0">
                          <a:solidFill>
                            <a:schemeClr val="bg1"/>
                          </a:solidFill>
                        </a:rPr>
                        <a:t>ntroduced with Gavi support</a:t>
                      </a:r>
                    </a:p>
                    <a:p>
                      <a:pPr algn="ctr"/>
                      <a:r>
                        <a:rPr lang="en-GB" sz="1200" b="0" i="1" dirty="0">
                          <a:solidFill>
                            <a:schemeClr val="bg1"/>
                          </a:solidFill>
                        </a:rPr>
                        <a:t>Procurement through UNICEF</a:t>
                      </a:r>
                    </a:p>
                  </a:txBody>
                  <a:tcPr anchor="ctr">
                    <a:solidFill>
                      <a:schemeClr val="bg1"/>
                    </a:solidFill>
                  </a:tcPr>
                </a:tc>
                <a:tc>
                  <a:txBody>
                    <a:bodyPr/>
                    <a:lstStyle/>
                    <a:p>
                      <a:pPr algn="ctr"/>
                      <a:r>
                        <a:rPr lang="en-US" sz="1200" dirty="0">
                          <a:solidFill>
                            <a:schemeClr val="bg1"/>
                          </a:solidFill>
                        </a:rPr>
                        <a:t>Price</a:t>
                      </a:r>
                      <a:r>
                        <a:rPr lang="en-US" sz="1200" baseline="0" dirty="0">
                          <a:solidFill>
                            <a:schemeClr val="bg1"/>
                          </a:solidFill>
                        </a:rPr>
                        <a:t> freeze</a:t>
                      </a:r>
                      <a:endParaRPr lang="en-US" sz="1200" dirty="0">
                        <a:solidFill>
                          <a:schemeClr val="bg1"/>
                        </a:solidFill>
                      </a:endParaRPr>
                    </a:p>
                  </a:txBody>
                  <a:tcPr anchor="ctr">
                    <a:solidFill>
                      <a:schemeClr val="bg1"/>
                    </a:solidFill>
                  </a:tcPr>
                </a:tc>
                <a:extLst>
                  <a:ext uri="{0D108BD9-81ED-4DB2-BD59-A6C34878D82A}">
                    <a16:rowId xmlns:a16="http://schemas.microsoft.com/office/drawing/2014/main" val="10007"/>
                  </a:ext>
                </a:extLst>
              </a:tr>
              <a:tr h="370840">
                <a:tc vMerge="1">
                  <a:txBody>
                    <a:bodyPr/>
                    <a:lstStyle/>
                    <a:p>
                      <a:endParaRPr lang="en-GB" dirty="0"/>
                    </a:p>
                  </a:txBody>
                  <a:tcPr/>
                </a:tc>
                <a:tc>
                  <a:txBody>
                    <a:bodyPr/>
                    <a:lstStyle/>
                    <a:p>
                      <a:pPr algn="ctr"/>
                      <a:r>
                        <a:rPr lang="en-GB" sz="1400" b="1" dirty="0">
                          <a:solidFill>
                            <a:schemeClr val="bg1"/>
                          </a:solidFill>
                        </a:rPr>
                        <a:t>Panacea</a:t>
                      </a:r>
                    </a:p>
                  </a:txBody>
                  <a:tcPr anchor="ctr">
                    <a:solidFill>
                      <a:schemeClr val="bg1"/>
                    </a:solidFill>
                  </a:tcPr>
                </a:tc>
                <a:tc>
                  <a:txBody>
                    <a:bodyPr/>
                    <a:lstStyle/>
                    <a:p>
                      <a:pPr algn="ctr"/>
                      <a:r>
                        <a:rPr lang="en-GB" sz="1400" b="0" dirty="0">
                          <a:solidFill>
                            <a:schemeClr val="bg1"/>
                          </a:solidFill>
                        </a:rPr>
                        <a:t>5 years</a:t>
                      </a:r>
                      <a:r>
                        <a:rPr lang="en-GB" sz="2000" b="1" strike="noStrike" baseline="30000" dirty="0">
                          <a:solidFill>
                            <a:schemeClr val="bg1"/>
                          </a:solidFill>
                        </a:rPr>
                        <a:t>1</a:t>
                      </a:r>
                      <a:endParaRPr lang="en-GB" sz="1400" b="1" dirty="0">
                        <a:solidFill>
                          <a:schemeClr val="bg1"/>
                        </a:solidFill>
                      </a:endParaRPr>
                    </a:p>
                  </a:txBody>
                  <a:tcPr anchor="ctr">
                    <a:solidFill>
                      <a:schemeClr val="bg1"/>
                    </a:solidFill>
                  </a:tcPr>
                </a:tc>
                <a:tc>
                  <a:txBody>
                    <a:bodyPr/>
                    <a:lstStyle/>
                    <a:p>
                      <a:pPr algn="ctr"/>
                      <a:r>
                        <a:rPr lang="en-GB" sz="1200" i="1" dirty="0">
                          <a:solidFill>
                            <a:schemeClr val="bg1"/>
                          </a:solidFill>
                        </a:rPr>
                        <a:t>Country</a:t>
                      </a:r>
                      <a:r>
                        <a:rPr lang="en-GB" sz="1200" i="1" baseline="0" dirty="0">
                          <a:solidFill>
                            <a:schemeClr val="bg1"/>
                          </a:solidFill>
                        </a:rPr>
                        <a:t> i</a:t>
                      </a:r>
                      <a:r>
                        <a:rPr lang="en-GB" sz="1200" i="1" dirty="0">
                          <a:solidFill>
                            <a:schemeClr val="bg1"/>
                          </a:solidFill>
                        </a:rPr>
                        <a:t>ntroduced with Gavi support</a:t>
                      </a:r>
                    </a:p>
                    <a:p>
                      <a:pPr algn="ctr"/>
                      <a:r>
                        <a:rPr lang="en-GB" sz="1200" i="1" dirty="0">
                          <a:solidFill>
                            <a:schemeClr val="bg1"/>
                          </a:solidFill>
                        </a:rPr>
                        <a:t>Procurement through UNICEF/PAHO</a:t>
                      </a:r>
                    </a:p>
                  </a:txBody>
                  <a:tcPr anchor="ctr">
                    <a:solidFill>
                      <a:schemeClr val="bg1"/>
                    </a:solidFill>
                  </a:tcPr>
                </a:tc>
                <a:tc>
                  <a:txBody>
                    <a:bodyPr/>
                    <a:lstStyle/>
                    <a:p>
                      <a:pPr algn="ctr"/>
                      <a:r>
                        <a:rPr lang="en-US" sz="1200" dirty="0">
                          <a:solidFill>
                            <a:schemeClr val="bg1"/>
                          </a:solidFill>
                        </a:rPr>
                        <a:t>Price freeze</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432129" y="5916525"/>
            <a:ext cx="7085372" cy="93871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1. From date of transition to fully self-financing, when the country receives no Gavi support anymore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2. Commitment valid for 5 years from 1 January 2015, till end of year 5 or 2019, whichever is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3. Gavi support = when vaccines are co-financed by the country and by Gavi for most of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434"/>
                </a:solidFill>
                <a:effectLst/>
                <a:uLnTx/>
                <a:uFillTx/>
                <a:latin typeface="Arial"/>
                <a:ea typeface="+mn-ea"/>
                <a:cs typeface="+mn-cs"/>
              </a:rPr>
              <a:t>4. Price freeze or fixed price are per specific presentation of the manufacturer vaccine: </a:t>
            </a:r>
            <a:r>
              <a:rPr kumimoji="0" lang="en-GB" sz="1100" b="0" i="1" u="none" strike="noStrike" kern="1200" cap="none" spc="0" normalizeH="0" baseline="0" noProof="0" dirty="0">
                <a:ln>
                  <a:noFill/>
                </a:ln>
                <a:solidFill>
                  <a:srgbClr val="343434"/>
                </a:solidFill>
                <a:effectLst/>
                <a:uLnTx/>
                <a:uFillTx/>
                <a:latin typeface="Arial"/>
                <a:ea typeface="+mn-ea"/>
                <a:cs typeface="+mn-cs"/>
              </a:rPr>
              <a:t>for instance, a price freeze can be that the price paid the last year of transition is maintained after transition.</a:t>
            </a:r>
          </a:p>
        </p:txBody>
      </p:sp>
      <p:pic>
        <p:nvPicPr>
          <p:cNvPr id="6" name="Picture 2" descr="http://www.gavi.org/images/GAVI_ALLIANCE_Logo.gif">
            <a:extLst>
              <a:ext uri="{FF2B5EF4-FFF2-40B4-BE49-F238E27FC236}">
                <a16:creationId xmlns:a16="http://schemas.microsoft.com/office/drawing/2014/main" id="{478BBB1C-AB80-45BD-AB46-BFDB9B2A2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33795EDA-5258-4209-9031-AF5B476DA5BE}"/>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17</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127542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47" y="0"/>
            <a:ext cx="8747505" cy="1202635"/>
          </a:xfrm>
        </p:spPr>
        <p:txBody>
          <a:bodyPr>
            <a:normAutofit fontScale="90000"/>
          </a:bodyPr>
          <a:lstStyle/>
          <a:p>
            <a:pPr algn="l"/>
            <a:r>
              <a:rPr lang="en-GB" sz="2800" dirty="0">
                <a:solidFill>
                  <a:srgbClr val="0070C0"/>
                </a:solidFill>
              </a:rPr>
              <a:t>Current UNICEF pentavalent tender award prices apply to all countries, regardless their Gavi eligibility status</a:t>
            </a:r>
          </a:p>
        </p:txBody>
      </p:sp>
      <p:sp>
        <p:nvSpPr>
          <p:cNvPr id="3" name="Content Placeholder 2"/>
          <p:cNvSpPr>
            <a:spLocks noGrp="1"/>
          </p:cNvSpPr>
          <p:nvPr>
            <p:ph idx="1"/>
          </p:nvPr>
        </p:nvSpPr>
        <p:spPr>
          <a:xfrm>
            <a:off x="499621" y="1646573"/>
            <a:ext cx="7780779" cy="4716463"/>
          </a:xfrm>
        </p:spPr>
        <p:txBody>
          <a:bodyPr/>
          <a:lstStyle/>
          <a:p>
            <a:pPr>
              <a:buClr>
                <a:srgbClr val="0070C0"/>
              </a:buClr>
              <a:buFont typeface="Wingdings" panose="05000000000000000000" pitchFamily="2" charset="2"/>
              <a:buChar char="§"/>
            </a:pPr>
            <a:r>
              <a:rPr lang="en-GB" sz="1800" b="0" dirty="0"/>
              <a:t>Manufacturers have made commitments for Gavi-transitioning countries for pentavalent vaccines. </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1800" b="0" dirty="0"/>
              <a:t>However, as of 2017, </a:t>
            </a:r>
            <a:r>
              <a:rPr lang="en-GB" sz="1800" dirty="0"/>
              <a:t>all UNICEF suppliers of pentavalent vaccine are offering the same price to all countries buying through UNICEF</a:t>
            </a:r>
            <a:r>
              <a:rPr lang="en-GB" sz="1800" b="0" dirty="0"/>
              <a:t>, irrespective of their Gavi support eligibility status.</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1800" b="0" dirty="0"/>
              <a:t>Information on pentavalent prices is available from UNICEF at: </a:t>
            </a:r>
            <a:r>
              <a:rPr lang="en-GB" sz="1800" b="0" dirty="0">
                <a:hlinkClick r:id="rId2"/>
              </a:rPr>
              <a:t>https://www.unicef.org/supply/files/DTP-HepB-Hib.pdf</a:t>
            </a:r>
            <a:r>
              <a:rPr lang="en-GB" sz="1800" b="0" dirty="0"/>
              <a:t> </a:t>
            </a:r>
            <a:endParaRPr lang="en-GB" sz="1800" dirty="0"/>
          </a:p>
        </p:txBody>
      </p:sp>
      <p:pic>
        <p:nvPicPr>
          <p:cNvPr id="5" name="Picture 2" descr="http://www.gavi.org/images/GAVI_ALLIANCE_Logo.gif">
            <a:extLst>
              <a:ext uri="{FF2B5EF4-FFF2-40B4-BE49-F238E27FC236}">
                <a16:creationId xmlns:a16="http://schemas.microsoft.com/office/drawing/2014/main" id="{8999EBAA-0486-4197-86A4-F5A066E77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a16="http://schemas.microsoft.com/office/drawing/2014/main" id="{16445C25-B3B1-4190-87EB-2F6DD81EB7A6}"/>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18</a:t>
            </a:fld>
            <a:r>
              <a:rPr lang="en-US" sz="1200" dirty="0">
                <a:latin typeface="Arial"/>
                <a:cs typeface="Arial"/>
              </a:rPr>
              <a:t> | </a:t>
            </a:r>
            <a:r>
              <a:rPr lang="en-US" sz="1200" dirty="0">
                <a:solidFill>
                  <a:schemeClr val="tx2"/>
                </a:solidFill>
                <a:latin typeface="Arial"/>
                <a:cs typeface="Arial"/>
              </a:rPr>
              <a:t>www.lnct.global</a:t>
            </a:r>
          </a:p>
        </p:txBody>
      </p:sp>
      <p:pic>
        <p:nvPicPr>
          <p:cNvPr id="7" name="Picture 6">
            <a:extLst>
              <a:ext uri="{FF2B5EF4-FFF2-40B4-BE49-F238E27FC236}">
                <a16:creationId xmlns:a16="http://schemas.microsoft.com/office/drawing/2014/main" id="{0C84F485-2370-482B-B381-A86A53866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309704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86" y="132659"/>
            <a:ext cx="8739604" cy="1036638"/>
          </a:xfrm>
        </p:spPr>
        <p:txBody>
          <a:bodyPr/>
          <a:lstStyle/>
          <a:p>
            <a:pPr algn="l"/>
            <a:r>
              <a:rPr lang="en-US" sz="2800" dirty="0">
                <a:solidFill>
                  <a:srgbClr val="0070C0"/>
                </a:solidFill>
              </a:rPr>
              <a:t>Key aspects to note on manufacturer price commitments for Gavi fully self-financing countries</a:t>
            </a:r>
            <a:endParaRPr lang="en-GB" sz="2800" dirty="0">
              <a:solidFill>
                <a:srgbClr val="0070C0"/>
              </a:solidFill>
            </a:endParaRPr>
          </a:p>
        </p:txBody>
      </p:sp>
      <p:sp>
        <p:nvSpPr>
          <p:cNvPr id="3" name="Content Placeholder 2"/>
          <p:cNvSpPr>
            <a:spLocks noGrp="1"/>
          </p:cNvSpPr>
          <p:nvPr>
            <p:ph idx="1"/>
          </p:nvPr>
        </p:nvSpPr>
        <p:spPr>
          <a:xfrm>
            <a:off x="461913" y="1304929"/>
            <a:ext cx="8396951" cy="4716463"/>
          </a:xfrm>
        </p:spPr>
        <p:txBody>
          <a:bodyPr/>
          <a:lstStyle/>
          <a:p>
            <a:pPr>
              <a:buClr>
                <a:srgbClr val="0070C0"/>
              </a:buClr>
              <a:buFont typeface="Wingdings" panose="05000000000000000000" pitchFamily="2" charset="2"/>
              <a:buChar char="§"/>
            </a:pPr>
            <a:r>
              <a:rPr lang="en-GB" sz="1800" dirty="0"/>
              <a:t>Procurement through UNICEF/PAHO </a:t>
            </a:r>
            <a:r>
              <a:rPr lang="en-GB" sz="1800" b="0" dirty="0"/>
              <a:t>is mandatory, unless otherwise specified.</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1800" dirty="0"/>
              <a:t>New presentations of the same vaccines or new vaccines will be evaluated for inclusion </a:t>
            </a:r>
            <a:r>
              <a:rPr lang="en-GB" sz="1800" b="0" dirty="0"/>
              <a:t>in the commitment as they become available. </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1800" b="0" dirty="0"/>
              <a:t>Commitments were </a:t>
            </a:r>
            <a:r>
              <a:rPr lang="en-GB" sz="1800" b="0" u="sng" dirty="0"/>
              <a:t>not</a:t>
            </a:r>
            <a:r>
              <a:rPr lang="en-GB" sz="1800" b="0" dirty="0"/>
              <a:t> negotiated by Gavi, they were offered by manufacturers. </a:t>
            </a:r>
            <a:r>
              <a:rPr lang="en-GB" sz="1800" dirty="0"/>
              <a:t>There is no process for renewal or extension of current commitment terms</a:t>
            </a:r>
            <a:r>
              <a:rPr lang="en-GB" sz="1800" b="0" dirty="0"/>
              <a:t>. If manufacturers approach Gavi regarding renewal or extension, the information will be communicated appropriately.</a:t>
            </a:r>
          </a:p>
          <a:p>
            <a:pPr>
              <a:buClr>
                <a:srgbClr val="0070C0"/>
              </a:buClr>
              <a:buFont typeface="Wingdings" panose="05000000000000000000" pitchFamily="2" charset="2"/>
              <a:buChar char="§"/>
            </a:pPr>
            <a:endParaRPr lang="en-GB" sz="1800" b="0" dirty="0"/>
          </a:p>
          <a:p>
            <a:pPr>
              <a:buClr>
                <a:srgbClr val="0070C0"/>
              </a:buClr>
              <a:buFont typeface="Wingdings" panose="05000000000000000000" pitchFamily="2" charset="2"/>
              <a:buChar char="§"/>
            </a:pPr>
            <a:r>
              <a:rPr lang="en-GB" sz="1800" b="0" dirty="0"/>
              <a:t>More details can be found in the </a:t>
            </a:r>
            <a:r>
              <a:rPr lang="en-GB" sz="1800" dirty="0"/>
              <a:t>manufacturer price commitment FAQs </a:t>
            </a:r>
            <a:r>
              <a:rPr lang="en-GB" sz="1800" b="0" dirty="0"/>
              <a:t>in summary PDF on </a:t>
            </a:r>
            <a:r>
              <a:rPr lang="en-GB" sz="1800" b="0" dirty="0" err="1"/>
              <a:t>Gavi’s</a:t>
            </a:r>
            <a:r>
              <a:rPr lang="en-GB" sz="1800" b="0" dirty="0"/>
              <a:t> website:  </a:t>
            </a:r>
            <a:r>
              <a:rPr lang="en-GB" sz="1800" b="0" dirty="0">
                <a:hlinkClick r:id="rId2"/>
              </a:rPr>
              <a:t>http://www.gavi.org/library/gavidocuments/supply-procurement/vaccine-price-commitments-from-manufacturers/</a:t>
            </a:r>
            <a:endParaRPr lang="en-GB" sz="1800" b="0" dirty="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a:p>
        </p:txBody>
      </p:sp>
      <p:pic>
        <p:nvPicPr>
          <p:cNvPr id="5" name="Picture 2" descr="http://www.gavi.org/images/GAVI_ALLIANCE_Logo.gif">
            <a:extLst>
              <a:ext uri="{FF2B5EF4-FFF2-40B4-BE49-F238E27FC236}">
                <a16:creationId xmlns:a16="http://schemas.microsoft.com/office/drawing/2014/main" id="{47C0EF8A-B0CB-47C9-85A9-1A51A101C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a16="http://schemas.microsoft.com/office/drawing/2014/main" id="{383A4021-BCB2-4B0A-A1E2-E734A502DCA7}"/>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19</a:t>
            </a:fld>
            <a:r>
              <a:rPr lang="en-US" sz="1200" dirty="0">
                <a:latin typeface="Arial"/>
                <a:cs typeface="Arial"/>
              </a:rPr>
              <a:t> | </a:t>
            </a:r>
            <a:r>
              <a:rPr lang="en-US" sz="1200" dirty="0">
                <a:solidFill>
                  <a:schemeClr val="tx2"/>
                </a:solidFill>
                <a:latin typeface="Arial"/>
                <a:cs typeface="Arial"/>
              </a:rPr>
              <a:t>www.lnct.global</a:t>
            </a:r>
          </a:p>
        </p:txBody>
      </p:sp>
      <p:pic>
        <p:nvPicPr>
          <p:cNvPr id="7" name="Picture 6">
            <a:extLst>
              <a:ext uri="{FF2B5EF4-FFF2-40B4-BE49-F238E27FC236}">
                <a16:creationId xmlns:a16="http://schemas.microsoft.com/office/drawing/2014/main" id="{83E29E95-7E62-4251-801D-98A11639C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56498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0D3814-48DA-42D3-A74C-1F5A0A4AEC4E}"/>
              </a:ext>
            </a:extLst>
          </p:cNvPr>
          <p:cNvSpPr>
            <a:spLocks noGrp="1"/>
          </p:cNvSpPr>
          <p:nvPr>
            <p:ph type="title"/>
          </p:nvPr>
        </p:nvSpPr>
        <p:spPr>
          <a:xfrm>
            <a:off x="139148" y="166735"/>
            <a:ext cx="8229600" cy="530432"/>
          </a:xfrm>
        </p:spPr>
        <p:txBody>
          <a:bodyPr>
            <a:noAutofit/>
          </a:bodyPr>
          <a:lstStyle/>
          <a:p>
            <a:r>
              <a:rPr lang="en-US" sz="2800" dirty="0">
                <a:solidFill>
                  <a:srgbClr val="0070C0"/>
                </a:solidFill>
                <a:latin typeface="+mj-lt"/>
                <a:ea typeface="Lato" panose="020F0502020204030203" pitchFamily="34" charset="0"/>
                <a:cs typeface="Calibri" panose="020F0502020204030204" pitchFamily="34" charset="0"/>
              </a:rPr>
              <a:t>How to Ask Questions or Give Feedback</a:t>
            </a:r>
          </a:p>
        </p:txBody>
      </p:sp>
      <p:pic>
        <p:nvPicPr>
          <p:cNvPr id="7" name="Picture 2" descr="http://www.gavi.org/images/GAVI_ALLIANCE_Logo.gif">
            <a:extLst>
              <a:ext uri="{FF2B5EF4-FFF2-40B4-BE49-F238E27FC236}">
                <a16:creationId xmlns:a16="http://schemas.microsoft.com/office/drawing/2014/main" id="{DAB76984-60AE-4C22-8A5E-3854B0671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549" y="5961703"/>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9F9D7A1F-FCBB-4376-98D7-6D899794A4CB}"/>
              </a:ext>
            </a:extLst>
          </p:cNvPr>
          <p:cNvSpPr txBox="1">
            <a:spLocks/>
          </p:cNvSpPr>
          <p:nvPr/>
        </p:nvSpPr>
        <p:spPr bwMode="auto">
          <a:xfrm>
            <a:off x="178903" y="805070"/>
            <a:ext cx="5097813" cy="5090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78E1E"/>
              </a:buClr>
              <a:buSzPct val="85000"/>
              <a:buFont typeface="Webdings" pitchFamily="18" charset="2"/>
              <a:buChar char="8"/>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78E1E"/>
              </a:buClr>
              <a:buSzPct val="85000"/>
              <a:buFont typeface="Wingdings" pitchFamily="2" charset="2"/>
              <a:buChar char=""/>
              <a:defRPr sz="2400">
                <a:solidFill>
                  <a:schemeClr val="tx1"/>
                </a:solidFill>
                <a:latin typeface="+mn-lt"/>
                <a:cs typeface="+mn-cs"/>
              </a:defRPr>
            </a:lvl2pPr>
            <a:lvl3pPr marL="1143000" indent="-228600" algn="l" rtl="0" eaLnBrk="1" fontAlgn="base" hangingPunct="1">
              <a:spcBef>
                <a:spcPct val="20000"/>
              </a:spcBef>
              <a:spcAft>
                <a:spcPct val="0"/>
              </a:spcAft>
              <a:buClr>
                <a:srgbClr val="F78E1E"/>
              </a:buClr>
              <a:buSzPct val="85000"/>
              <a:buFont typeface="Webdings" pitchFamily="18" charset="2"/>
              <a:buChar char="4"/>
              <a:defRPr sz="2000">
                <a:solidFill>
                  <a:schemeClr val="tx1"/>
                </a:solidFill>
                <a:latin typeface="+mn-lt"/>
                <a:cs typeface="+mn-cs"/>
              </a:defRPr>
            </a:lvl3pPr>
            <a:lvl4pPr marL="1600200" indent="-228600" algn="l" rtl="0" eaLnBrk="1" fontAlgn="base" hangingPunct="1">
              <a:spcBef>
                <a:spcPct val="20000"/>
              </a:spcBef>
              <a:spcAft>
                <a:spcPct val="0"/>
              </a:spcAft>
              <a:buClr>
                <a:srgbClr val="F78E1E"/>
              </a:buClr>
              <a:buSzPct val="85000"/>
              <a:buFont typeface="Wingdings" pitchFamily="2" charset="2"/>
              <a:buChar char="Ø"/>
              <a:defRPr>
                <a:solidFill>
                  <a:schemeClr val="tx1"/>
                </a:solidFill>
                <a:latin typeface="+mn-lt"/>
                <a:cs typeface="+mn-cs"/>
              </a:defRPr>
            </a:lvl4pPr>
            <a:lvl5pPr marL="2057400" indent="-228600" algn="l" rtl="0" eaLnBrk="1" fontAlgn="base" hangingPunct="1">
              <a:spcBef>
                <a:spcPct val="20000"/>
              </a:spcBef>
              <a:spcAft>
                <a:spcPct val="0"/>
              </a:spcAft>
              <a:buClr>
                <a:srgbClr val="F78E1E"/>
              </a:buClr>
              <a:buSzPct val="85000"/>
              <a:buFont typeface="Wingdings" pitchFamily="2" charset="2"/>
              <a:buChar char=""/>
              <a:defRPr sz="1600">
                <a:solidFill>
                  <a:schemeClr val="tx1"/>
                </a:solidFill>
                <a:latin typeface="+mn-lt"/>
                <a:cs typeface="+mn-cs"/>
              </a:defRPr>
            </a:lvl5pPr>
            <a:lvl6pPr marL="25146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6pPr>
            <a:lvl7pPr marL="29718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7pPr>
            <a:lvl8pPr marL="34290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8pPr>
            <a:lvl9pPr marL="3886200" indent="-228600" algn="l" rtl="0" eaLnBrk="1" fontAlgn="base" hangingPunct="1">
              <a:spcBef>
                <a:spcPct val="20000"/>
              </a:spcBef>
              <a:spcAft>
                <a:spcPct val="0"/>
              </a:spcAft>
              <a:buClr>
                <a:srgbClr val="7AC142"/>
              </a:buClr>
              <a:buSzPct val="85000"/>
              <a:buFont typeface="Wingdings" pitchFamily="2" charset="2"/>
              <a:buChar char="n"/>
              <a:defRPr sz="1600">
                <a:solidFill>
                  <a:schemeClr val="tx1"/>
                </a:solidFill>
                <a:latin typeface="+mn-lt"/>
                <a:cs typeface="+mn-cs"/>
              </a:defRPr>
            </a:lvl9pPr>
          </a:lstStyle>
          <a:p>
            <a:pPr marL="0" indent="0">
              <a:buNone/>
            </a:pPr>
            <a:r>
              <a:rPr lang="en-US" sz="2400" b="1" kern="0" dirty="0">
                <a:solidFill>
                  <a:prstClr val="black"/>
                </a:solidFill>
                <a:latin typeface="+mj-lt"/>
                <a:ea typeface="Lato" panose="020F0502020204030203" pitchFamily="34" charset="0"/>
                <a:cs typeface="Calibri" panose="020F0502020204030204" pitchFamily="34" charset="0"/>
              </a:rPr>
              <a:t>Q&amp;A</a:t>
            </a:r>
            <a:r>
              <a:rPr lang="en-US" sz="2400" kern="0" dirty="0">
                <a:solidFill>
                  <a:prstClr val="black"/>
                </a:solidFill>
                <a:latin typeface="+mj-lt"/>
                <a:ea typeface="Lato" panose="020F0502020204030203" pitchFamily="34" charset="0"/>
                <a:cs typeface="Calibri" panose="020F0502020204030204" pitchFamily="34" charset="0"/>
              </a:rPr>
              <a:t>: Use the “Q&amp;A” panel to:</a:t>
            </a:r>
            <a:endParaRPr lang="en-US" sz="1800" kern="0" dirty="0">
              <a:solidFill>
                <a:prstClr val="black"/>
              </a:solidFill>
              <a:latin typeface="+mj-lt"/>
              <a:ea typeface="Lato" panose="020F0502020204030203" pitchFamily="34" charset="0"/>
              <a:cs typeface="Calibri" panose="020F0502020204030204" pitchFamily="34" charset="0"/>
            </a:endParaRPr>
          </a:p>
          <a:p>
            <a:pPr>
              <a:buFont typeface="Wingdings" panose="05000000000000000000" pitchFamily="2" charset="2"/>
              <a:buChar char="§"/>
            </a:pPr>
            <a:r>
              <a:rPr lang="en-US" sz="2000" kern="0" dirty="0">
                <a:solidFill>
                  <a:prstClr val="black"/>
                </a:solidFill>
                <a:latin typeface="+mj-lt"/>
                <a:ea typeface="Lato" panose="020F0502020204030203" pitchFamily="34" charset="0"/>
                <a:cs typeface="Calibri" panose="020F0502020204030204" pitchFamily="34" charset="0"/>
              </a:rPr>
              <a:t>Introduce yourself with your name and country</a:t>
            </a:r>
          </a:p>
          <a:p>
            <a:pPr>
              <a:buFont typeface="Wingdings" panose="05000000000000000000" pitchFamily="2" charset="2"/>
              <a:buChar char="§"/>
            </a:pPr>
            <a:r>
              <a:rPr lang="en-US" sz="2000" kern="0" dirty="0">
                <a:solidFill>
                  <a:prstClr val="black"/>
                </a:solidFill>
                <a:latin typeface="+mj-lt"/>
                <a:ea typeface="Lato" panose="020F0502020204030203" pitchFamily="34" charset="0"/>
                <a:cs typeface="Calibri" panose="020F0502020204030204" pitchFamily="34" charset="0"/>
              </a:rPr>
              <a:t>Submit your questions for the speaker and facilitator</a:t>
            </a:r>
          </a:p>
          <a:p>
            <a:pPr marL="0" indent="0">
              <a:buNone/>
            </a:pPr>
            <a:endParaRPr lang="en-US" sz="2400" b="1" kern="0" dirty="0">
              <a:solidFill>
                <a:prstClr val="black"/>
              </a:solidFill>
              <a:latin typeface="+mj-lt"/>
              <a:ea typeface="Lato" panose="020F0502020204030203" pitchFamily="34" charset="0"/>
              <a:cs typeface="Calibri" panose="020F0502020204030204" pitchFamily="34" charset="0"/>
            </a:endParaRPr>
          </a:p>
          <a:p>
            <a:pPr marL="0" indent="0">
              <a:buClrTx/>
              <a:buNone/>
            </a:pPr>
            <a:r>
              <a:rPr lang="en-US" sz="2400" b="1" kern="0" dirty="0">
                <a:solidFill>
                  <a:prstClr val="black"/>
                </a:solidFill>
                <a:latin typeface="+mj-lt"/>
                <a:ea typeface="Lato" panose="020F0502020204030203" pitchFamily="34" charset="0"/>
                <a:cs typeface="Calibri" panose="020F0502020204030204" pitchFamily="34" charset="0"/>
              </a:rPr>
              <a:t>Chat: </a:t>
            </a:r>
            <a:r>
              <a:rPr lang="en-US" sz="2400" kern="0" dirty="0">
                <a:solidFill>
                  <a:prstClr val="black"/>
                </a:solidFill>
                <a:latin typeface="+mj-lt"/>
                <a:ea typeface="Lato" panose="020F0502020204030203" pitchFamily="34" charset="0"/>
                <a:cs typeface="Calibri" panose="020F0502020204030204" pitchFamily="34" charset="0"/>
              </a:rPr>
              <a:t>Use the “Chat” panel to:</a:t>
            </a:r>
            <a:endParaRPr lang="en-US" sz="1800" kern="0" dirty="0">
              <a:solidFill>
                <a:prstClr val="black"/>
              </a:solidFill>
              <a:latin typeface="+mj-lt"/>
              <a:cs typeface="Calibri" panose="020F0502020204030204" pitchFamily="34" charset="0"/>
            </a:endParaRPr>
          </a:p>
          <a:p>
            <a:pPr>
              <a:buFont typeface="Wingdings" panose="05000000000000000000" pitchFamily="2" charset="2"/>
              <a:buChar char=""/>
            </a:pPr>
            <a:r>
              <a:rPr lang="en-US" sz="2000" kern="0" dirty="0">
                <a:solidFill>
                  <a:prstClr val="black"/>
                </a:solidFill>
                <a:latin typeface="+mj-lt"/>
                <a:cs typeface="Calibri" panose="020F0502020204030204" pitchFamily="34" charset="0"/>
              </a:rPr>
              <a:t>Communicate problems with the host</a:t>
            </a:r>
          </a:p>
          <a:p>
            <a:pPr>
              <a:buFont typeface="Wingdings" panose="05000000000000000000" pitchFamily="2" charset="2"/>
              <a:buChar char=""/>
            </a:pPr>
            <a:endParaRPr lang="en-US" sz="2000" kern="0" dirty="0">
              <a:solidFill>
                <a:prstClr val="black"/>
              </a:solidFill>
              <a:latin typeface="+mj-lt"/>
              <a:cs typeface="Calibri" panose="020F0502020204030204" pitchFamily="34" charset="0"/>
            </a:endParaRPr>
          </a:p>
          <a:p>
            <a:pPr>
              <a:buFont typeface="Wingdings" panose="05000000000000000000" pitchFamily="2" charset="2"/>
              <a:buChar char=""/>
            </a:pPr>
            <a:r>
              <a:rPr lang="en-US" sz="2000" kern="0" dirty="0">
                <a:solidFill>
                  <a:prstClr val="black"/>
                </a:solidFill>
                <a:latin typeface="+mj-lt"/>
                <a:cs typeface="Calibri" panose="020F0502020204030204" pitchFamily="34" charset="0"/>
              </a:rPr>
              <a:t>Please DO NOT type your questions into the “Chat” panel. Use the “Q&amp;A” panel </a:t>
            </a:r>
            <a:br>
              <a:rPr lang="en-US" sz="1800" b="1" i="1" kern="0" dirty="0">
                <a:solidFill>
                  <a:prstClr val="black"/>
                </a:solidFill>
                <a:latin typeface="+mj-lt"/>
                <a:ea typeface="Lato" panose="020F0502020204030203" pitchFamily="34" charset="0"/>
                <a:cs typeface="Calibri" panose="020F0502020204030204" pitchFamily="34" charset="0"/>
              </a:rPr>
            </a:br>
            <a:endParaRPr lang="en-US" sz="1800" b="1" i="1" kern="0" dirty="0">
              <a:solidFill>
                <a:prstClr val="black"/>
              </a:solidFill>
              <a:latin typeface="+mj-lt"/>
              <a:ea typeface="Lato" panose="020F0502020204030203" pitchFamily="34" charset="0"/>
              <a:cs typeface="Calibri" panose="020F0502020204030204" pitchFamily="34" charset="0"/>
            </a:endParaRPr>
          </a:p>
          <a:p>
            <a:pPr marL="0" indent="0">
              <a:buNone/>
            </a:pPr>
            <a:r>
              <a:rPr lang="en-US" sz="2000" b="1" i="1" kern="0" dirty="0">
                <a:solidFill>
                  <a:prstClr val="black"/>
                </a:solidFill>
                <a:latin typeface="+mj-lt"/>
                <a:ea typeface="Lato" panose="020F0502020204030203" pitchFamily="34" charset="0"/>
                <a:cs typeface="Calibri" panose="020F0502020204030204" pitchFamily="34" charset="0"/>
              </a:rPr>
              <a:t>For technical issues send chat to “Host”</a:t>
            </a:r>
            <a:endParaRPr lang="en-US" sz="2000" kern="0" dirty="0">
              <a:solidFill>
                <a:prstClr val="black"/>
              </a:solidFill>
              <a:latin typeface="+mj-lt"/>
              <a:ea typeface="Lato" panose="020F0502020204030203" pitchFamily="34" charset="0"/>
              <a:cs typeface="Calibri" panose="020F0502020204030204" pitchFamily="34" charset="0"/>
            </a:endParaRPr>
          </a:p>
        </p:txBody>
      </p:sp>
      <p:pic>
        <p:nvPicPr>
          <p:cNvPr id="14" name="Picture 2">
            <a:extLst>
              <a:ext uri="{FF2B5EF4-FFF2-40B4-BE49-F238E27FC236}">
                <a16:creationId xmlns:a16="http://schemas.microsoft.com/office/drawing/2014/main" id="{9632304B-66F1-4C97-916D-2D4B84496107}"/>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5226010" y="1177336"/>
            <a:ext cx="3573064" cy="96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a:extLst>
              <a:ext uri="{FF2B5EF4-FFF2-40B4-BE49-F238E27FC236}">
                <a16:creationId xmlns:a16="http://schemas.microsoft.com/office/drawing/2014/main" id="{AD8358F8-734D-4066-B2EE-104BD9DF4DEB}"/>
              </a:ext>
            </a:extLst>
          </p:cNvPr>
          <p:cNvCxnSpPr>
            <a:cxnSpLocks/>
          </p:cNvCxnSpPr>
          <p:nvPr/>
        </p:nvCxnSpPr>
        <p:spPr bwMode="auto">
          <a:xfrm flipV="1">
            <a:off x="4253948" y="1510117"/>
            <a:ext cx="1098997" cy="398681"/>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pic>
        <p:nvPicPr>
          <p:cNvPr id="16" name="Picture 15">
            <a:extLst>
              <a:ext uri="{FF2B5EF4-FFF2-40B4-BE49-F238E27FC236}">
                <a16:creationId xmlns:a16="http://schemas.microsoft.com/office/drawing/2014/main" id="{1C69D51B-A232-4CE0-903E-6206B9ABEF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4759" y="1840385"/>
            <a:ext cx="3786707" cy="1013573"/>
          </a:xfrm>
          <a:prstGeom prst="rect">
            <a:avLst/>
          </a:prstGeom>
        </p:spPr>
      </p:pic>
      <p:pic>
        <p:nvPicPr>
          <p:cNvPr id="17" name="Picture 3">
            <a:extLst>
              <a:ext uri="{FF2B5EF4-FFF2-40B4-BE49-F238E27FC236}">
                <a16:creationId xmlns:a16="http://schemas.microsoft.com/office/drawing/2014/main" id="{2BAD8F80-25CF-46AA-BFA4-41116953FFA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50985" y="3508512"/>
            <a:ext cx="3554315" cy="202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a:extLst>
              <a:ext uri="{FF2B5EF4-FFF2-40B4-BE49-F238E27FC236}">
                <a16:creationId xmlns:a16="http://schemas.microsoft.com/office/drawing/2014/main" id="{4C39B719-5B13-4DC5-9AED-9546C1FC0D04}"/>
              </a:ext>
            </a:extLst>
          </p:cNvPr>
          <p:cNvCxnSpPr>
            <a:cxnSpLocks/>
          </p:cNvCxnSpPr>
          <p:nvPr/>
        </p:nvCxnSpPr>
        <p:spPr bwMode="auto">
          <a:xfrm flipV="1">
            <a:off x="4572000" y="3782899"/>
            <a:ext cx="742831" cy="371658"/>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10" name="Slide Number Placeholder 2">
            <a:extLst>
              <a:ext uri="{FF2B5EF4-FFF2-40B4-BE49-F238E27FC236}">
                <a16:creationId xmlns:a16="http://schemas.microsoft.com/office/drawing/2014/main" id="{547C1D4D-7A6F-428B-A69B-D700FC6794E0}"/>
              </a:ext>
            </a:extLst>
          </p:cNvPr>
          <p:cNvSpPr>
            <a:spLocks noGrp="1"/>
          </p:cNvSpPr>
          <p:nvPr>
            <p:ph type="sldNum" sz="quarter" idx="4"/>
          </p:nvPr>
        </p:nvSpPr>
        <p:spPr>
          <a:xfrm>
            <a:off x="7405549" y="6508702"/>
            <a:ext cx="2133600" cy="365125"/>
          </a:xfrm>
        </p:spPr>
        <p:txBody>
          <a:bodyPr/>
          <a:lstStyle/>
          <a:p>
            <a:pPr algn="l"/>
            <a:fld id="{2459FD92-E8AB-4F86-BA9A-090210CAFD7B}" type="slidenum">
              <a:rPr lang="en-US" smtClean="0">
                <a:latin typeface="Arial"/>
                <a:cs typeface="Arial"/>
              </a:rPr>
              <a:pPr algn="l"/>
              <a:t>2</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2672750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3229283"/>
            <a:ext cx="8229600" cy="1143000"/>
          </a:xfrm>
        </p:spPr>
        <p:txBody>
          <a:bodyPr>
            <a:normAutofit/>
          </a:bodyPr>
          <a:lstStyle/>
          <a:p>
            <a:r>
              <a:rPr lang="en-US" b="1" dirty="0"/>
              <a:t>How can countries get more information on their eligibility to these commitments? </a:t>
            </a:r>
            <a:endParaRPr lang="en-US" dirty="0"/>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20</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385028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6" y="103686"/>
            <a:ext cx="7975044" cy="1036638"/>
          </a:xfrm>
        </p:spPr>
        <p:txBody>
          <a:bodyPr/>
          <a:lstStyle/>
          <a:p>
            <a:pPr algn="l"/>
            <a:r>
              <a:rPr lang="en-US" sz="2800" dirty="0">
                <a:solidFill>
                  <a:srgbClr val="0070C0"/>
                </a:solidFill>
              </a:rPr>
              <a:t>Proposed way of communication: who to contact from which partner</a:t>
            </a:r>
          </a:p>
        </p:txBody>
      </p:sp>
      <p:sp>
        <p:nvSpPr>
          <p:cNvPr id="9" name="Rectangle 8"/>
          <p:cNvSpPr/>
          <p:nvPr/>
        </p:nvSpPr>
        <p:spPr>
          <a:xfrm>
            <a:off x="7355660" y="5854891"/>
            <a:ext cx="1788340" cy="91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Box 50"/>
          <p:cNvSpPr txBox="1"/>
          <p:nvPr/>
        </p:nvSpPr>
        <p:spPr>
          <a:xfrm>
            <a:off x="861890" y="1245403"/>
            <a:ext cx="72732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5CB9"/>
                </a:solidFill>
                <a:effectLst/>
                <a:uLnTx/>
                <a:uFillTx/>
                <a:latin typeface="Arial"/>
                <a:ea typeface="+mn-ea"/>
                <a:cs typeface="+mn-cs"/>
              </a:rPr>
              <a:t>For additional information </a:t>
            </a:r>
            <a:r>
              <a:rPr kumimoji="0" lang="en-US" sz="1500" b="1" i="0" u="sng" strike="noStrike" kern="1200" cap="none" spc="0" normalizeH="0" baseline="0" noProof="0" dirty="0">
                <a:ln>
                  <a:noFill/>
                </a:ln>
                <a:solidFill>
                  <a:srgbClr val="005CB9"/>
                </a:solidFill>
                <a:effectLst/>
                <a:uLnTx/>
                <a:uFillTx/>
                <a:latin typeface="Arial"/>
                <a:ea typeface="+mn-ea"/>
                <a:cs typeface="+mn-cs"/>
              </a:rPr>
              <a:t>regarding the pricing commitments</a:t>
            </a:r>
            <a:r>
              <a:rPr kumimoji="0" lang="en-US" sz="1500" b="0" i="0" u="none" strike="noStrike" kern="1200" cap="none" spc="0" normalizeH="0" baseline="0" noProof="0" dirty="0">
                <a:ln>
                  <a:noFill/>
                </a:ln>
                <a:solidFill>
                  <a:srgbClr val="005CB9"/>
                </a:solidFill>
                <a:effectLst/>
                <a:uLnTx/>
                <a:uFillTx/>
                <a:latin typeface="Arial"/>
                <a:ea typeface="+mn-ea"/>
                <a:cs typeface="+mn-cs"/>
              </a:rPr>
              <a:t>, countries have three possible lines of direct contact</a:t>
            </a:r>
          </a:p>
        </p:txBody>
      </p:sp>
      <p:grpSp>
        <p:nvGrpSpPr>
          <p:cNvPr id="32" name="Group 31"/>
          <p:cNvGrpSpPr/>
          <p:nvPr/>
        </p:nvGrpSpPr>
        <p:grpSpPr>
          <a:xfrm>
            <a:off x="305357" y="1798073"/>
            <a:ext cx="8545954" cy="1573086"/>
            <a:chOff x="305357" y="1941964"/>
            <a:chExt cx="8545954" cy="1573086"/>
          </a:xfrm>
        </p:grpSpPr>
        <p:pic>
          <p:nvPicPr>
            <p:cNvPr id="34" name="Picture 33"/>
            <p:cNvPicPr>
              <a:picLocks noChangeAspect="1"/>
            </p:cNvPicPr>
            <p:nvPr/>
          </p:nvPicPr>
          <p:blipFill rotWithShape="1">
            <a:blip r:embed="rId2"/>
            <a:srcRect t="4320"/>
            <a:stretch/>
          </p:blipFill>
          <p:spPr>
            <a:xfrm>
              <a:off x="966360" y="1941964"/>
              <a:ext cx="1488244" cy="604694"/>
            </a:xfrm>
            <a:prstGeom prst="rect">
              <a:avLst/>
            </a:prstGeom>
          </p:spPr>
        </p:pic>
        <p:sp>
          <p:nvSpPr>
            <p:cNvPr id="37" name="Title 1"/>
            <p:cNvSpPr txBox="1">
              <a:spLocks/>
            </p:cNvSpPr>
            <p:nvPr/>
          </p:nvSpPr>
          <p:spPr bwMode="gray">
            <a:xfrm>
              <a:off x="3488803" y="2886838"/>
              <a:ext cx="1814509" cy="37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lnSpc>
                  <a:spcPct val="90000"/>
                </a:lnSpc>
                <a:spcBef>
                  <a:spcPct val="0"/>
                </a:spcBef>
                <a:spcAft>
                  <a:spcPct val="0"/>
                </a:spcAft>
                <a:defRPr sz="21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100">
                  <a:solidFill>
                    <a:schemeClr val="accent1"/>
                  </a:solidFill>
                  <a:latin typeface="Arial" charset="0"/>
                </a:defRPr>
              </a:lvl2pPr>
              <a:lvl3pPr algn="l" rtl="0" eaLnBrk="0" fontAlgn="base" hangingPunct="0">
                <a:lnSpc>
                  <a:spcPct val="90000"/>
                </a:lnSpc>
                <a:spcBef>
                  <a:spcPct val="0"/>
                </a:spcBef>
                <a:spcAft>
                  <a:spcPct val="0"/>
                </a:spcAft>
                <a:defRPr sz="2100">
                  <a:solidFill>
                    <a:schemeClr val="accent1"/>
                  </a:solidFill>
                  <a:latin typeface="Arial" charset="0"/>
                </a:defRPr>
              </a:lvl3pPr>
              <a:lvl4pPr algn="l" rtl="0" eaLnBrk="0" fontAlgn="base" hangingPunct="0">
                <a:lnSpc>
                  <a:spcPct val="90000"/>
                </a:lnSpc>
                <a:spcBef>
                  <a:spcPct val="0"/>
                </a:spcBef>
                <a:spcAft>
                  <a:spcPct val="0"/>
                </a:spcAft>
                <a:defRPr sz="2100">
                  <a:solidFill>
                    <a:schemeClr val="accent1"/>
                  </a:solidFill>
                  <a:latin typeface="Arial" charset="0"/>
                </a:defRPr>
              </a:lvl4pPr>
              <a:lvl5pPr algn="l" rtl="0" eaLnBrk="0" fontAlgn="base" hangingPunct="0">
                <a:lnSpc>
                  <a:spcPct val="90000"/>
                </a:lnSpc>
                <a:spcBef>
                  <a:spcPct val="0"/>
                </a:spcBef>
                <a:spcAft>
                  <a:spcPct val="0"/>
                </a:spcAft>
                <a:defRPr sz="2100">
                  <a:solidFill>
                    <a:schemeClr val="accent1"/>
                  </a:solidFill>
                  <a:latin typeface="Arial" charset="0"/>
                </a:defRPr>
              </a:lvl5pPr>
              <a:lvl6pPr marL="342900" algn="l" rtl="0" fontAlgn="base">
                <a:lnSpc>
                  <a:spcPct val="90000"/>
                </a:lnSpc>
                <a:spcBef>
                  <a:spcPct val="0"/>
                </a:spcBef>
                <a:spcAft>
                  <a:spcPct val="0"/>
                </a:spcAft>
                <a:defRPr sz="2100">
                  <a:solidFill>
                    <a:schemeClr val="accent1"/>
                  </a:solidFill>
                  <a:latin typeface="Arial" charset="0"/>
                </a:defRPr>
              </a:lvl6pPr>
              <a:lvl7pPr marL="685800" algn="l" rtl="0" fontAlgn="base">
                <a:lnSpc>
                  <a:spcPct val="90000"/>
                </a:lnSpc>
                <a:spcBef>
                  <a:spcPct val="0"/>
                </a:spcBef>
                <a:spcAft>
                  <a:spcPct val="0"/>
                </a:spcAft>
                <a:defRPr sz="2100">
                  <a:solidFill>
                    <a:schemeClr val="accent1"/>
                  </a:solidFill>
                  <a:latin typeface="Arial" charset="0"/>
                </a:defRPr>
              </a:lvl7pPr>
              <a:lvl8pPr marL="1028700" algn="l" rtl="0" fontAlgn="base">
                <a:lnSpc>
                  <a:spcPct val="90000"/>
                </a:lnSpc>
                <a:spcBef>
                  <a:spcPct val="0"/>
                </a:spcBef>
                <a:spcAft>
                  <a:spcPct val="0"/>
                </a:spcAft>
                <a:defRPr sz="2100">
                  <a:solidFill>
                    <a:schemeClr val="accent1"/>
                  </a:solidFill>
                  <a:latin typeface="Arial" charset="0"/>
                </a:defRPr>
              </a:lvl8pPr>
              <a:lvl9pPr marL="1371600" algn="l" rtl="0" fontAlgn="base">
                <a:lnSpc>
                  <a:spcPct val="90000"/>
                </a:lnSpc>
                <a:spcBef>
                  <a:spcPct val="0"/>
                </a:spcBef>
                <a:spcAft>
                  <a:spcPct val="0"/>
                </a:spcAft>
                <a:defRPr sz="2100">
                  <a:solidFill>
                    <a:schemeClr val="accent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5CB9"/>
                  </a:solidFill>
                  <a:effectLst/>
                  <a:uLnTx/>
                  <a:uFillTx/>
                  <a:latin typeface="Arial" charset="0"/>
                  <a:ea typeface="Arial" charset="0"/>
                  <a:cs typeface="Arial" charset="0"/>
                </a:rPr>
                <a:t>UNICEF Supply Division*</a:t>
              </a:r>
            </a:p>
          </p:txBody>
        </p:sp>
        <p:sp>
          <p:nvSpPr>
            <p:cNvPr id="38" name="Title 1"/>
            <p:cNvSpPr txBox="1">
              <a:spLocks/>
            </p:cNvSpPr>
            <p:nvPr/>
          </p:nvSpPr>
          <p:spPr bwMode="gray">
            <a:xfrm>
              <a:off x="900615" y="2886838"/>
              <a:ext cx="1619734" cy="37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lnSpc>
                  <a:spcPct val="90000"/>
                </a:lnSpc>
                <a:spcBef>
                  <a:spcPct val="0"/>
                </a:spcBef>
                <a:spcAft>
                  <a:spcPct val="0"/>
                </a:spcAft>
                <a:defRPr sz="21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100">
                  <a:solidFill>
                    <a:schemeClr val="accent1"/>
                  </a:solidFill>
                  <a:latin typeface="Arial" charset="0"/>
                </a:defRPr>
              </a:lvl2pPr>
              <a:lvl3pPr algn="l" rtl="0" eaLnBrk="0" fontAlgn="base" hangingPunct="0">
                <a:lnSpc>
                  <a:spcPct val="90000"/>
                </a:lnSpc>
                <a:spcBef>
                  <a:spcPct val="0"/>
                </a:spcBef>
                <a:spcAft>
                  <a:spcPct val="0"/>
                </a:spcAft>
                <a:defRPr sz="2100">
                  <a:solidFill>
                    <a:schemeClr val="accent1"/>
                  </a:solidFill>
                  <a:latin typeface="Arial" charset="0"/>
                </a:defRPr>
              </a:lvl3pPr>
              <a:lvl4pPr algn="l" rtl="0" eaLnBrk="0" fontAlgn="base" hangingPunct="0">
                <a:lnSpc>
                  <a:spcPct val="90000"/>
                </a:lnSpc>
                <a:spcBef>
                  <a:spcPct val="0"/>
                </a:spcBef>
                <a:spcAft>
                  <a:spcPct val="0"/>
                </a:spcAft>
                <a:defRPr sz="2100">
                  <a:solidFill>
                    <a:schemeClr val="accent1"/>
                  </a:solidFill>
                  <a:latin typeface="Arial" charset="0"/>
                </a:defRPr>
              </a:lvl4pPr>
              <a:lvl5pPr algn="l" rtl="0" eaLnBrk="0" fontAlgn="base" hangingPunct="0">
                <a:lnSpc>
                  <a:spcPct val="90000"/>
                </a:lnSpc>
                <a:spcBef>
                  <a:spcPct val="0"/>
                </a:spcBef>
                <a:spcAft>
                  <a:spcPct val="0"/>
                </a:spcAft>
                <a:defRPr sz="2100">
                  <a:solidFill>
                    <a:schemeClr val="accent1"/>
                  </a:solidFill>
                  <a:latin typeface="Arial" charset="0"/>
                </a:defRPr>
              </a:lvl5pPr>
              <a:lvl6pPr marL="342900" algn="l" rtl="0" fontAlgn="base">
                <a:lnSpc>
                  <a:spcPct val="90000"/>
                </a:lnSpc>
                <a:spcBef>
                  <a:spcPct val="0"/>
                </a:spcBef>
                <a:spcAft>
                  <a:spcPct val="0"/>
                </a:spcAft>
                <a:defRPr sz="2100">
                  <a:solidFill>
                    <a:schemeClr val="accent1"/>
                  </a:solidFill>
                  <a:latin typeface="Arial" charset="0"/>
                </a:defRPr>
              </a:lvl6pPr>
              <a:lvl7pPr marL="685800" algn="l" rtl="0" fontAlgn="base">
                <a:lnSpc>
                  <a:spcPct val="90000"/>
                </a:lnSpc>
                <a:spcBef>
                  <a:spcPct val="0"/>
                </a:spcBef>
                <a:spcAft>
                  <a:spcPct val="0"/>
                </a:spcAft>
                <a:defRPr sz="2100">
                  <a:solidFill>
                    <a:schemeClr val="accent1"/>
                  </a:solidFill>
                  <a:latin typeface="Arial" charset="0"/>
                </a:defRPr>
              </a:lvl7pPr>
              <a:lvl8pPr marL="1028700" algn="l" rtl="0" fontAlgn="base">
                <a:lnSpc>
                  <a:spcPct val="90000"/>
                </a:lnSpc>
                <a:spcBef>
                  <a:spcPct val="0"/>
                </a:spcBef>
                <a:spcAft>
                  <a:spcPct val="0"/>
                </a:spcAft>
                <a:defRPr sz="2100">
                  <a:solidFill>
                    <a:schemeClr val="accent1"/>
                  </a:solidFill>
                  <a:latin typeface="Arial" charset="0"/>
                </a:defRPr>
              </a:lvl8pPr>
              <a:lvl9pPr marL="1371600" algn="l" rtl="0" fontAlgn="base">
                <a:lnSpc>
                  <a:spcPct val="90000"/>
                </a:lnSpc>
                <a:spcBef>
                  <a:spcPct val="0"/>
                </a:spcBef>
                <a:spcAft>
                  <a:spcPct val="0"/>
                </a:spcAft>
                <a:defRPr sz="2100">
                  <a:solidFill>
                    <a:schemeClr val="accent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5CB9"/>
                  </a:solidFill>
                  <a:effectLst/>
                  <a:uLnTx/>
                  <a:uFillTx/>
                  <a:latin typeface="Arial" charset="0"/>
                  <a:ea typeface="Arial" charset="0"/>
                  <a:cs typeface="Arial" charset="0"/>
                </a:rPr>
                <a:t>Gavi Senior Country Manager</a:t>
              </a:r>
            </a:p>
          </p:txBody>
        </p:sp>
        <p:pic>
          <p:nvPicPr>
            <p:cNvPr id="39" name="Picture 38"/>
            <p:cNvPicPr>
              <a:picLocks noChangeAspect="1"/>
            </p:cNvPicPr>
            <p:nvPr/>
          </p:nvPicPr>
          <p:blipFill>
            <a:blip r:embed="rId3"/>
            <a:stretch>
              <a:fillRect/>
            </a:stretch>
          </p:blipFill>
          <p:spPr>
            <a:xfrm>
              <a:off x="3580097" y="2026367"/>
              <a:ext cx="1631922" cy="457354"/>
            </a:xfrm>
            <a:prstGeom prst="rect">
              <a:avLst/>
            </a:prstGeom>
          </p:spPr>
        </p:pic>
        <p:sp>
          <p:nvSpPr>
            <p:cNvPr id="40" name="TextBox 39"/>
            <p:cNvSpPr txBox="1"/>
            <p:nvPr/>
          </p:nvSpPr>
          <p:spPr>
            <a:xfrm>
              <a:off x="6088764" y="2650352"/>
              <a:ext cx="2721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CB9"/>
                  </a:solidFill>
                  <a:effectLst/>
                  <a:uLnTx/>
                  <a:uFillTx/>
                  <a:latin typeface="Arial"/>
                  <a:ea typeface="+mn-ea"/>
                  <a:cs typeface="+mn-cs"/>
                </a:rPr>
                <a:t>Countries can also contact manufacturers directly**</a:t>
              </a:r>
            </a:p>
          </p:txBody>
        </p:sp>
        <p:sp>
          <p:nvSpPr>
            <p:cNvPr id="43" name="Oval 42"/>
            <p:cNvSpPr/>
            <p:nvPr/>
          </p:nvSpPr>
          <p:spPr>
            <a:xfrm>
              <a:off x="610896" y="2859646"/>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1</a:t>
              </a:r>
            </a:p>
          </p:txBody>
        </p:sp>
        <p:grpSp>
          <p:nvGrpSpPr>
            <p:cNvPr id="44" name="Group 43"/>
            <p:cNvGrpSpPr/>
            <p:nvPr/>
          </p:nvGrpSpPr>
          <p:grpSpPr>
            <a:xfrm>
              <a:off x="6344530" y="1980872"/>
              <a:ext cx="2046352" cy="647038"/>
              <a:chOff x="6497692" y="3260778"/>
              <a:chExt cx="2046352" cy="647038"/>
            </a:xfrm>
          </p:grpSpPr>
          <p:pic>
            <p:nvPicPr>
              <p:cNvPr id="58" name="Picture 57"/>
              <p:cNvPicPr>
                <a:picLocks noChangeAspect="1"/>
              </p:cNvPicPr>
              <p:nvPr/>
            </p:nvPicPr>
            <p:blipFill>
              <a:blip r:embed="rId4"/>
              <a:stretch>
                <a:fillRect/>
              </a:stretch>
            </p:blipFill>
            <p:spPr>
              <a:xfrm>
                <a:off x="6497692" y="3287668"/>
                <a:ext cx="857968" cy="558167"/>
              </a:xfrm>
              <a:prstGeom prst="rect">
                <a:avLst/>
              </a:prstGeom>
            </p:spPr>
          </p:pic>
          <p:pic>
            <p:nvPicPr>
              <p:cNvPr id="59" name="Picture 58"/>
              <p:cNvPicPr>
                <a:picLocks noChangeAspect="1"/>
              </p:cNvPicPr>
              <p:nvPr/>
            </p:nvPicPr>
            <p:blipFill>
              <a:blip r:embed="rId5"/>
              <a:stretch>
                <a:fillRect/>
              </a:stretch>
            </p:blipFill>
            <p:spPr>
              <a:xfrm>
                <a:off x="7290156" y="3260778"/>
                <a:ext cx="1253888" cy="647038"/>
              </a:xfrm>
              <a:prstGeom prst="rect">
                <a:avLst/>
              </a:prstGeom>
            </p:spPr>
          </p:pic>
        </p:grpSp>
        <p:sp>
          <p:nvSpPr>
            <p:cNvPr id="45" name="Rectangle 44"/>
            <p:cNvSpPr/>
            <p:nvPr/>
          </p:nvSpPr>
          <p:spPr>
            <a:xfrm>
              <a:off x="305357" y="2617417"/>
              <a:ext cx="8545954" cy="8976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Oval 51"/>
            <p:cNvSpPr/>
            <p:nvPr/>
          </p:nvSpPr>
          <p:spPr>
            <a:xfrm>
              <a:off x="3015952" y="2857282"/>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57" name="Oval 56"/>
            <p:cNvSpPr/>
            <p:nvPr/>
          </p:nvSpPr>
          <p:spPr>
            <a:xfrm>
              <a:off x="5656764" y="286408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3</a:t>
              </a:r>
            </a:p>
          </p:txBody>
        </p:sp>
      </p:grpSp>
      <p:sp>
        <p:nvSpPr>
          <p:cNvPr id="60" name="TextBox 59"/>
          <p:cNvSpPr txBox="1"/>
          <p:nvPr/>
        </p:nvSpPr>
        <p:spPr>
          <a:xfrm>
            <a:off x="305357" y="3416878"/>
            <a:ext cx="8533285" cy="7386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43434"/>
                </a:solidFill>
                <a:effectLst/>
                <a:uLnTx/>
                <a:uFillTx/>
                <a:latin typeface="Arial"/>
                <a:ea typeface="+mn-ea"/>
                <a:cs typeface="+mn-cs"/>
              </a:rPr>
              <a:t>* Prior to contacting UNICEF SD, countries should first consult available resources at UNICEF Country Offices. If countries decide to contact UNICEF SD </a:t>
            </a:r>
            <a:r>
              <a:rPr kumimoji="0" lang="en-GB" sz="1400" b="1" i="0" u="none" strike="noStrike" kern="1200" cap="none" spc="0" normalizeH="0" baseline="0" noProof="0" dirty="0">
                <a:ln>
                  <a:noFill/>
                </a:ln>
                <a:solidFill>
                  <a:srgbClr val="343434"/>
                </a:solidFill>
                <a:effectLst/>
                <a:uLnTx/>
                <a:uFillTx/>
                <a:latin typeface="Arial"/>
                <a:ea typeface="+mn-ea"/>
                <a:cs typeface="+mn-cs"/>
              </a:rPr>
              <a:t>for pricing related questions</a:t>
            </a:r>
            <a:r>
              <a:rPr kumimoji="0" lang="en-GB" sz="1400" b="0" i="0" u="none" strike="noStrike" kern="1200" cap="none" spc="0" normalizeH="0" baseline="0" noProof="0" dirty="0">
                <a:ln>
                  <a:noFill/>
                </a:ln>
                <a:solidFill>
                  <a:srgbClr val="343434"/>
                </a:solidFill>
                <a:effectLst/>
                <a:uLnTx/>
                <a:uFillTx/>
                <a:latin typeface="Arial"/>
                <a:ea typeface="+mn-ea"/>
                <a:cs typeface="+mn-cs"/>
              </a:rPr>
              <a:t>, </a:t>
            </a:r>
            <a:r>
              <a:rPr kumimoji="0" lang="en-GB" sz="1400" b="1" i="0" u="none" strike="noStrike" kern="1200" cap="none" spc="0" normalizeH="0" baseline="0" noProof="0" dirty="0">
                <a:ln>
                  <a:noFill/>
                </a:ln>
                <a:solidFill>
                  <a:srgbClr val="343434"/>
                </a:solidFill>
                <a:effectLst/>
                <a:uLnTx/>
                <a:uFillTx/>
                <a:latin typeface="Arial"/>
                <a:ea typeface="+mn-ea"/>
                <a:cs typeface="+mn-cs"/>
              </a:rPr>
              <a:t>UNICEF CO should be copied in the correspondences</a:t>
            </a:r>
            <a:r>
              <a:rPr kumimoji="0" lang="en-GB" sz="1400" b="0" i="0" u="none" strike="noStrike" kern="1200" cap="none" spc="0" normalizeH="0" baseline="0" noProof="0" dirty="0">
                <a:ln>
                  <a:noFill/>
                </a:ln>
                <a:solidFill>
                  <a:srgbClr val="343434"/>
                </a:solidFill>
                <a:effectLst/>
                <a:uLnTx/>
                <a:uFillTx/>
                <a:latin typeface="Arial"/>
                <a:ea typeface="+mn-ea"/>
                <a:cs typeface="+mn-cs"/>
              </a:rPr>
              <a:t>.</a:t>
            </a:r>
          </a:p>
        </p:txBody>
      </p:sp>
      <p:sp>
        <p:nvSpPr>
          <p:cNvPr id="61" name="Rounded Rectangle 60"/>
          <p:cNvSpPr/>
          <p:nvPr/>
        </p:nvSpPr>
        <p:spPr>
          <a:xfrm>
            <a:off x="305356" y="4547463"/>
            <a:ext cx="8533285" cy="4394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hlinkClick r:id="rId6"/>
              </a:rPr>
              <a:t>https://www.gavi.org/library/gavi-documents/supply-procurement/</a:t>
            </a:r>
            <a:r>
              <a:rPr kumimoji="0" lang="en-GB" sz="2000" b="0" i="0" u="none" strike="noStrike" kern="1200" cap="none" spc="0" normalizeH="0" baseline="0" noProof="0" dirty="0">
                <a:ln>
                  <a:noFill/>
                </a:ln>
                <a:solidFill>
                  <a:prstClr val="white"/>
                </a:solidFill>
                <a:effectLst/>
                <a:uLnTx/>
                <a:uFillTx/>
                <a:latin typeface="Arial"/>
                <a:ea typeface="+mn-ea"/>
                <a:cs typeface="+mn-cs"/>
              </a:rPr>
              <a:t> </a:t>
            </a:r>
          </a:p>
        </p:txBody>
      </p:sp>
      <p:grpSp>
        <p:nvGrpSpPr>
          <p:cNvPr id="62" name="Group 61"/>
          <p:cNvGrpSpPr/>
          <p:nvPr/>
        </p:nvGrpSpPr>
        <p:grpSpPr>
          <a:xfrm>
            <a:off x="861890" y="5092732"/>
            <a:ext cx="7968487" cy="1546542"/>
            <a:chOff x="935038" y="2889500"/>
            <a:chExt cx="7787481" cy="1546542"/>
          </a:xfrm>
        </p:grpSpPr>
        <p:pic>
          <p:nvPicPr>
            <p:cNvPr id="63" name="Picture 62"/>
            <p:cNvPicPr>
              <a:picLocks noChangeAspect="1"/>
            </p:cNvPicPr>
            <p:nvPr/>
          </p:nvPicPr>
          <p:blipFill>
            <a:blip r:embed="rId7"/>
            <a:stretch>
              <a:fillRect/>
            </a:stretch>
          </p:blipFill>
          <p:spPr>
            <a:xfrm>
              <a:off x="2864644" y="2899819"/>
              <a:ext cx="5857875" cy="738664"/>
            </a:xfrm>
            <a:prstGeom prst="rect">
              <a:avLst/>
            </a:prstGeom>
            <a:ln>
              <a:solidFill>
                <a:schemeClr val="accent1">
                  <a:lumMod val="75000"/>
                </a:schemeClr>
              </a:solidFill>
            </a:ln>
          </p:spPr>
        </p:pic>
        <p:sp>
          <p:nvSpPr>
            <p:cNvPr id="64" name="TextBox 63"/>
            <p:cNvSpPr txBox="1"/>
            <p:nvPr/>
          </p:nvSpPr>
          <p:spPr>
            <a:xfrm>
              <a:off x="935038" y="2889500"/>
              <a:ext cx="1849762" cy="738000"/>
            </a:xfrm>
            <a:prstGeom prst="rect">
              <a:avLst/>
            </a:prstGeom>
            <a:noFill/>
            <a:ln>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5CB9"/>
                  </a:solidFill>
                  <a:effectLst/>
                  <a:uLnTx/>
                  <a:uFillTx/>
                  <a:latin typeface="Arial"/>
                  <a:ea typeface="+mn-ea"/>
                  <a:cs typeface="+mn-cs"/>
                </a:rPr>
                <a:t>Brief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5CB9"/>
                  </a:solidFill>
                  <a:effectLst/>
                  <a:uLnTx/>
                  <a:uFillTx/>
                  <a:latin typeface="Arial"/>
                  <a:ea typeface="+mn-ea"/>
                  <a:cs typeface="+mn-cs"/>
                </a:rPr>
                <a:t>of all manufacturers’ commitments</a:t>
              </a:r>
            </a:p>
          </p:txBody>
        </p:sp>
        <p:sp>
          <p:nvSpPr>
            <p:cNvPr id="65" name="TextBox 64"/>
            <p:cNvSpPr txBox="1"/>
            <p:nvPr/>
          </p:nvSpPr>
          <p:spPr>
            <a:xfrm>
              <a:off x="935038" y="3692643"/>
              <a:ext cx="1849762" cy="738000"/>
            </a:xfrm>
            <a:prstGeom prst="rect">
              <a:avLst/>
            </a:prstGeom>
            <a:noFill/>
            <a:ln>
              <a:solidFill>
                <a:schemeClr val="tx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C00000"/>
                  </a:solidFill>
                  <a:effectLst/>
                  <a:uLnTx/>
                  <a:uFillTx/>
                  <a:latin typeface="Arial"/>
                  <a:ea typeface="+mn-ea"/>
                  <a:cs typeface="+mn-cs"/>
                </a:rPr>
                <a:t>Each commitment is detailed under a “FAQ” document</a:t>
              </a:r>
            </a:p>
          </p:txBody>
        </p:sp>
        <p:grpSp>
          <p:nvGrpSpPr>
            <p:cNvPr id="66" name="Group 65"/>
            <p:cNvGrpSpPr/>
            <p:nvPr/>
          </p:nvGrpSpPr>
          <p:grpSpPr>
            <a:xfrm>
              <a:off x="2864643" y="3683567"/>
              <a:ext cx="5857875" cy="752475"/>
              <a:chOff x="2864644" y="3820516"/>
              <a:chExt cx="5857875" cy="752475"/>
            </a:xfrm>
          </p:grpSpPr>
          <p:pic>
            <p:nvPicPr>
              <p:cNvPr id="67" name="Picture 66"/>
              <p:cNvPicPr>
                <a:picLocks noChangeAspect="1"/>
              </p:cNvPicPr>
              <p:nvPr/>
            </p:nvPicPr>
            <p:blipFill>
              <a:blip r:embed="rId8"/>
              <a:stretch>
                <a:fillRect/>
              </a:stretch>
            </p:blipFill>
            <p:spPr>
              <a:xfrm>
                <a:off x="2864644" y="3820516"/>
                <a:ext cx="5857875" cy="752475"/>
              </a:xfrm>
              <a:prstGeom prst="rect">
                <a:avLst/>
              </a:prstGeom>
              <a:ln>
                <a:solidFill>
                  <a:schemeClr val="tx2">
                    <a:lumMod val="50000"/>
                  </a:schemeClr>
                </a:solidFill>
              </a:ln>
            </p:spPr>
          </p:pic>
          <p:sp>
            <p:nvSpPr>
              <p:cNvPr id="68" name="TextBox 67"/>
              <p:cNvSpPr txBox="1"/>
              <p:nvPr/>
            </p:nvSpPr>
            <p:spPr>
              <a:xfrm>
                <a:off x="7283385" y="4137226"/>
                <a:ext cx="13263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a:ea typeface="+mn-ea"/>
                    <a:cs typeface="+mn-cs"/>
                  </a:rPr>
                  <a:t>example</a:t>
                </a:r>
              </a:p>
            </p:txBody>
          </p:sp>
        </p:grpSp>
      </p:grpSp>
      <p:sp>
        <p:nvSpPr>
          <p:cNvPr id="3" name="Rectangle 2"/>
          <p:cNvSpPr/>
          <p:nvPr/>
        </p:nvSpPr>
        <p:spPr>
          <a:xfrm>
            <a:off x="305357" y="4219250"/>
            <a:ext cx="853328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43434"/>
                </a:solidFill>
                <a:effectLst/>
                <a:uLnTx/>
                <a:uFillTx/>
                <a:latin typeface="Arial"/>
                <a:ea typeface="+mn-ea"/>
                <a:cs typeface="+mn-cs"/>
              </a:rPr>
              <a:t>** Manufacturer contact information can be found within the Price Commitment FAQs:</a:t>
            </a:r>
          </a:p>
        </p:txBody>
      </p:sp>
      <p:sp>
        <p:nvSpPr>
          <p:cNvPr id="4" name="TextBox 3"/>
          <p:cNvSpPr txBox="1"/>
          <p:nvPr/>
        </p:nvSpPr>
        <p:spPr>
          <a:xfrm>
            <a:off x="305356" y="5120192"/>
            <a:ext cx="400110" cy="1541143"/>
          </a:xfrm>
          <a:prstGeom prst="rect">
            <a:avLst/>
          </a:prstGeom>
          <a:solidFill>
            <a:schemeClr val="accent3">
              <a:lumMod val="60000"/>
              <a:lumOff val="40000"/>
            </a:schemeClr>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43434"/>
                </a:solidFill>
                <a:effectLst/>
                <a:uLnTx/>
                <a:uFillTx/>
                <a:latin typeface="Arial"/>
                <a:ea typeface="+mn-ea"/>
                <a:cs typeface="+mn-cs"/>
              </a:rPr>
              <a:t>Available on line</a:t>
            </a:r>
          </a:p>
        </p:txBody>
      </p:sp>
    </p:spTree>
    <p:extLst>
      <p:ext uri="{BB962C8B-B14F-4D97-AF65-F5344CB8AC3E}">
        <p14:creationId xmlns:p14="http://schemas.microsoft.com/office/powerpoint/2010/main" val="304378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3229283"/>
            <a:ext cx="8229600" cy="1143000"/>
          </a:xfrm>
        </p:spPr>
        <p:txBody>
          <a:bodyPr>
            <a:normAutofit/>
          </a:bodyPr>
          <a:lstStyle/>
          <a:p>
            <a:r>
              <a:rPr lang="en-US" b="1" dirty="0"/>
              <a:t>How can countries get more information on vaccine prices?</a:t>
            </a:r>
            <a:endParaRPr lang="en-US" dirty="0"/>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22</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4159016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672869" y="1206796"/>
            <a:ext cx="2016000" cy="544344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26"/>
          <p:cNvSpPr/>
          <p:nvPr/>
        </p:nvSpPr>
        <p:spPr>
          <a:xfrm>
            <a:off x="2524897" y="1197734"/>
            <a:ext cx="2016000" cy="545250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p:cNvSpPr/>
          <p:nvPr/>
        </p:nvSpPr>
        <p:spPr>
          <a:xfrm>
            <a:off x="373177" y="1197733"/>
            <a:ext cx="2016000" cy="54525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19126" y="58888"/>
            <a:ext cx="7907223" cy="1036638"/>
          </a:xfrm>
        </p:spPr>
        <p:txBody>
          <a:bodyPr/>
          <a:lstStyle/>
          <a:p>
            <a:pPr algn="l"/>
            <a:r>
              <a:rPr lang="en-GB" sz="2800" dirty="0">
                <a:solidFill>
                  <a:srgbClr val="0070C0"/>
                </a:solidFill>
              </a:rPr>
              <a:t>Existing vaccine information tools and publications available for countries</a:t>
            </a:r>
          </a:p>
        </p:txBody>
      </p:sp>
      <p:pic>
        <p:nvPicPr>
          <p:cNvPr id="7" name="Content Placeholder 6"/>
          <p:cNvPicPr>
            <a:picLocks noGrp="1" noChangeAspect="1"/>
          </p:cNvPicPr>
          <p:nvPr>
            <p:ph idx="1"/>
          </p:nvPr>
        </p:nvPicPr>
        <p:blipFill>
          <a:blip r:embed="rId3"/>
          <a:stretch>
            <a:fillRect/>
          </a:stretch>
        </p:blipFill>
        <p:spPr>
          <a:xfrm>
            <a:off x="644456" y="2641175"/>
            <a:ext cx="1522446" cy="986515"/>
          </a:xfrm>
          <a:prstGeom prst="rect">
            <a:avLst/>
          </a:prstGeom>
          <a:ln w="76200">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b="12393"/>
          <a:stretch/>
        </p:blipFill>
        <p:spPr>
          <a:xfrm>
            <a:off x="3033948" y="2198373"/>
            <a:ext cx="972523" cy="664614"/>
          </a:xfrm>
          <a:prstGeom prst="rect">
            <a:avLst/>
          </a:prstGeom>
          <a:ln w="76200">
            <a:solidFill>
              <a:schemeClr val="accent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5070278" y="4293390"/>
            <a:ext cx="1207687" cy="789862"/>
          </a:xfrm>
          <a:prstGeom prst="rect">
            <a:avLst/>
          </a:prstGeom>
          <a:ln w="76200">
            <a:solidFill>
              <a:schemeClr val="accent5"/>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a:srcRect l="4111" t="1" r="2740" b="3229"/>
          <a:stretch/>
        </p:blipFill>
        <p:spPr>
          <a:xfrm>
            <a:off x="636379" y="4221614"/>
            <a:ext cx="1538600" cy="1116878"/>
          </a:xfrm>
          <a:prstGeom prst="rect">
            <a:avLst/>
          </a:prstGeom>
          <a:ln w="76200">
            <a:solidFill>
              <a:schemeClr val="accent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a:stretch>
            <a:fillRect/>
          </a:stretch>
        </p:blipFill>
        <p:spPr>
          <a:xfrm>
            <a:off x="5078469" y="2778949"/>
            <a:ext cx="1191303" cy="767674"/>
          </a:xfrm>
          <a:prstGeom prst="rect">
            <a:avLst/>
          </a:prstGeom>
          <a:ln w="76200">
            <a:solidFill>
              <a:schemeClr val="accent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stretch>
            <a:fillRect/>
          </a:stretch>
        </p:blipFill>
        <p:spPr>
          <a:xfrm>
            <a:off x="2783992" y="3477302"/>
            <a:ext cx="1488746" cy="595041"/>
          </a:xfrm>
          <a:prstGeom prst="rect">
            <a:avLst/>
          </a:prstGeom>
          <a:ln w="76200">
            <a:solidFill>
              <a:schemeClr val="accent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9"/>
          <a:srcRect t="7392"/>
          <a:stretch/>
        </p:blipFill>
        <p:spPr>
          <a:xfrm>
            <a:off x="4774122" y="1466118"/>
            <a:ext cx="1800000" cy="584387"/>
          </a:xfrm>
          <a:prstGeom prst="rect">
            <a:avLst/>
          </a:prstGeom>
        </p:spPr>
      </p:pic>
      <p:pic>
        <p:nvPicPr>
          <p:cNvPr id="12" name="Picture 11"/>
          <p:cNvPicPr>
            <a:picLocks noChangeAspect="1"/>
          </p:cNvPicPr>
          <p:nvPr/>
        </p:nvPicPr>
        <p:blipFill>
          <a:blip r:embed="rId10"/>
          <a:stretch>
            <a:fillRect/>
          </a:stretch>
        </p:blipFill>
        <p:spPr>
          <a:xfrm>
            <a:off x="2577024" y="1475518"/>
            <a:ext cx="1926820" cy="540000"/>
          </a:xfrm>
          <a:prstGeom prst="rect">
            <a:avLst/>
          </a:prstGeom>
        </p:spPr>
      </p:pic>
      <p:pic>
        <p:nvPicPr>
          <p:cNvPr id="18" name="Picture 17"/>
          <p:cNvPicPr>
            <a:picLocks noChangeAspect="1"/>
          </p:cNvPicPr>
          <p:nvPr/>
        </p:nvPicPr>
        <p:blipFill rotWithShape="1">
          <a:blip r:embed="rId11"/>
          <a:srcRect t="4320"/>
          <a:stretch/>
        </p:blipFill>
        <p:spPr>
          <a:xfrm>
            <a:off x="505679" y="1437196"/>
            <a:ext cx="1800000" cy="731365"/>
          </a:xfrm>
          <a:prstGeom prst="rect">
            <a:avLst/>
          </a:prstGeom>
        </p:spPr>
      </p:pic>
      <p:sp>
        <p:nvSpPr>
          <p:cNvPr id="3" name="TextBox 2"/>
          <p:cNvSpPr txBox="1"/>
          <p:nvPr/>
        </p:nvSpPr>
        <p:spPr>
          <a:xfrm>
            <a:off x="397668" y="3713923"/>
            <a:ext cx="19474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2"/>
              </a:rPr>
              <a:t>Detailed Product Profile</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
        <p:nvSpPr>
          <p:cNvPr id="17" name="TextBox 16"/>
          <p:cNvSpPr txBox="1"/>
          <p:nvPr/>
        </p:nvSpPr>
        <p:spPr>
          <a:xfrm>
            <a:off x="637467" y="5435358"/>
            <a:ext cx="1522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3"/>
              </a:rPr>
              <a:t>Manufacturer FAQs</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
        <p:nvSpPr>
          <p:cNvPr id="19" name="TextBox 18"/>
          <p:cNvSpPr txBox="1"/>
          <p:nvPr/>
        </p:nvSpPr>
        <p:spPr>
          <a:xfrm>
            <a:off x="2515980" y="2932416"/>
            <a:ext cx="20141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4"/>
              </a:rPr>
              <a:t>Product Menu for Gavi-Supported Vaccines</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
        <p:nvSpPr>
          <p:cNvPr id="20" name="TextBox 19"/>
          <p:cNvSpPr txBox="1"/>
          <p:nvPr/>
        </p:nvSpPr>
        <p:spPr>
          <a:xfrm>
            <a:off x="2676471" y="4131422"/>
            <a:ext cx="17305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rPr>
              <a:t>Tender Award Prices</a:t>
            </a:r>
          </a:p>
        </p:txBody>
      </p:sp>
      <p:sp>
        <p:nvSpPr>
          <p:cNvPr id="21" name="TextBox 20"/>
          <p:cNvSpPr txBox="1"/>
          <p:nvPr/>
        </p:nvSpPr>
        <p:spPr>
          <a:xfrm>
            <a:off x="4808837" y="3630468"/>
            <a:ext cx="17305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5"/>
              </a:rPr>
              <a:t>V3P/MI4A</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
        <p:nvSpPr>
          <p:cNvPr id="22" name="TextBox 21"/>
          <p:cNvSpPr txBox="1"/>
          <p:nvPr/>
        </p:nvSpPr>
        <p:spPr>
          <a:xfrm>
            <a:off x="4606280" y="5164936"/>
            <a:ext cx="21356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6"/>
              </a:rPr>
              <a:t>Fact Sheet on Vaccine Pricing</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
        <p:nvSpPr>
          <p:cNvPr id="24" name="Rectangle 23"/>
          <p:cNvSpPr/>
          <p:nvPr/>
        </p:nvSpPr>
        <p:spPr>
          <a:xfrm>
            <a:off x="6820836" y="1197733"/>
            <a:ext cx="2016000" cy="5452503"/>
          </a:xfrm>
          <a:prstGeom prst="rect">
            <a:avLst/>
          </a:prstGeom>
          <a:gradFill flip="none" rotWithShape="1">
            <a:gsLst>
              <a:gs pos="0">
                <a:srgbClr val="D50032">
                  <a:tint val="66000"/>
                  <a:satMod val="160000"/>
                </a:srgbClr>
              </a:gs>
              <a:gs pos="50000">
                <a:srgbClr val="D50032">
                  <a:tint val="44500"/>
                  <a:satMod val="160000"/>
                </a:srgbClr>
              </a:gs>
              <a:gs pos="100000">
                <a:srgbClr val="D50032">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17"/>
          <a:stretch>
            <a:fillRect/>
          </a:stretch>
        </p:blipFill>
        <p:spPr>
          <a:xfrm>
            <a:off x="7235450" y="2731707"/>
            <a:ext cx="1186772" cy="891140"/>
          </a:xfrm>
          <a:prstGeom prst="rect">
            <a:avLst/>
          </a:prstGeom>
          <a:ln w="76200">
            <a:solidFill>
              <a:schemeClr val="accent5"/>
            </a:solidFill>
          </a:ln>
          <a:effectLst>
            <a:outerShdw blurRad="292100" dist="139700" dir="2700000" algn="tl" rotWithShape="0">
              <a:srgbClr val="333333">
                <a:alpha val="65000"/>
              </a:srgbClr>
            </a:outerShdw>
          </a:effectLst>
        </p:spPr>
      </p:pic>
      <p:sp>
        <p:nvSpPr>
          <p:cNvPr id="9" name="Rectangle 8"/>
          <p:cNvSpPr/>
          <p:nvPr/>
        </p:nvSpPr>
        <p:spPr>
          <a:xfrm>
            <a:off x="7856782" y="171479"/>
            <a:ext cx="1130881" cy="218364"/>
          </a:xfrm>
          <a:prstGeom prst="rect">
            <a:avLst/>
          </a:prstGeom>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43434"/>
                </a:solidFill>
                <a:effectLst/>
                <a:uLnTx/>
                <a:uFillTx/>
                <a:latin typeface="Arial"/>
                <a:ea typeface="+mn-ea"/>
                <a:cs typeface="+mn-cs"/>
              </a:rPr>
              <a:t>Tools</a:t>
            </a:r>
          </a:p>
        </p:txBody>
      </p:sp>
      <p:sp>
        <p:nvSpPr>
          <p:cNvPr id="31" name="Rectangle 30"/>
          <p:cNvSpPr/>
          <p:nvPr/>
        </p:nvSpPr>
        <p:spPr>
          <a:xfrm>
            <a:off x="7856781" y="482983"/>
            <a:ext cx="1130881" cy="234112"/>
          </a:xfrm>
          <a:prstGeom prst="rect">
            <a:avLst/>
          </a:prstGeom>
          <a:ln w="5715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43434"/>
                </a:solidFill>
                <a:effectLst/>
                <a:uLnTx/>
                <a:uFillTx/>
                <a:latin typeface="Arial"/>
                <a:ea typeface="+mn-ea"/>
                <a:cs typeface="+mn-cs"/>
              </a:rPr>
              <a:t>Publications</a:t>
            </a:r>
          </a:p>
        </p:txBody>
      </p:sp>
      <p:sp>
        <p:nvSpPr>
          <p:cNvPr id="30" name="TextBox 29"/>
          <p:cNvSpPr txBox="1"/>
          <p:nvPr/>
        </p:nvSpPr>
        <p:spPr>
          <a:xfrm>
            <a:off x="7099500" y="3720959"/>
            <a:ext cx="14586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8"/>
              </a:rPr>
              <a:t>The Right Shot 2</a:t>
            </a:r>
            <a:r>
              <a:rPr kumimoji="0" lang="en-GB" sz="1200" b="1" i="0" u="none" strike="noStrike" kern="1200" cap="none" spc="0" normalizeH="0" baseline="30000" noProof="0" dirty="0">
                <a:ln>
                  <a:noFill/>
                </a:ln>
                <a:solidFill>
                  <a:srgbClr val="343434"/>
                </a:solidFill>
                <a:effectLst/>
                <a:uLnTx/>
                <a:uFillTx/>
                <a:latin typeface="Arial"/>
                <a:ea typeface="+mn-ea"/>
                <a:cs typeface="+mn-cs"/>
                <a:hlinkClick r:id="rId18"/>
              </a:rPr>
              <a:t>nd</a:t>
            </a:r>
            <a:r>
              <a:rPr kumimoji="0" lang="en-GB" sz="1200" b="1" i="0" u="none" strike="noStrike" kern="1200" cap="none" spc="0" normalizeH="0" baseline="0" noProof="0" dirty="0">
                <a:ln>
                  <a:noFill/>
                </a:ln>
                <a:solidFill>
                  <a:srgbClr val="343434"/>
                </a:solidFill>
                <a:effectLst/>
                <a:uLnTx/>
                <a:uFillTx/>
                <a:latin typeface="Arial"/>
                <a:ea typeface="+mn-ea"/>
                <a:cs typeface="+mn-cs"/>
                <a:hlinkClick r:id="rId18"/>
              </a:rPr>
              <a:t> Ed.</a:t>
            </a:r>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pic>
        <p:nvPicPr>
          <p:cNvPr id="4" name="Picture 3"/>
          <p:cNvPicPr>
            <a:picLocks noChangeAspect="1"/>
          </p:cNvPicPr>
          <p:nvPr/>
        </p:nvPicPr>
        <p:blipFill rotWithShape="1">
          <a:blip r:embed="rId19"/>
          <a:srcRect t="14643" b="15227"/>
          <a:stretch/>
        </p:blipFill>
        <p:spPr>
          <a:xfrm>
            <a:off x="7002552" y="1411545"/>
            <a:ext cx="1652566" cy="771525"/>
          </a:xfrm>
          <a:prstGeom prst="rect">
            <a:avLst/>
          </a:prstGeom>
        </p:spPr>
      </p:pic>
      <p:pic>
        <p:nvPicPr>
          <p:cNvPr id="37" name="Picture 36"/>
          <p:cNvPicPr>
            <a:picLocks noChangeAspect="1"/>
          </p:cNvPicPr>
          <p:nvPr/>
        </p:nvPicPr>
        <p:blipFill rotWithShape="1">
          <a:blip r:embed="rId20" cstate="screen">
            <a:extLst>
              <a:ext uri="{28A0092B-C50C-407E-A947-70E740481C1C}">
                <a14:useLocalDpi xmlns:a14="http://schemas.microsoft.com/office/drawing/2010/main"/>
              </a:ext>
            </a:extLst>
          </a:blip>
          <a:srcRect l="9051" t="48122" r="10582" b="6977"/>
          <a:stretch/>
        </p:blipFill>
        <p:spPr>
          <a:xfrm>
            <a:off x="3026979" y="5624492"/>
            <a:ext cx="986459" cy="716723"/>
          </a:xfrm>
          <a:prstGeom prst="rect">
            <a:avLst/>
          </a:prstGeom>
          <a:ln w="76200">
            <a:solidFill>
              <a:srgbClr val="CE0F69"/>
            </a:solidFill>
          </a:ln>
        </p:spPr>
      </p:pic>
      <p:sp>
        <p:nvSpPr>
          <p:cNvPr id="38" name="TextBox 37"/>
          <p:cNvSpPr txBox="1"/>
          <p:nvPr/>
        </p:nvSpPr>
        <p:spPr>
          <a:xfrm>
            <a:off x="2675149" y="6411553"/>
            <a:ext cx="17305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rPr>
              <a:t>Market Notes</a:t>
            </a:r>
          </a:p>
        </p:txBody>
      </p:sp>
      <p:pic>
        <p:nvPicPr>
          <p:cNvPr id="16" name="Picture 15"/>
          <p:cNvPicPr>
            <a:picLocks noChangeAspect="1"/>
          </p:cNvPicPr>
          <p:nvPr/>
        </p:nvPicPr>
        <p:blipFill rotWithShape="1">
          <a:blip r:embed="rId21"/>
          <a:srcRect l="1455" r="6716" b="11454"/>
          <a:stretch/>
        </p:blipFill>
        <p:spPr>
          <a:xfrm>
            <a:off x="2851688" y="4514448"/>
            <a:ext cx="1348352" cy="661988"/>
          </a:xfrm>
          <a:prstGeom prst="rect">
            <a:avLst/>
          </a:prstGeom>
          <a:ln w="76200">
            <a:solidFill>
              <a:schemeClr val="accent1"/>
            </a:solidFill>
          </a:ln>
          <a:effectLst>
            <a:outerShdw blurRad="292100" dist="139700" dir="2700000" algn="tl" rotWithShape="0">
              <a:srgbClr val="333333">
                <a:alpha val="65000"/>
              </a:srgbClr>
            </a:outerShdw>
          </a:effectLst>
        </p:spPr>
      </p:pic>
      <p:sp>
        <p:nvSpPr>
          <p:cNvPr id="39" name="TextBox 38"/>
          <p:cNvSpPr txBox="1"/>
          <p:nvPr/>
        </p:nvSpPr>
        <p:spPr>
          <a:xfrm>
            <a:off x="2581588" y="5230971"/>
            <a:ext cx="18907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43434"/>
                </a:solidFill>
                <a:effectLst/>
                <a:uLnTx/>
                <a:uFillTx/>
                <a:latin typeface="Arial"/>
                <a:ea typeface="+mn-ea"/>
                <a:cs typeface="+mn-cs"/>
              </a:rPr>
              <a:t>Transparency Awards</a:t>
            </a:r>
          </a:p>
        </p:txBody>
      </p:sp>
      <p:pic>
        <p:nvPicPr>
          <p:cNvPr id="32" name="Picture 2" descr="http://www.gavi.org/images/GAVI_ALLIANCE_Logo.gif">
            <a:extLst>
              <a:ext uri="{FF2B5EF4-FFF2-40B4-BE49-F238E27FC236}">
                <a16:creationId xmlns:a16="http://schemas.microsoft.com/office/drawing/2014/main" id="{979F186D-4AF1-44A9-A922-7E183D3820A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2">
            <a:extLst>
              <a:ext uri="{FF2B5EF4-FFF2-40B4-BE49-F238E27FC236}">
                <a16:creationId xmlns:a16="http://schemas.microsoft.com/office/drawing/2014/main" id="{7813BCC7-B617-4AAC-AFBF-A011D10584D0}"/>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23</a:t>
            </a:fld>
            <a:r>
              <a:rPr lang="en-US" sz="1200" dirty="0">
                <a:latin typeface="Arial"/>
                <a:cs typeface="Arial"/>
              </a:rPr>
              <a:t> | </a:t>
            </a:r>
            <a:r>
              <a:rPr lang="en-US" sz="1200" dirty="0">
                <a:solidFill>
                  <a:schemeClr val="tx2"/>
                </a:solidFill>
                <a:latin typeface="Arial"/>
                <a:cs typeface="Arial"/>
              </a:rPr>
              <a:t>www.lnct.global</a:t>
            </a:r>
          </a:p>
        </p:txBody>
      </p:sp>
      <p:pic>
        <p:nvPicPr>
          <p:cNvPr id="23" name="Picture 22">
            <a:extLst>
              <a:ext uri="{FF2B5EF4-FFF2-40B4-BE49-F238E27FC236}">
                <a16:creationId xmlns:a16="http://schemas.microsoft.com/office/drawing/2014/main" id="{2812558C-7FF0-4150-8F9C-69B906D86C3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129551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F54A0-8F71-4B18-98F9-F9CA81D69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
        <p:nvSpPr>
          <p:cNvPr id="2" name="Title 1"/>
          <p:cNvSpPr>
            <a:spLocks noGrp="1"/>
          </p:cNvSpPr>
          <p:nvPr>
            <p:ph type="title"/>
          </p:nvPr>
        </p:nvSpPr>
        <p:spPr>
          <a:xfrm>
            <a:off x="290858" y="68396"/>
            <a:ext cx="7853017" cy="1036637"/>
          </a:xfrm>
        </p:spPr>
        <p:txBody>
          <a:bodyPr>
            <a:normAutofit/>
          </a:bodyPr>
          <a:lstStyle/>
          <a:p>
            <a:pPr algn="l"/>
            <a:r>
              <a:rPr lang="en-US" sz="2800" dirty="0">
                <a:solidFill>
                  <a:srgbClr val="0070C0"/>
                </a:solidFill>
              </a:rPr>
              <a:t>Several ongoing initiatives to strengthen capacity on vaccine pricing and procurement</a:t>
            </a:r>
          </a:p>
        </p:txBody>
      </p:sp>
      <p:sp>
        <p:nvSpPr>
          <p:cNvPr id="3" name="Content Placeholder 2"/>
          <p:cNvSpPr>
            <a:spLocks noGrp="1"/>
          </p:cNvSpPr>
          <p:nvPr>
            <p:ph idx="1"/>
          </p:nvPr>
        </p:nvSpPr>
        <p:spPr>
          <a:xfrm>
            <a:off x="537328" y="1219200"/>
            <a:ext cx="7606547" cy="2451847"/>
          </a:xfrm>
        </p:spPr>
        <p:txBody>
          <a:bodyPr/>
          <a:lstStyle/>
          <a:p>
            <a:pPr>
              <a:lnSpc>
                <a:spcPct val="100000"/>
              </a:lnSpc>
              <a:spcBef>
                <a:spcPts val="1200"/>
              </a:spcBef>
              <a:buClr>
                <a:srgbClr val="0070C0"/>
              </a:buClr>
              <a:buFont typeface="Wingdings" panose="05000000000000000000" pitchFamily="2" charset="2"/>
              <a:buChar char="§"/>
            </a:pPr>
            <a:r>
              <a:rPr lang="en-US" sz="1800" b="0" dirty="0"/>
              <a:t>Knowledge and understanding of vaccine pricing requires </a:t>
            </a:r>
            <a:r>
              <a:rPr lang="en-US" sz="1800" dirty="0"/>
              <a:t>time and capacity building at global, regional and national levels</a:t>
            </a:r>
            <a:r>
              <a:rPr lang="en-US" sz="1800" b="0" dirty="0"/>
              <a:t>.</a:t>
            </a:r>
          </a:p>
          <a:p>
            <a:pPr>
              <a:lnSpc>
                <a:spcPct val="100000"/>
              </a:lnSpc>
              <a:spcBef>
                <a:spcPts val="1200"/>
              </a:spcBef>
              <a:buClr>
                <a:srgbClr val="0070C0"/>
              </a:buClr>
              <a:buFont typeface="Wingdings" panose="05000000000000000000" pitchFamily="2" charset="2"/>
              <a:buChar char="§"/>
            </a:pPr>
            <a:r>
              <a:rPr lang="en-US" sz="1800" b="0" dirty="0"/>
              <a:t>Transition and post-transition engagement includes support on </a:t>
            </a:r>
            <a:r>
              <a:rPr lang="en-US" sz="1800" dirty="0"/>
              <a:t>vaccine procurement capacity building</a:t>
            </a:r>
            <a:r>
              <a:rPr lang="en-US" sz="1800" b="0" dirty="0"/>
              <a:t>. </a:t>
            </a:r>
          </a:p>
          <a:p>
            <a:pPr>
              <a:lnSpc>
                <a:spcPct val="100000"/>
              </a:lnSpc>
              <a:spcBef>
                <a:spcPts val="1200"/>
              </a:spcBef>
              <a:buClr>
                <a:srgbClr val="0070C0"/>
              </a:buClr>
              <a:buFont typeface="Wingdings" panose="05000000000000000000" pitchFamily="2" charset="2"/>
              <a:buChar char="§"/>
            </a:pPr>
            <a:r>
              <a:rPr lang="en-US" sz="1800" b="0" dirty="0"/>
              <a:t>The Gavi Alliance partners have initiated the following (partly funded by </a:t>
            </a:r>
            <a:r>
              <a:rPr lang="en-US" sz="1800" dirty="0"/>
              <a:t>Gavi sustainability SFA funding</a:t>
            </a:r>
            <a:r>
              <a:rPr lang="en-US" sz="1800" b="0" dirty="0"/>
              <a:t>):</a:t>
            </a:r>
          </a:p>
        </p:txBody>
      </p:sp>
      <p:sp>
        <p:nvSpPr>
          <p:cNvPr id="4" name="Rounded Rectangle 3"/>
          <p:cNvSpPr/>
          <p:nvPr/>
        </p:nvSpPr>
        <p:spPr>
          <a:xfrm>
            <a:off x="928688" y="3349155"/>
            <a:ext cx="3492000" cy="12774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LNCT – Learning Network for Countries in Transition</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hlinkClick r:id="rId4"/>
              </a:rPr>
              <a:t>https://lnct.global/</a:t>
            </a:r>
            <a:r>
              <a:rPr kumimoji="0" lang="en-US" sz="1600" b="0" i="0" u="none" strike="noStrike" kern="1200" cap="none" spc="0" normalizeH="0" baseline="0" noProof="0" dirty="0">
                <a:ln>
                  <a:noFill/>
                </a:ln>
                <a:solidFill>
                  <a:srgbClr val="FFFFFF"/>
                </a:solidFill>
                <a:effectLst/>
                <a:uLnTx/>
                <a:uFillTx/>
                <a:latin typeface="Arial"/>
                <a:ea typeface="+mn-ea"/>
                <a:cs typeface="+mn-cs"/>
              </a:rPr>
              <a:t> (focus on vaccine procurement in 2018 – webinar on prices and procurement)</a:t>
            </a:r>
          </a:p>
        </p:txBody>
      </p:sp>
      <p:sp>
        <p:nvSpPr>
          <p:cNvPr id="10" name="Rounded Rectangle 9"/>
          <p:cNvSpPr/>
          <p:nvPr/>
        </p:nvSpPr>
        <p:spPr>
          <a:xfrm>
            <a:off x="935038" y="4696468"/>
            <a:ext cx="3492000" cy="82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VPPN - Vaccine Procurement Practitioner Network </a:t>
            </a:r>
            <a:r>
              <a:rPr kumimoji="0" lang="en-US" sz="1600" b="0" i="0" u="none" strike="noStrike" kern="1200" cap="none" spc="0" normalizeH="0" baseline="0" noProof="0" dirty="0">
                <a:ln>
                  <a:noFill/>
                </a:ln>
                <a:solidFill>
                  <a:srgbClr val="FFFFFF"/>
                </a:solidFill>
                <a:effectLst/>
                <a:uLnTx/>
                <a:uFillTx/>
                <a:latin typeface="Arial"/>
                <a:ea typeface="+mn-ea"/>
                <a:cs typeface="+mn-cs"/>
              </a:rPr>
              <a:t>(UNICEF)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hlinkClick r:id="rId5"/>
              </a:rPr>
              <a:t>http://www.vppnetwork.org/</a:t>
            </a:r>
            <a:r>
              <a:rPr kumimoji="0" lang="en-US" sz="16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1" name="Rounded Rectangle 10"/>
          <p:cNvSpPr/>
          <p:nvPr/>
        </p:nvSpPr>
        <p:spPr>
          <a:xfrm>
            <a:off x="4651875" y="5214858"/>
            <a:ext cx="3492000" cy="828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Arial"/>
                <a:ea typeface="+mn-ea"/>
                <a:cs typeface="+mn-cs"/>
              </a:rPr>
              <a:t>Development</a:t>
            </a:r>
            <a:r>
              <a:rPr kumimoji="0" lang="en-US" sz="1800" b="0" i="0" u="none" strike="noStrike" kern="1200" cap="none" spc="0" normalizeH="0" baseline="0" noProof="0" dirty="0">
                <a:ln>
                  <a:noFill/>
                </a:ln>
                <a:solidFill>
                  <a:srgbClr val="FFFFFF"/>
                </a:solidFill>
                <a:effectLst/>
                <a:uLnTx/>
                <a:uFillTx/>
                <a:latin typeface="Arial"/>
                <a:ea typeface="+mn-ea"/>
                <a:cs typeface="+mn-cs"/>
              </a:rPr>
              <a:t> of an </a:t>
            </a:r>
            <a:r>
              <a:rPr kumimoji="0" lang="en-US" sz="1800" b="1" i="0" u="none" strike="noStrike" kern="1200" cap="none" spc="0" normalizeH="0" baseline="0" noProof="0" dirty="0">
                <a:ln>
                  <a:noFill/>
                </a:ln>
                <a:solidFill>
                  <a:srgbClr val="FFFFFF"/>
                </a:solidFill>
                <a:effectLst/>
                <a:uLnTx/>
                <a:uFillTx/>
                <a:latin typeface="Arial"/>
                <a:ea typeface="+mn-ea"/>
                <a:cs typeface="+mn-cs"/>
              </a:rPr>
              <a:t>e-module on vaccine procurement </a:t>
            </a:r>
            <a:r>
              <a:rPr kumimoji="0" lang="en-US" sz="1800" b="0" i="0" u="none" strike="noStrike" kern="1200" cap="none" spc="0" normalizeH="0" baseline="0" noProof="0" dirty="0">
                <a:ln>
                  <a:noFill/>
                </a:ln>
                <a:solidFill>
                  <a:srgbClr val="FFFFFF"/>
                </a:solidFill>
                <a:effectLst/>
                <a:uLnTx/>
                <a:uFillTx/>
                <a:latin typeface="Arial"/>
                <a:ea typeface="+mn-ea"/>
                <a:cs typeface="+mn-cs"/>
              </a:rPr>
              <a:t>(UNICEF)</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ounded Rectangle 11"/>
          <p:cNvSpPr/>
          <p:nvPr/>
        </p:nvSpPr>
        <p:spPr>
          <a:xfrm>
            <a:off x="4651875" y="3389928"/>
            <a:ext cx="3492000" cy="828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FFFFFF"/>
                </a:solidFill>
                <a:effectLst/>
                <a:uLnTx/>
                <a:uFillTx/>
                <a:latin typeface="Arial"/>
                <a:ea typeface="+mn-ea"/>
                <a:cs typeface="+mn-cs"/>
              </a:rPr>
              <a:t>Development</a:t>
            </a:r>
            <a:r>
              <a:rPr kumimoji="0" lang="en-GB" sz="1800" b="0" i="0" u="none" strike="noStrike" kern="1200" cap="none" spc="0" normalizeH="0" baseline="0" noProof="0" dirty="0">
                <a:ln>
                  <a:noFill/>
                </a:ln>
                <a:solidFill>
                  <a:srgbClr val="FFFFFF"/>
                </a:solidFill>
                <a:effectLst/>
                <a:uLnTx/>
                <a:uFillTx/>
                <a:latin typeface="Arial"/>
                <a:ea typeface="+mn-ea"/>
                <a:cs typeface="+mn-cs"/>
              </a:rPr>
              <a:t> of a </a:t>
            </a:r>
            <a:r>
              <a:rPr kumimoji="0" lang="en-US" sz="1800" b="0" i="0" u="none" strike="noStrike" kern="1200" cap="none" spc="0" normalizeH="0" baseline="0" noProof="0" dirty="0">
                <a:ln>
                  <a:noFill/>
                </a:ln>
                <a:solidFill>
                  <a:srgbClr val="FFFFFF"/>
                </a:solidFill>
                <a:effectLst/>
                <a:uLnTx/>
                <a:uFillTx/>
                <a:latin typeface="Arial"/>
                <a:ea typeface="+mn-ea"/>
                <a:cs typeface="+mn-cs"/>
              </a:rPr>
              <a:t>vaccine </a:t>
            </a:r>
            <a:r>
              <a:rPr kumimoji="0" lang="en-US" sz="1800" b="1" i="0" u="none" strike="noStrike" kern="1200" cap="none" spc="0" normalizeH="0" baseline="0" noProof="0" dirty="0">
                <a:ln>
                  <a:noFill/>
                </a:ln>
                <a:solidFill>
                  <a:srgbClr val="FFFFFF"/>
                </a:solidFill>
                <a:effectLst/>
                <a:uLnTx/>
                <a:uFillTx/>
                <a:latin typeface="Arial"/>
                <a:ea typeface="+mn-ea"/>
                <a:cs typeface="+mn-cs"/>
              </a:rPr>
              <a:t>procurement assessment tool </a:t>
            </a:r>
            <a:r>
              <a:rPr kumimoji="0" lang="en-US" sz="1800" b="0" i="0" u="none" strike="noStrike" kern="1200" cap="none" spc="0" normalizeH="0" baseline="0" noProof="0" dirty="0">
                <a:ln>
                  <a:noFill/>
                </a:ln>
                <a:solidFill>
                  <a:srgbClr val="FFFFFF"/>
                </a:solidFill>
                <a:effectLst/>
                <a:uLnTx/>
                <a:uFillTx/>
                <a:latin typeface="Arial"/>
                <a:ea typeface="+mn-ea"/>
                <a:cs typeface="+mn-cs"/>
              </a:rPr>
              <a:t>(UNICEF)</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ounded Rectangle 12"/>
          <p:cNvSpPr/>
          <p:nvPr/>
        </p:nvSpPr>
        <p:spPr>
          <a:xfrm>
            <a:off x="4651875" y="4302393"/>
            <a:ext cx="3492000" cy="828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Arial"/>
                <a:ea typeface="+mn-ea"/>
                <a:cs typeface="+mn-cs"/>
              </a:rPr>
              <a:t>Development</a:t>
            </a:r>
            <a:r>
              <a:rPr kumimoji="0" lang="en-US" sz="1800" b="0" i="0" u="none" strike="noStrike" kern="1200" cap="none" spc="0" normalizeH="0" baseline="0" noProof="0" dirty="0">
                <a:ln>
                  <a:noFill/>
                </a:ln>
                <a:solidFill>
                  <a:srgbClr val="FFFFFF"/>
                </a:solidFill>
                <a:effectLst/>
                <a:uLnTx/>
                <a:uFillTx/>
                <a:latin typeface="Arial"/>
                <a:ea typeface="+mn-ea"/>
                <a:cs typeface="+mn-cs"/>
              </a:rPr>
              <a:t> of </a:t>
            </a:r>
            <a:r>
              <a:rPr kumimoji="0" lang="en-US" sz="1800" b="1" i="0" u="none" strike="noStrike" kern="1200" cap="none" spc="0" normalizeH="0" baseline="0" noProof="0" dirty="0">
                <a:ln>
                  <a:noFill/>
                </a:ln>
                <a:solidFill>
                  <a:srgbClr val="FFFFFF"/>
                </a:solidFill>
                <a:effectLst/>
                <a:uLnTx/>
                <a:uFillTx/>
                <a:latin typeface="Arial"/>
                <a:ea typeface="+mn-ea"/>
                <a:cs typeface="+mn-cs"/>
              </a:rPr>
              <a:t>16 Gavi transitioning country fact-sheets </a:t>
            </a:r>
            <a:r>
              <a:rPr kumimoji="0" lang="en-US" sz="1800" b="0" i="0" u="none" strike="noStrike" kern="1200" cap="none" spc="0" normalizeH="0" baseline="0" noProof="0" dirty="0">
                <a:ln>
                  <a:noFill/>
                </a:ln>
                <a:solidFill>
                  <a:srgbClr val="FFFFFF"/>
                </a:solidFill>
                <a:effectLst/>
                <a:uLnTx/>
                <a:uFillTx/>
                <a:latin typeface="Arial"/>
                <a:ea typeface="+mn-ea"/>
                <a:cs typeface="+mn-cs"/>
              </a:rPr>
              <a:t>on vaccine prices (WHO)</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ounded Rectangle 13"/>
          <p:cNvSpPr/>
          <p:nvPr/>
        </p:nvSpPr>
        <p:spPr>
          <a:xfrm>
            <a:off x="935038" y="5824326"/>
            <a:ext cx="3492000" cy="828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Targeted </a:t>
            </a:r>
            <a:r>
              <a:rPr kumimoji="0" lang="en-US" sz="1800" b="1" i="0" u="none" strike="noStrike" kern="1200" cap="none" spc="0" normalizeH="0" baseline="0" noProof="0" dirty="0">
                <a:ln>
                  <a:noFill/>
                </a:ln>
                <a:solidFill>
                  <a:srgbClr val="FFFFFF"/>
                </a:solidFill>
                <a:effectLst/>
                <a:uLnTx/>
                <a:uFillTx/>
                <a:latin typeface="Arial"/>
                <a:ea typeface="+mn-ea"/>
                <a:cs typeface="+mn-cs"/>
              </a:rPr>
              <a:t>technical assistance </a:t>
            </a:r>
            <a:r>
              <a:rPr kumimoji="0" lang="en-US" sz="1800" b="0" i="0" u="none" strike="noStrike" kern="1200" cap="none" spc="0" normalizeH="0" baseline="0" noProof="0" dirty="0">
                <a:ln>
                  <a:noFill/>
                </a:ln>
                <a:solidFill>
                  <a:srgbClr val="FFFFFF"/>
                </a:solidFill>
                <a:effectLst/>
                <a:uLnTx/>
                <a:uFillTx/>
                <a:latin typeface="Arial"/>
                <a:ea typeface="+mn-ea"/>
                <a:cs typeface="+mn-cs"/>
              </a:rPr>
              <a:t>(Partners)</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2" descr="http://www.gavi.org/images/GAVI_ALLIANCE_Logo.gif">
            <a:extLst>
              <a:ext uri="{FF2B5EF4-FFF2-40B4-BE49-F238E27FC236}">
                <a16:creationId xmlns:a16="http://schemas.microsoft.com/office/drawing/2014/main" id="{B9FC6B13-FAB9-4BF1-8665-D8751EA12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a:extLst>
              <a:ext uri="{FF2B5EF4-FFF2-40B4-BE49-F238E27FC236}">
                <a16:creationId xmlns:a16="http://schemas.microsoft.com/office/drawing/2014/main" id="{69F8F414-378B-45D7-ADB0-BB4B59B7A0F0}"/>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24</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166988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7" y="3229283"/>
            <a:ext cx="8229600" cy="1143000"/>
          </a:xfrm>
        </p:spPr>
        <p:txBody>
          <a:bodyPr>
            <a:normAutofit/>
          </a:bodyPr>
          <a:lstStyle/>
          <a:p>
            <a:r>
              <a:rPr lang="en-US" b="1" dirty="0"/>
              <a:t>Summary and conclusion</a:t>
            </a:r>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25</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126332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gavi.org/images/GAVI_ALLIANCE_Logo.gif">
            <a:extLst>
              <a:ext uri="{FF2B5EF4-FFF2-40B4-BE49-F238E27FC236}">
                <a16:creationId xmlns:a16="http://schemas.microsoft.com/office/drawing/2014/main" id="{782B4F2E-2254-495E-992F-F257D57D0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92919" y="0"/>
            <a:ext cx="7787481" cy="1036638"/>
          </a:xfrm>
        </p:spPr>
        <p:txBody>
          <a:bodyPr/>
          <a:lstStyle/>
          <a:p>
            <a:pPr algn="l"/>
            <a:r>
              <a:rPr lang="en-US" sz="2800" dirty="0">
                <a:solidFill>
                  <a:srgbClr val="0070C0"/>
                </a:solidFill>
              </a:rPr>
              <a:t>Vaccine prices after Gavi transition: key takeaways</a:t>
            </a:r>
          </a:p>
        </p:txBody>
      </p:sp>
      <p:sp>
        <p:nvSpPr>
          <p:cNvPr id="8" name="Content Placeholder 4"/>
          <p:cNvSpPr>
            <a:spLocks noGrp="1"/>
          </p:cNvSpPr>
          <p:nvPr>
            <p:ph idx="4294967295"/>
          </p:nvPr>
        </p:nvSpPr>
        <p:spPr>
          <a:xfrm>
            <a:off x="565608" y="1168924"/>
            <a:ext cx="8156910" cy="3654285"/>
          </a:xfrm>
          <a:prstGeom prst="rect">
            <a:avLst/>
          </a:prstGeom>
        </p:spPr>
        <p:txBody>
          <a:bodyPr>
            <a:noAutofit/>
          </a:bodyPr>
          <a:lstStyle/>
          <a:p>
            <a:pPr>
              <a:spcAft>
                <a:spcPts val="1200"/>
              </a:spcAft>
              <a:buClr>
                <a:srgbClr val="0070C0"/>
              </a:buClr>
              <a:buFont typeface="Wingdings" panose="05000000000000000000" pitchFamily="2" charset="2"/>
              <a:buChar char="§"/>
            </a:pPr>
            <a:r>
              <a:rPr lang="en-GB" sz="1800" dirty="0"/>
              <a:t>Unique situation for vaccines: there are </a:t>
            </a:r>
            <a:r>
              <a:rPr lang="en-GB" sz="1800" b="0" dirty="0"/>
              <a:t>manufacturers’ commitments regarding prices after Gavi transition.</a:t>
            </a:r>
          </a:p>
          <a:p>
            <a:pPr>
              <a:spcAft>
                <a:spcPts val="1200"/>
              </a:spcAft>
              <a:buClr>
                <a:srgbClr val="0070C0"/>
              </a:buClr>
              <a:buFont typeface="Wingdings" panose="05000000000000000000" pitchFamily="2" charset="2"/>
              <a:buChar char="§"/>
            </a:pPr>
            <a:r>
              <a:rPr lang="en-GB" sz="1800" b="0" dirty="0"/>
              <a:t>These commitments are from manufacturers to countries and </a:t>
            </a:r>
            <a:r>
              <a:rPr lang="en-GB" sz="1800" dirty="0"/>
              <a:t>cannot be guaranteed by Gavi.</a:t>
            </a:r>
            <a:endParaRPr lang="en-GB" sz="1800" b="0" dirty="0"/>
          </a:p>
          <a:p>
            <a:pPr>
              <a:spcAft>
                <a:spcPts val="1200"/>
              </a:spcAft>
              <a:buClr>
                <a:srgbClr val="0070C0"/>
              </a:buClr>
              <a:buFont typeface="Wingdings" panose="05000000000000000000" pitchFamily="2" charset="2"/>
              <a:buChar char="§"/>
            </a:pPr>
            <a:r>
              <a:rPr lang="en-US" sz="1800" dirty="0">
                <a:sym typeface="Wingdings" panose="05000000000000000000" pitchFamily="2" charset="2"/>
              </a:rPr>
              <a:t>Every country should look into details </a:t>
            </a:r>
            <a:r>
              <a:rPr lang="en-US" sz="1800" b="0" dirty="0">
                <a:sym typeface="Wingdings" panose="05000000000000000000" pitchFamily="2" charset="2"/>
              </a:rPr>
              <a:t>whether commitments can apply or not (see slide 15).</a:t>
            </a:r>
          </a:p>
          <a:p>
            <a:pPr>
              <a:spcAft>
                <a:spcPts val="1200"/>
              </a:spcAft>
              <a:buClr>
                <a:srgbClr val="0070C0"/>
              </a:buClr>
              <a:buFont typeface="Wingdings" panose="05000000000000000000" pitchFamily="2" charset="2"/>
              <a:buChar char="§"/>
            </a:pPr>
            <a:r>
              <a:rPr lang="en-US" sz="1800" dirty="0">
                <a:sym typeface="Wingdings" panose="05000000000000000000" pitchFamily="2" charset="2"/>
              </a:rPr>
              <a:t>Gavi Alliance can help</a:t>
            </a:r>
            <a:r>
              <a:rPr lang="en-US" sz="1800" b="0" dirty="0">
                <a:sym typeface="Wingdings" panose="05000000000000000000" pitchFamily="2" charset="2"/>
              </a:rPr>
              <a:t>, including UNICEF and WHO, to get more information. Countries </a:t>
            </a:r>
            <a:r>
              <a:rPr lang="en-US" sz="1800" dirty="0">
                <a:sym typeface="Wingdings" panose="05000000000000000000" pitchFamily="2" charset="2"/>
              </a:rPr>
              <a:t>can also directly contact manufacturers</a:t>
            </a:r>
            <a:r>
              <a:rPr lang="en-US" sz="1800" b="0" dirty="0">
                <a:sym typeface="Wingdings" panose="05000000000000000000" pitchFamily="2" charset="2"/>
              </a:rPr>
              <a:t>.</a:t>
            </a:r>
            <a:endParaRPr lang="en-US" sz="1800" dirty="0">
              <a:sym typeface="Wingdings" panose="05000000000000000000" pitchFamily="2" charset="2"/>
            </a:endParaRPr>
          </a:p>
          <a:p>
            <a:pPr>
              <a:spcAft>
                <a:spcPts val="1200"/>
              </a:spcAft>
              <a:buClr>
                <a:srgbClr val="0070C0"/>
              </a:buClr>
              <a:buFont typeface="Wingdings" panose="05000000000000000000" pitchFamily="2" charset="2"/>
              <a:buChar char="§"/>
            </a:pPr>
            <a:r>
              <a:rPr lang="en-US" sz="1800" b="0" dirty="0"/>
              <a:t>There are </a:t>
            </a:r>
            <a:r>
              <a:rPr lang="en-US" sz="1800" dirty="0"/>
              <a:t>several ongoing initiatives to reinforce vaccine procurement knowledge and capacities</a:t>
            </a:r>
            <a:r>
              <a:rPr lang="en-US" sz="1800" b="0" dirty="0"/>
              <a:t>.	</a:t>
            </a:r>
          </a:p>
        </p:txBody>
      </p:sp>
      <p:sp>
        <p:nvSpPr>
          <p:cNvPr id="9" name="Content Placeholder 3"/>
          <p:cNvSpPr>
            <a:spLocks noGrp="1"/>
          </p:cNvSpPr>
          <p:nvPr>
            <p:ph idx="1"/>
          </p:nvPr>
        </p:nvSpPr>
        <p:spPr>
          <a:xfrm>
            <a:off x="868681" y="5017611"/>
            <a:ext cx="7676895" cy="1154589"/>
          </a:xfrm>
          <a:solidFill>
            <a:schemeClr val="accent3">
              <a:lumMod val="60000"/>
              <a:lumOff val="40000"/>
            </a:schemeClr>
          </a:solidFill>
        </p:spPr>
        <p:txBody>
          <a:bodyPr>
            <a:normAutofit lnSpcReduction="10000"/>
          </a:bodyPr>
          <a:lstStyle/>
          <a:p>
            <a:pPr marL="0" indent="0" algn="ctr">
              <a:buNone/>
            </a:pPr>
            <a:r>
              <a:rPr lang="en-US" sz="1400" dirty="0">
                <a:solidFill>
                  <a:schemeClr val="tx1"/>
                </a:solidFill>
              </a:rPr>
              <a:t>CONTACT INFO @ Gavi :  </a:t>
            </a:r>
          </a:p>
          <a:p>
            <a:pPr marL="0" indent="0" algn="ctr">
              <a:buNone/>
            </a:pPr>
            <a:r>
              <a:rPr lang="en-US" sz="1300" dirty="0">
                <a:solidFill>
                  <a:schemeClr val="tx1"/>
                </a:solidFill>
              </a:rPr>
              <a:t>Juliette Puret, </a:t>
            </a:r>
            <a:r>
              <a:rPr lang="en-US" sz="1300" b="0" dirty="0">
                <a:solidFill>
                  <a:schemeClr val="tx1"/>
                </a:solidFill>
              </a:rPr>
              <a:t>Senior Programme Manager - Immunisation Financing and Sustainability team</a:t>
            </a:r>
          </a:p>
          <a:p>
            <a:pPr marL="0" indent="0" algn="ctr">
              <a:buNone/>
            </a:pPr>
            <a:r>
              <a:rPr lang="en-US" sz="1300" b="0" dirty="0">
                <a:solidFill>
                  <a:schemeClr val="tx1"/>
                </a:solidFill>
                <a:hlinkClick r:id="rId3"/>
              </a:rPr>
              <a:t>Jpuret-external-consultant@gavi.org</a:t>
            </a:r>
            <a:r>
              <a:rPr lang="en-US" sz="1300" b="0" dirty="0">
                <a:solidFill>
                  <a:schemeClr val="tx1"/>
                </a:solidFill>
              </a:rPr>
              <a:t> </a:t>
            </a:r>
          </a:p>
          <a:p>
            <a:pPr marL="0" indent="0" algn="ctr">
              <a:buNone/>
            </a:pPr>
            <a:r>
              <a:rPr lang="en-US" sz="1300" dirty="0">
                <a:solidFill>
                  <a:schemeClr val="tx1"/>
                </a:solidFill>
              </a:rPr>
              <a:t>Edward Baker, </a:t>
            </a:r>
            <a:r>
              <a:rPr lang="en-US" sz="1300" b="0" dirty="0">
                <a:solidFill>
                  <a:schemeClr val="tx1"/>
                </a:solidFill>
              </a:rPr>
              <a:t>Senior Specialist - Strategy, Development and Tenders, Policy &amp;  Market Shaping </a:t>
            </a:r>
            <a:r>
              <a:rPr lang="en-US" sz="1300" b="0" dirty="0">
                <a:solidFill>
                  <a:schemeClr val="tx1"/>
                </a:solidFill>
                <a:hlinkClick r:id="rId4"/>
              </a:rPr>
              <a:t>ebaker@gavi.org</a:t>
            </a:r>
            <a:r>
              <a:rPr lang="en-US" sz="1300" b="0" dirty="0">
                <a:solidFill>
                  <a:schemeClr val="tx1"/>
                </a:solidFill>
              </a:rPr>
              <a:t> </a:t>
            </a:r>
          </a:p>
          <a:p>
            <a:pPr marL="0" indent="0" algn="ctr">
              <a:buNone/>
            </a:pPr>
            <a:endParaRPr lang="en-US" sz="1400" dirty="0">
              <a:solidFill>
                <a:schemeClr val="tx1"/>
              </a:solidFill>
            </a:endParaRPr>
          </a:p>
        </p:txBody>
      </p:sp>
      <p:sp>
        <p:nvSpPr>
          <p:cNvPr id="10" name="Slide Number Placeholder 2">
            <a:extLst>
              <a:ext uri="{FF2B5EF4-FFF2-40B4-BE49-F238E27FC236}">
                <a16:creationId xmlns:a16="http://schemas.microsoft.com/office/drawing/2014/main" id="{4B2FDAE9-BA81-4F13-8F37-C0CAB7F78DD7}"/>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26</a:t>
            </a:fld>
            <a:r>
              <a:rPr lang="en-US" sz="1200" dirty="0">
                <a:latin typeface="Arial"/>
                <a:cs typeface="Arial"/>
              </a:rPr>
              <a:t> | </a:t>
            </a:r>
            <a:r>
              <a:rPr lang="en-US" sz="1200" dirty="0">
                <a:solidFill>
                  <a:schemeClr val="tx2"/>
                </a:solidFill>
                <a:latin typeface="Arial"/>
                <a:cs typeface="Arial"/>
              </a:rPr>
              <a:t>www.lnct.global</a:t>
            </a:r>
          </a:p>
        </p:txBody>
      </p:sp>
      <p:pic>
        <p:nvPicPr>
          <p:cNvPr id="11" name="Picture 10">
            <a:extLst>
              <a:ext uri="{FF2B5EF4-FFF2-40B4-BE49-F238E27FC236}">
                <a16:creationId xmlns:a16="http://schemas.microsoft.com/office/drawing/2014/main" id="{88E95167-ACAE-4331-ABFB-5011B3F0A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327574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QUESTIONS</a:t>
            </a:r>
            <a:endParaRPr lang="en-US" b="1" dirty="0"/>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59FD92-E8AB-4F86-BA9A-090210CAFD7B}" type="slidenum">
              <a:rPr kumimoji="0" lang="en-US" sz="1200" b="0" i="0" u="none" strike="noStrike" kern="1200" cap="none" spc="0" normalizeH="0" baseline="0" noProof="0" smtClean="0">
                <a:ln>
                  <a:noFill/>
                </a:ln>
                <a:solidFill>
                  <a:srgbClr val="F7F7F7"/>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US" sz="1200" b="0" i="0" u="none" strike="noStrike" kern="1200" cap="none" spc="0" normalizeH="0" baseline="0" noProof="0" dirty="0">
                <a:ln>
                  <a:noFill/>
                </a:ln>
                <a:solidFill>
                  <a:srgbClr val="F7F7F7"/>
                </a:solidFill>
                <a:effectLst/>
                <a:uLnTx/>
                <a:uFillTx/>
                <a:latin typeface="Arial"/>
                <a:ea typeface="+mn-ea"/>
                <a:cs typeface="Arial"/>
              </a:rPr>
              <a:t> | </a:t>
            </a:r>
            <a:r>
              <a:rPr kumimoji="0" lang="en-US" sz="1200" b="0" i="0" u="none" strike="noStrike" kern="1200" cap="none" spc="0" normalizeH="0" baseline="0" noProof="0" dirty="0" err="1">
                <a:ln>
                  <a:noFill/>
                </a:ln>
                <a:solidFill>
                  <a:srgbClr val="BFBFBF"/>
                </a:solidFill>
                <a:effectLst/>
                <a:uLnTx/>
                <a:uFillTx/>
                <a:latin typeface="Arial"/>
                <a:ea typeface="+mn-ea"/>
                <a:cs typeface="Arial"/>
              </a:rPr>
              <a:t>www.lnct.global</a:t>
            </a:r>
            <a:endParaRPr kumimoji="0" lang="en-US" sz="1200" b="0" i="0" u="none" strike="noStrike" kern="1200" cap="none" spc="0" normalizeH="0" baseline="0" noProof="0" dirty="0">
              <a:ln>
                <a:noFill/>
              </a:ln>
              <a:solidFill>
                <a:srgbClr val="BFBFBF"/>
              </a:solidFill>
              <a:effectLst/>
              <a:uLnTx/>
              <a:uFillTx/>
              <a:latin typeface="Arial"/>
              <a:ea typeface="+mn-ea"/>
              <a:cs typeface="Arial"/>
            </a:endParaRPr>
          </a:p>
        </p:txBody>
      </p:sp>
    </p:spTree>
    <p:extLst>
      <p:ext uri="{BB962C8B-B14F-4D97-AF65-F5344CB8AC3E}">
        <p14:creationId xmlns:p14="http://schemas.microsoft.com/office/powerpoint/2010/main" val="185706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54F8-7C71-48EE-9B55-B29034890320}"/>
              </a:ext>
            </a:extLst>
          </p:cNvPr>
          <p:cNvSpPr>
            <a:spLocks noGrp="1"/>
          </p:cNvSpPr>
          <p:nvPr>
            <p:ph type="title"/>
          </p:nvPr>
        </p:nvSpPr>
        <p:spPr>
          <a:xfrm>
            <a:off x="132202" y="244821"/>
            <a:ext cx="8554598" cy="575311"/>
          </a:xfrm>
        </p:spPr>
        <p:txBody>
          <a:bodyPr>
            <a:normAutofit/>
          </a:bodyPr>
          <a:lstStyle/>
          <a:p>
            <a:r>
              <a:rPr lang="en-US" sz="2800" dirty="0">
                <a:solidFill>
                  <a:srgbClr val="0070C0"/>
                </a:solidFill>
              </a:rPr>
              <a:t>Q&amp;A Discussion Summary (1 of 2)</a:t>
            </a:r>
          </a:p>
        </p:txBody>
      </p:sp>
      <p:sp>
        <p:nvSpPr>
          <p:cNvPr id="3" name="Content Placeholder 2">
            <a:extLst>
              <a:ext uri="{FF2B5EF4-FFF2-40B4-BE49-F238E27FC236}">
                <a16:creationId xmlns:a16="http://schemas.microsoft.com/office/drawing/2014/main" id="{22A13729-D945-466F-A58B-4BEAC3A6EE1E}"/>
              </a:ext>
            </a:extLst>
          </p:cNvPr>
          <p:cNvSpPr>
            <a:spLocks noGrp="1"/>
          </p:cNvSpPr>
          <p:nvPr>
            <p:ph idx="1"/>
          </p:nvPr>
        </p:nvSpPr>
        <p:spPr>
          <a:xfrm>
            <a:off x="132202" y="820133"/>
            <a:ext cx="8554598" cy="5016124"/>
          </a:xfrm>
        </p:spPr>
        <p:txBody>
          <a:bodyPr>
            <a:normAutofit fontScale="92500"/>
          </a:bodyPr>
          <a:lstStyle/>
          <a:p>
            <a:pPr>
              <a:buClr>
                <a:srgbClr val="0070C0"/>
              </a:buClr>
            </a:pPr>
            <a:r>
              <a:rPr lang="en-US" sz="1400" b="1" dirty="0"/>
              <a:t>How many countries are in the post-transition phase and how many are benefitting from Gavi prices?</a:t>
            </a:r>
            <a:br>
              <a:rPr lang="en-US" sz="1400" dirty="0"/>
            </a:br>
            <a:r>
              <a:rPr lang="en-US" sz="1400" dirty="0"/>
              <a:t>At the moment, there are 16 countries in post-transition and all of them have mentioned access to a similar price. We cannot say Gavi prices anymore, because by definition it is not Gavi anymore. It can be a little different because all the different commitments and each country has different access. The prices mentioned during this presentation are in general the maximum prices, but it can actually be lower.</a:t>
            </a:r>
          </a:p>
          <a:p>
            <a:pPr>
              <a:buClr>
                <a:srgbClr val="0070C0"/>
              </a:buClr>
            </a:pPr>
            <a:r>
              <a:rPr lang="en-US" sz="1400" b="1" dirty="0"/>
              <a:t>Is it possible to switch to another presentation and benefit from Gavi price for a vaccine introduced with Gavi support?</a:t>
            </a:r>
            <a:br>
              <a:rPr lang="en-US" sz="1400" dirty="0"/>
            </a:br>
            <a:r>
              <a:rPr lang="en-US" sz="1400" dirty="0"/>
              <a:t>It’s a tricky question…it depends on every manufacturer. [The] first thing you should look at is which presentation you have and then see whether it would be worth it to switch to another, not only taking into account the price but also the storage capacity, training, etc. Most manufacturers allow the country to switch [with the exception of] GSK. </a:t>
            </a:r>
          </a:p>
          <a:p>
            <a:pPr>
              <a:buClr>
                <a:srgbClr val="0070C0"/>
              </a:buClr>
            </a:pPr>
            <a:r>
              <a:rPr lang="en-US" sz="1400" b="1" dirty="0"/>
              <a:t>Have any Gavi countries adopted the new Rotavirus vaccine? </a:t>
            </a:r>
            <a:br>
              <a:rPr lang="en-US" sz="1400" dirty="0"/>
            </a:br>
            <a:r>
              <a:rPr lang="en-US" sz="1400" dirty="0"/>
              <a:t>In terms of Gavi countries in post-transition, I don’t think so. For all the Gavi countries, this is in discussion especially regarding the supply issues that can [occur with] the different vaccines in general. This would be facilitated by Gavi. </a:t>
            </a:r>
          </a:p>
          <a:p>
            <a:pPr>
              <a:buClr>
                <a:srgbClr val="0070C0"/>
              </a:buClr>
            </a:pPr>
            <a:r>
              <a:rPr lang="en-US" sz="1400" b="1" dirty="0"/>
              <a:t>What is the procedure to access AMC price for PCV if the country has not introduced PCV during its eligibility period? </a:t>
            </a:r>
            <a:br>
              <a:rPr lang="en-US" sz="1400" dirty="0"/>
            </a:br>
            <a:r>
              <a:rPr lang="en-US" sz="1400" dirty="0"/>
              <a:t>What we have to keep in mind is that AMC is very specific to the PCV market only, which is basically more financing tools that can lower large subsidies of the vaccines. Countries are paying 3.5 dollars less now and Gavi is paying 3.5 dollars, so the manufacturers are getting $7 per dose. Because of the AMC, many countries have been able to introduce the vaccine. The AMC exists only until 2020 for the moment and the process to benefit from it is directly [through] Gavi and UNICEF – a country can just contact UNICEF or Gavi to express interest in the product. Every Gavi country is automatically part of the AMC, but for countries in post-transition, it is something to double-check with the manufacturer.</a:t>
            </a:r>
          </a:p>
        </p:txBody>
      </p:sp>
      <p:pic>
        <p:nvPicPr>
          <p:cNvPr id="6" name="Picture 2" descr="http://www.gavi.org/images/GAVI_ALLIANCE_Logo.gif">
            <a:extLst>
              <a:ext uri="{FF2B5EF4-FFF2-40B4-BE49-F238E27FC236}">
                <a16:creationId xmlns:a16="http://schemas.microsoft.com/office/drawing/2014/main" id="{3ED926F9-87CF-47E6-8059-3C8ABB41F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E3A48237-5CEB-4BE4-AA2D-712E8033DFC5}"/>
              </a:ext>
            </a:extLst>
          </p:cNvPr>
          <p:cNvSpPr>
            <a:spLocks noGrp="1"/>
          </p:cNvSpPr>
          <p:nvPr>
            <p:ph type="sldNum" sz="quarter" idx="4"/>
          </p:nvPr>
        </p:nvSpPr>
        <p:spPr>
          <a:xfrm>
            <a:off x="7368686" y="6492875"/>
            <a:ext cx="2133600" cy="365125"/>
          </a:xfrm>
        </p:spPr>
        <p:txBody>
          <a:bodyPr/>
          <a:lstStyle/>
          <a:p>
            <a:pPr algn="l"/>
            <a:fld id="{2459FD92-E8AB-4F86-BA9A-090210CAFD7B}" type="slidenum">
              <a:rPr lang="en-US" smtClean="0">
                <a:latin typeface="Arial"/>
                <a:cs typeface="Arial"/>
              </a:rPr>
              <a:pPr algn="l"/>
              <a:t>28</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3867583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54F8-7C71-48EE-9B55-B29034890320}"/>
              </a:ext>
            </a:extLst>
          </p:cNvPr>
          <p:cNvSpPr>
            <a:spLocks noGrp="1"/>
          </p:cNvSpPr>
          <p:nvPr>
            <p:ph type="title"/>
          </p:nvPr>
        </p:nvSpPr>
        <p:spPr>
          <a:xfrm>
            <a:off x="132202" y="244821"/>
            <a:ext cx="8554598" cy="575311"/>
          </a:xfrm>
        </p:spPr>
        <p:txBody>
          <a:bodyPr>
            <a:normAutofit/>
          </a:bodyPr>
          <a:lstStyle/>
          <a:p>
            <a:r>
              <a:rPr lang="en-US" sz="2800" dirty="0">
                <a:solidFill>
                  <a:srgbClr val="0070C0"/>
                </a:solidFill>
              </a:rPr>
              <a:t>Q&amp;A Discussion Summary (2 of 2)</a:t>
            </a:r>
          </a:p>
        </p:txBody>
      </p:sp>
      <p:sp>
        <p:nvSpPr>
          <p:cNvPr id="3" name="Content Placeholder 2">
            <a:extLst>
              <a:ext uri="{FF2B5EF4-FFF2-40B4-BE49-F238E27FC236}">
                <a16:creationId xmlns:a16="http://schemas.microsoft.com/office/drawing/2014/main" id="{22A13729-D945-466F-A58B-4BEAC3A6EE1E}"/>
              </a:ext>
            </a:extLst>
          </p:cNvPr>
          <p:cNvSpPr>
            <a:spLocks noGrp="1"/>
          </p:cNvSpPr>
          <p:nvPr>
            <p:ph idx="1"/>
          </p:nvPr>
        </p:nvSpPr>
        <p:spPr>
          <a:xfrm>
            <a:off x="132202" y="820133"/>
            <a:ext cx="8554598" cy="5024076"/>
          </a:xfrm>
        </p:spPr>
        <p:txBody>
          <a:bodyPr>
            <a:normAutofit fontScale="85000" lnSpcReduction="20000"/>
          </a:bodyPr>
          <a:lstStyle/>
          <a:p>
            <a:pPr>
              <a:lnSpc>
                <a:spcPct val="120000"/>
              </a:lnSpc>
              <a:buClr>
                <a:srgbClr val="0070C0"/>
              </a:buClr>
            </a:pPr>
            <a:r>
              <a:rPr lang="en-US" sz="1400" b="1" dirty="0"/>
              <a:t>You mentioned that one of the conditions is that countries use UNICEF or PAHO. For countries in the post-transition phase, they may have their own regulations on procurement and have to use their self-procurement mechanism. Is it possible for countries to self-procure and benefit from Gavi prices? </a:t>
            </a:r>
            <a:br>
              <a:rPr lang="en-US" sz="1400" dirty="0"/>
            </a:br>
            <a:r>
              <a:rPr lang="en-US" sz="1400" dirty="0"/>
              <a:t>In general, manufacturers have specified that the procurement has to be through UNICEF or PAHO. That’s because it’s much easier for them to foresee demand and adapt supply. Gavi has not negotiated anything on these commitments and it’s not something we [Gavi] can change, but if a country is self-procuring, they should be able to. It can be discussed with the manufacturer. </a:t>
            </a:r>
          </a:p>
          <a:p>
            <a:pPr>
              <a:lnSpc>
                <a:spcPct val="120000"/>
              </a:lnSpc>
              <a:buClr>
                <a:srgbClr val="0070C0"/>
              </a:buClr>
            </a:pPr>
            <a:r>
              <a:rPr lang="en-US" sz="1400" b="1" dirty="0"/>
              <a:t>What’s the best way for country teams to be informed on the latest developments or changes in the policy and practices related to vaccine prices for countries after transition?</a:t>
            </a:r>
            <a:br>
              <a:rPr lang="en-US" sz="1400" dirty="0"/>
            </a:br>
            <a:r>
              <a:rPr lang="en-US" sz="1400" dirty="0"/>
              <a:t>The best way is to first check on the Gavi website, which is updated quite often. We do not foresee any changes in these commitments, as there was no process of re-negotiating these commitments in the future. I would encourage these countries to look for the information on the prices that they already pay and the prices they could pay after transition. Also, directly asking their [Gavi] senior country manager. </a:t>
            </a:r>
          </a:p>
          <a:p>
            <a:pPr>
              <a:lnSpc>
                <a:spcPct val="120000"/>
              </a:lnSpc>
              <a:buClr>
                <a:srgbClr val="0070C0"/>
              </a:buClr>
            </a:pPr>
            <a:r>
              <a:rPr lang="en-US" sz="1400" b="1" dirty="0"/>
              <a:t>Are Gavi prices available to countries with similar GNI per capita than Graduated countries? Are there any conditions?</a:t>
            </a:r>
            <a:br>
              <a:rPr lang="en-US" sz="1400" dirty="0"/>
            </a:br>
            <a:r>
              <a:rPr lang="en-US" sz="1400" dirty="0"/>
              <a:t>There might be some manufacturers that calculate based on the GNI per capita, but it’s more based on the GNI per capita of the past. It’s already a condition because that’s what explains that a country is in post-transition because the Gavi transition policy is that it is based on the GNI per capita. One manufacturer has a condition [where] the GNI per capita in 2013 has to be below 3,200. The idea behind this is if a country has a very small capacity to pay, there’s more chance to be eligible to these commitments.</a:t>
            </a:r>
          </a:p>
          <a:p>
            <a:pPr>
              <a:lnSpc>
                <a:spcPct val="120000"/>
              </a:lnSpc>
              <a:buClr>
                <a:srgbClr val="0070C0"/>
              </a:buClr>
            </a:pPr>
            <a:r>
              <a:rPr lang="en-US" sz="1400" b="1" dirty="0"/>
              <a:t>Is there any monitoring of vaccine prices post-transition? By whom and how?</a:t>
            </a:r>
            <a:br>
              <a:rPr lang="en-US" sz="1400" dirty="0"/>
            </a:br>
            <a:r>
              <a:rPr lang="en-US" sz="1400" dirty="0"/>
              <a:t>We are still developing, as it’s new to countries in post-transition. For the moment, the monitoring process will be through UNICEF, as they’ve been engaged in the transparency policy of prices that they offer to the countries. If countries enter the data in the V3P tool about the price they are paying, that’s another way to monitor what will be the price after transition. At Gavi, we can probably have access to this information in collaboration with UNICEF. </a:t>
            </a:r>
          </a:p>
        </p:txBody>
      </p:sp>
      <p:pic>
        <p:nvPicPr>
          <p:cNvPr id="6" name="Picture 2" descr="http://www.gavi.org/images/GAVI_ALLIANCE_Logo.gif">
            <a:extLst>
              <a:ext uri="{FF2B5EF4-FFF2-40B4-BE49-F238E27FC236}">
                <a16:creationId xmlns:a16="http://schemas.microsoft.com/office/drawing/2014/main" id="{3ED926F9-87CF-47E6-8059-3C8ABB41F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E3A48237-5CEB-4BE4-AA2D-712E8033DFC5}"/>
              </a:ext>
            </a:extLst>
          </p:cNvPr>
          <p:cNvSpPr>
            <a:spLocks noGrp="1"/>
          </p:cNvSpPr>
          <p:nvPr>
            <p:ph type="sldNum" sz="quarter" idx="4"/>
          </p:nvPr>
        </p:nvSpPr>
        <p:spPr>
          <a:xfrm>
            <a:off x="7368686" y="6492875"/>
            <a:ext cx="2133600" cy="365125"/>
          </a:xfrm>
        </p:spPr>
        <p:txBody>
          <a:bodyPr/>
          <a:lstStyle/>
          <a:p>
            <a:pPr algn="l"/>
            <a:fld id="{2459FD92-E8AB-4F86-BA9A-090210CAFD7B}" type="slidenum">
              <a:rPr lang="en-US" smtClean="0">
                <a:latin typeface="Arial"/>
                <a:cs typeface="Arial"/>
              </a:rPr>
              <a:pPr algn="l"/>
              <a:t>29</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75216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54F8-7C71-48EE-9B55-B29034890320}"/>
              </a:ext>
            </a:extLst>
          </p:cNvPr>
          <p:cNvSpPr>
            <a:spLocks noGrp="1"/>
          </p:cNvSpPr>
          <p:nvPr>
            <p:ph type="title"/>
          </p:nvPr>
        </p:nvSpPr>
        <p:spPr>
          <a:xfrm>
            <a:off x="132202" y="244821"/>
            <a:ext cx="8554598" cy="1007510"/>
          </a:xfrm>
        </p:spPr>
        <p:txBody>
          <a:bodyPr>
            <a:normAutofit/>
          </a:bodyPr>
          <a:lstStyle/>
          <a:p>
            <a:r>
              <a:rPr lang="en-US" sz="2800" dirty="0">
                <a:solidFill>
                  <a:srgbClr val="0070C0"/>
                </a:solidFill>
              </a:rPr>
              <a:t>The Learning Network for Countries in Transition (LNCT)</a:t>
            </a:r>
          </a:p>
        </p:txBody>
      </p:sp>
      <p:sp>
        <p:nvSpPr>
          <p:cNvPr id="3" name="Content Placeholder 2">
            <a:extLst>
              <a:ext uri="{FF2B5EF4-FFF2-40B4-BE49-F238E27FC236}">
                <a16:creationId xmlns:a16="http://schemas.microsoft.com/office/drawing/2014/main" id="{22A13729-D945-466F-A58B-4BEAC3A6EE1E}"/>
              </a:ext>
            </a:extLst>
          </p:cNvPr>
          <p:cNvSpPr>
            <a:spLocks noGrp="1"/>
          </p:cNvSpPr>
          <p:nvPr>
            <p:ph idx="1"/>
          </p:nvPr>
        </p:nvSpPr>
        <p:spPr>
          <a:xfrm>
            <a:off x="457200" y="1510747"/>
            <a:ext cx="8229600" cy="4176619"/>
          </a:xfrm>
        </p:spPr>
        <p:txBody>
          <a:bodyPr>
            <a:normAutofit/>
          </a:bodyPr>
          <a:lstStyle/>
          <a:p>
            <a:pPr>
              <a:buClr>
                <a:srgbClr val="0070C0"/>
              </a:buClr>
            </a:pPr>
            <a:r>
              <a:rPr lang="en-US" dirty="0"/>
              <a:t>A platform dedicated to supporting countries as they transition away from Gavi support to full domestic financing of their national immunization programs. </a:t>
            </a:r>
          </a:p>
          <a:p>
            <a:pPr>
              <a:buClr>
                <a:srgbClr val="0070C0"/>
              </a:buClr>
            </a:pPr>
            <a:endParaRPr lang="en-US" dirty="0"/>
          </a:p>
          <a:p>
            <a:pPr>
              <a:buClr>
                <a:srgbClr val="0070C0"/>
              </a:buClr>
            </a:pPr>
            <a:r>
              <a:rPr lang="en-US" dirty="0"/>
              <a:t>LNCT, pronounced “</a:t>
            </a:r>
            <a:r>
              <a:rPr lang="en-US" i="1" dirty="0"/>
              <a:t>linked</a:t>
            </a:r>
            <a:r>
              <a:rPr lang="en-US" dirty="0"/>
              <a:t>”</a:t>
            </a:r>
          </a:p>
          <a:p>
            <a:pPr>
              <a:buClr>
                <a:srgbClr val="0070C0"/>
              </a:buClr>
            </a:pPr>
            <a:endParaRPr lang="en-US" dirty="0"/>
          </a:p>
          <a:p>
            <a:pPr>
              <a:buClr>
                <a:srgbClr val="0070C0"/>
              </a:buClr>
            </a:pPr>
            <a:r>
              <a:rPr lang="en-US" dirty="0"/>
              <a:t>15 member countries from various regions, in various stages of the Gavi transition process</a:t>
            </a:r>
          </a:p>
          <a:p>
            <a:pPr>
              <a:buClr>
                <a:srgbClr val="0070C0"/>
              </a:buClr>
            </a:pPr>
            <a:endParaRPr lang="en-US" dirty="0"/>
          </a:p>
          <a:p>
            <a:pPr>
              <a:buClr>
                <a:srgbClr val="0070C0"/>
              </a:buClr>
            </a:pPr>
            <a:r>
              <a:rPr lang="en-US" dirty="0"/>
              <a:t>Audience is country practitioners and policymakers involved in financing and managing immunization programs in Gavi transitioning countries</a:t>
            </a:r>
          </a:p>
        </p:txBody>
      </p:sp>
      <p:pic>
        <p:nvPicPr>
          <p:cNvPr id="6" name="Picture 2" descr="http://www.gavi.org/images/GAVI_ALLIANCE_Logo.gif">
            <a:extLst>
              <a:ext uri="{FF2B5EF4-FFF2-40B4-BE49-F238E27FC236}">
                <a16:creationId xmlns:a16="http://schemas.microsoft.com/office/drawing/2014/main" id="{3ED926F9-87CF-47E6-8059-3C8ABB41F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E3A48237-5CEB-4BE4-AA2D-712E8033DFC5}"/>
              </a:ext>
            </a:extLst>
          </p:cNvPr>
          <p:cNvSpPr>
            <a:spLocks noGrp="1"/>
          </p:cNvSpPr>
          <p:nvPr>
            <p:ph type="sldNum" sz="quarter" idx="4"/>
          </p:nvPr>
        </p:nvSpPr>
        <p:spPr>
          <a:xfrm>
            <a:off x="7368686" y="6492875"/>
            <a:ext cx="2133600" cy="365125"/>
          </a:xfrm>
        </p:spPr>
        <p:txBody>
          <a:bodyPr/>
          <a:lstStyle/>
          <a:p>
            <a:pPr algn="l"/>
            <a:fld id="{2459FD92-E8AB-4F86-BA9A-090210CAFD7B}" type="slidenum">
              <a:rPr lang="en-US" smtClean="0">
                <a:latin typeface="Arial"/>
                <a:cs typeface="Arial"/>
              </a:rPr>
              <a:pPr algn="l"/>
              <a:t>3</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369262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DAD39A-49F6-41B8-B8C4-2A2689ABBA9C}"/>
              </a:ext>
            </a:extLst>
          </p:cNvPr>
          <p:cNvPicPr>
            <a:picLocks noChangeAspect="1"/>
          </p:cNvPicPr>
          <p:nvPr/>
        </p:nvPicPr>
        <p:blipFill>
          <a:blip r:embed="rId3"/>
          <a:stretch>
            <a:fillRect/>
          </a:stretch>
        </p:blipFill>
        <p:spPr>
          <a:xfrm>
            <a:off x="7068841" y="80447"/>
            <a:ext cx="1981372" cy="695004"/>
          </a:xfrm>
          <a:prstGeom prst="rect">
            <a:avLst/>
          </a:prstGeom>
        </p:spPr>
      </p:pic>
      <p:sp>
        <p:nvSpPr>
          <p:cNvPr id="14" name="Title 1">
            <a:extLst>
              <a:ext uri="{FF2B5EF4-FFF2-40B4-BE49-F238E27FC236}">
                <a16:creationId xmlns:a16="http://schemas.microsoft.com/office/drawing/2014/main" id="{F738C002-39AB-4683-A6F3-347F52702A43}"/>
              </a:ext>
            </a:extLst>
          </p:cNvPr>
          <p:cNvSpPr>
            <a:spLocks noGrp="1"/>
          </p:cNvSpPr>
          <p:nvPr>
            <p:ph type="title"/>
          </p:nvPr>
        </p:nvSpPr>
        <p:spPr>
          <a:xfrm>
            <a:off x="242825" y="50230"/>
            <a:ext cx="8229600" cy="885757"/>
          </a:xfrm>
        </p:spPr>
        <p:txBody>
          <a:bodyPr>
            <a:noAutofit/>
          </a:bodyPr>
          <a:lstStyle/>
          <a:p>
            <a:r>
              <a:rPr lang="en-US" sz="2800" dirty="0">
                <a:solidFill>
                  <a:srgbClr val="0070C0"/>
                </a:solidFill>
                <a:latin typeface="+mj-lt"/>
                <a:cs typeface="Calibri" panose="020F0502020204030204" pitchFamily="34" charset="0"/>
              </a:rPr>
              <a:t>Continue the conversation on the LNCT </a:t>
            </a:r>
            <a:br>
              <a:rPr lang="en-US" sz="2800" dirty="0">
                <a:solidFill>
                  <a:srgbClr val="0070C0"/>
                </a:solidFill>
                <a:latin typeface="+mj-lt"/>
                <a:cs typeface="Calibri" panose="020F0502020204030204" pitchFamily="34" charset="0"/>
              </a:rPr>
            </a:br>
            <a:r>
              <a:rPr lang="en-US" sz="2800" dirty="0">
                <a:solidFill>
                  <a:srgbClr val="0070C0"/>
                </a:solidFill>
                <a:latin typeface="+mj-lt"/>
                <a:cs typeface="Calibri" panose="020F0502020204030204" pitchFamily="34" charset="0"/>
              </a:rPr>
              <a:t>discussion forum</a:t>
            </a:r>
          </a:p>
        </p:txBody>
      </p:sp>
      <p:sp>
        <p:nvSpPr>
          <p:cNvPr id="15" name="Text Placeholder 9">
            <a:extLst>
              <a:ext uri="{FF2B5EF4-FFF2-40B4-BE49-F238E27FC236}">
                <a16:creationId xmlns:a16="http://schemas.microsoft.com/office/drawing/2014/main" id="{61DC7208-FDCF-412C-843D-04C19D1AE601}"/>
              </a:ext>
            </a:extLst>
          </p:cNvPr>
          <p:cNvSpPr>
            <a:spLocks noGrp="1"/>
          </p:cNvSpPr>
          <p:nvPr>
            <p:ph type="body" sz="quarter" idx="10"/>
          </p:nvPr>
        </p:nvSpPr>
        <p:spPr>
          <a:xfrm>
            <a:off x="457200" y="1003675"/>
            <a:ext cx="8229600" cy="695004"/>
          </a:xfrm>
        </p:spPr>
        <p:txBody>
          <a:bodyPr vert="horz" lIns="91440" tIns="45720" rIns="91440" bIns="45720" rtlCol="0" anchor="t">
            <a:normAutofit/>
          </a:bodyPr>
          <a:lstStyle/>
          <a:p>
            <a:r>
              <a:rPr lang="en-US" dirty="0">
                <a:latin typeface="+mj-lt"/>
                <a:cs typeface="Calibri" panose="020F0502020204030204" pitchFamily="34" charset="0"/>
              </a:rPr>
              <a:t>Explore at: https://lnct.global/forums/forum/discuss/</a:t>
            </a:r>
          </a:p>
        </p:txBody>
      </p:sp>
      <p:pic>
        <p:nvPicPr>
          <p:cNvPr id="2" name="Picture 3" descr="A screenshot of a cell phone&#10;&#10;Description generated with very high confidence">
            <a:extLst>
              <a:ext uri="{FF2B5EF4-FFF2-40B4-BE49-F238E27FC236}">
                <a16:creationId xmlns:a16="http://schemas.microsoft.com/office/drawing/2014/main" id="{EB75EF52-8255-4416-AD3E-BAEE41A2E7DD}"/>
              </a:ext>
            </a:extLst>
          </p:cNvPr>
          <p:cNvPicPr>
            <a:picLocks noChangeAspect="1"/>
          </p:cNvPicPr>
          <p:nvPr/>
        </p:nvPicPr>
        <p:blipFill>
          <a:blip r:embed="rId4"/>
          <a:stretch>
            <a:fillRect/>
          </a:stretch>
        </p:blipFill>
        <p:spPr>
          <a:xfrm>
            <a:off x="-5750" y="1525459"/>
            <a:ext cx="9141122" cy="4396554"/>
          </a:xfrm>
          <a:prstGeom prst="rect">
            <a:avLst/>
          </a:prstGeom>
        </p:spPr>
      </p:pic>
      <p:pic>
        <p:nvPicPr>
          <p:cNvPr id="9" name="Picture 2" descr="http://www.gavi.org/images/GAVI_ALLIANCE_Logo.gif">
            <a:extLst>
              <a:ext uri="{FF2B5EF4-FFF2-40B4-BE49-F238E27FC236}">
                <a16:creationId xmlns:a16="http://schemas.microsoft.com/office/drawing/2014/main" id="{DE3C64FB-8C95-49E7-BE44-0877FE559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a:extLst>
              <a:ext uri="{FF2B5EF4-FFF2-40B4-BE49-F238E27FC236}">
                <a16:creationId xmlns:a16="http://schemas.microsoft.com/office/drawing/2014/main" id="{FC4C6537-A49E-44D2-8B22-0F2E0F8D7320}"/>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30</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38773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70C0"/>
                </a:solidFill>
              </a:rPr>
              <a:t>Vaccine Prices for Countries after Gavi Transition</a:t>
            </a:r>
          </a:p>
        </p:txBody>
      </p:sp>
      <p:sp>
        <p:nvSpPr>
          <p:cNvPr id="3" name="Subtitle 2"/>
          <p:cNvSpPr>
            <a:spLocks noGrp="1"/>
          </p:cNvSpPr>
          <p:nvPr>
            <p:ph type="subTitle" idx="1"/>
          </p:nvPr>
        </p:nvSpPr>
        <p:spPr>
          <a:xfrm>
            <a:off x="874193" y="4265239"/>
            <a:ext cx="6248400" cy="609600"/>
          </a:xfrm>
        </p:spPr>
        <p:txBody>
          <a:bodyPr>
            <a:normAutofit fontScale="85000" lnSpcReduction="10000"/>
          </a:bodyPr>
          <a:lstStyle/>
          <a:p>
            <a:r>
              <a:rPr lang="en-US" dirty="0">
                <a:ea typeface="Lato" panose="020F0502020204030203" pitchFamily="34" charset="0"/>
                <a:cs typeface="Lato" panose="020F0502020204030203" pitchFamily="34" charset="0"/>
              </a:rPr>
              <a:t>LNCT Procurement Webinar Series (3 of 3)</a:t>
            </a:r>
          </a:p>
        </p:txBody>
      </p:sp>
      <p:sp>
        <p:nvSpPr>
          <p:cNvPr id="4" name="Text Placeholder 3"/>
          <p:cNvSpPr>
            <a:spLocks noGrp="1"/>
          </p:cNvSpPr>
          <p:nvPr>
            <p:ph type="body" sz="quarter" idx="12"/>
          </p:nvPr>
        </p:nvSpPr>
        <p:spPr>
          <a:xfrm>
            <a:off x="794682" y="5108028"/>
            <a:ext cx="5038559" cy="1756592"/>
          </a:xfrm>
        </p:spPr>
        <p:txBody>
          <a:bodyPr>
            <a:normAutofit/>
          </a:bodyPr>
          <a:lstStyle/>
          <a:p>
            <a:r>
              <a:rPr lang="en-US" sz="1600" dirty="0"/>
              <a:t>17 July 2018</a:t>
            </a:r>
          </a:p>
          <a:p>
            <a:endParaRPr lang="en-US" dirty="0"/>
          </a:p>
          <a:p>
            <a:endParaRPr lang="en-US" dirty="0"/>
          </a:p>
          <a:p>
            <a:r>
              <a:rPr lang="en-US" sz="1600" b="1" dirty="0">
                <a:latin typeface="+mj-lt"/>
              </a:rPr>
              <a:t>Juliette Puret</a:t>
            </a:r>
            <a:r>
              <a:rPr lang="en-US" sz="1600" dirty="0">
                <a:latin typeface="+mj-lt"/>
              </a:rPr>
              <a:t>,</a:t>
            </a:r>
            <a:r>
              <a:rPr lang="en-US" sz="1600" b="1" dirty="0">
                <a:latin typeface="+mj-lt"/>
              </a:rPr>
              <a:t> </a:t>
            </a:r>
            <a:r>
              <a:rPr lang="en-US" sz="1600" dirty="0">
                <a:latin typeface="+mj-lt"/>
              </a:rPr>
              <a:t>Senior </a:t>
            </a:r>
            <a:r>
              <a:rPr lang="en-US" sz="1600" dirty="0" err="1">
                <a:latin typeface="+mj-lt"/>
              </a:rPr>
              <a:t>Programme</a:t>
            </a:r>
            <a:r>
              <a:rPr lang="en-US" sz="1600" dirty="0">
                <a:latin typeface="+mj-lt"/>
              </a:rPr>
              <a:t> Manager, Immunization Financing and Sustainability, Gavi</a:t>
            </a:r>
          </a:p>
          <a:p>
            <a:endParaRPr lang="en-US" sz="1600" dirty="0">
              <a:latin typeface="+mj-lt"/>
            </a:endParaRPr>
          </a:p>
          <a:p>
            <a:r>
              <a:rPr lang="en-US" sz="1600" b="1" dirty="0">
                <a:latin typeface="+mj-lt"/>
                <a:ea typeface="Lato" panose="020F0502020204030203" pitchFamily="34" charset="0"/>
                <a:cs typeface="Lato" panose="020F0502020204030203" pitchFamily="34" charset="0"/>
              </a:rPr>
              <a:t>Miloud </a:t>
            </a:r>
            <a:r>
              <a:rPr lang="en-US" sz="1600" b="1" dirty="0" err="1">
                <a:latin typeface="+mj-lt"/>
                <a:ea typeface="Lato" panose="020F0502020204030203" pitchFamily="34" charset="0"/>
                <a:cs typeface="Lato" panose="020F0502020204030203" pitchFamily="34" charset="0"/>
              </a:rPr>
              <a:t>Kaddar</a:t>
            </a:r>
            <a:r>
              <a:rPr lang="en-US" sz="1600" dirty="0">
                <a:latin typeface="+mj-lt"/>
                <a:ea typeface="Lato" panose="020F0502020204030203" pitchFamily="34" charset="0"/>
                <a:cs typeface="Lato" panose="020F0502020204030203" pitchFamily="34" charset="0"/>
              </a:rPr>
              <a:t>, Senior Health Economist, Independent Consultant, LNCT Technical Facilitator</a:t>
            </a:r>
          </a:p>
          <a:p>
            <a:endParaRPr lang="en-US" dirty="0"/>
          </a:p>
        </p:txBody>
      </p:sp>
      <p:pic>
        <p:nvPicPr>
          <p:cNvPr id="6" name="Picture 2" descr="http://www.gavi.org/images/GAVI_ALLIANCE_Logo.gif">
            <a:extLst>
              <a:ext uri="{FF2B5EF4-FFF2-40B4-BE49-F238E27FC236}">
                <a16:creationId xmlns:a16="http://schemas.microsoft.com/office/drawing/2014/main" id="{FF04CA8E-2AC4-4592-B6A7-0B63D93EE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616" y="4806381"/>
            <a:ext cx="5291536" cy="14644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3A838D6-0B5B-4164-8A39-F28F378B2820}"/>
              </a:ext>
            </a:extLst>
          </p:cNvPr>
          <p:cNvSpPr/>
          <p:nvPr/>
        </p:nvSpPr>
        <p:spPr>
          <a:xfrm>
            <a:off x="5969872" y="6253655"/>
            <a:ext cx="3258208" cy="547907"/>
          </a:xfrm>
          <a:prstGeom prst="rect">
            <a:avLst/>
          </a:prstGeom>
        </p:spPr>
        <p:txBody>
          <a:bodyPr wrap="square">
            <a:spAutoFit/>
          </a:bodyPr>
          <a:lstStyle/>
          <a:p>
            <a:pPr marL="0" marR="0" lvl="0" indent="0" defTabSz="914400" eaLnBrk="1" fontAlgn="base" latinLnBrk="0" hangingPunct="1">
              <a:lnSpc>
                <a:spcPct val="110000"/>
              </a:lnSpc>
              <a:spcBef>
                <a:spcPct val="0"/>
              </a:spcBef>
              <a:spcAft>
                <a:spcPct val="0"/>
              </a:spcAft>
              <a:buClrTx/>
              <a:buSzTx/>
              <a:buFont typeface="Arial" charset="0"/>
              <a:buNone/>
              <a:tabLst/>
              <a:defRPr/>
            </a:pPr>
            <a:r>
              <a:rPr kumimoji="0" lang="en-US" sz="1400" b="0" i="0" u="none" strike="noStrike" kern="0" cap="none" spc="0" normalizeH="0" baseline="0" noProof="0" dirty="0">
                <a:ln>
                  <a:noFill/>
                </a:ln>
                <a:solidFill>
                  <a:srgbClr val="005CB9"/>
                </a:solidFill>
                <a:effectLst/>
                <a:uLnTx/>
                <a:uFillTx/>
              </a:rPr>
              <a:t>Market shaping and Immunisation Financing &amp; Sustainability Gavi teams</a:t>
            </a:r>
          </a:p>
        </p:txBody>
      </p:sp>
    </p:spTree>
    <p:extLst>
      <p:ext uri="{BB962C8B-B14F-4D97-AF65-F5344CB8AC3E}">
        <p14:creationId xmlns:p14="http://schemas.microsoft.com/office/powerpoint/2010/main" val="274565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5</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172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603B2281-AD48-4C70-AB94-53B6E5AE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pic>
        <p:nvPicPr>
          <p:cNvPr id="37" name="Picture 2" descr="http://www.gavi.org/images/GAVI_ALLIANCE_Logo.gif">
            <a:extLst>
              <a:ext uri="{FF2B5EF4-FFF2-40B4-BE49-F238E27FC236}">
                <a16:creationId xmlns:a16="http://schemas.microsoft.com/office/drawing/2014/main" id="{2419C15E-0464-4D91-9AA0-D0122B79E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gray">
          <a:xfrm>
            <a:off x="248483" y="-7743"/>
            <a:ext cx="8539738" cy="103663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Arial"/>
                <a:ea typeface="+mj-ea"/>
                <a:cs typeface="+mj-cs"/>
              </a:rPr>
              <a:t>The eligibility, transition and co-financing policies are at the heart of </a:t>
            </a:r>
            <a:r>
              <a:rPr kumimoji="0" lang="en-GB" sz="2800" b="0" i="0" u="none" strike="noStrike" kern="1200" cap="none" spc="0" normalizeH="0" baseline="0" noProof="0" dirty="0" err="1">
                <a:ln>
                  <a:noFill/>
                </a:ln>
                <a:solidFill>
                  <a:srgbClr val="0070C0"/>
                </a:solidFill>
                <a:effectLst/>
                <a:uLnTx/>
                <a:uFillTx/>
                <a:latin typeface="Arial"/>
                <a:ea typeface="+mj-ea"/>
                <a:cs typeface="+mj-cs"/>
              </a:rPr>
              <a:t>Gavi’s</a:t>
            </a:r>
            <a:r>
              <a:rPr kumimoji="0" lang="en-GB" sz="2800" b="0" i="0" u="none" strike="noStrike" kern="1200" cap="none" spc="0" normalizeH="0" baseline="0" noProof="0" dirty="0">
                <a:ln>
                  <a:noFill/>
                </a:ln>
                <a:solidFill>
                  <a:srgbClr val="0070C0"/>
                </a:solidFill>
                <a:effectLst/>
                <a:uLnTx/>
                <a:uFillTx/>
                <a:latin typeface="Arial"/>
                <a:ea typeface="+mj-ea"/>
                <a:cs typeface="+mj-cs"/>
              </a:rPr>
              <a:t> catalytic funding model</a:t>
            </a:r>
          </a:p>
        </p:txBody>
      </p:sp>
      <p:sp>
        <p:nvSpPr>
          <p:cNvPr id="13" name="Rectangle 12"/>
          <p:cNvSpPr/>
          <p:nvPr/>
        </p:nvSpPr>
        <p:spPr>
          <a:xfrm>
            <a:off x="534824" y="4506573"/>
            <a:ext cx="2091970" cy="1015663"/>
          </a:xfrm>
          <a:prstGeom prst="rect">
            <a:avLst/>
          </a:prstGeom>
        </p:spPr>
        <p:txBody>
          <a:bodyPr wrap="square">
            <a:spAutoFit/>
          </a:bodyPr>
          <a:lstStyle/>
          <a:p>
            <a:pPr marL="1587"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Country ownership  of Gavi-supported vaccines  through a small co-payment while building procurement capacity</a:t>
            </a:r>
          </a:p>
        </p:txBody>
      </p:sp>
      <p:sp>
        <p:nvSpPr>
          <p:cNvPr id="15" name="Rectangle 14"/>
          <p:cNvSpPr/>
          <p:nvPr/>
        </p:nvSpPr>
        <p:spPr>
          <a:xfrm>
            <a:off x="2858588" y="4586614"/>
            <a:ext cx="1648004" cy="830997"/>
          </a:xfrm>
          <a:prstGeom prst="rect">
            <a:avLst/>
          </a:prstGeom>
        </p:spPr>
        <p:txBody>
          <a:bodyPr wrap="square">
            <a:spAutoFit/>
          </a:bodyPr>
          <a:lstStyle/>
          <a:p>
            <a:pPr marL="1587"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Increasing co-payment to prepare for transition (15% per year)</a:t>
            </a:r>
          </a:p>
        </p:txBody>
      </p:sp>
      <p:sp>
        <p:nvSpPr>
          <p:cNvPr id="16" name="Isosceles Triangle 15"/>
          <p:cNvSpPr/>
          <p:nvPr/>
        </p:nvSpPr>
        <p:spPr>
          <a:xfrm rot="5400000">
            <a:off x="2305049" y="4917187"/>
            <a:ext cx="848070" cy="17974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29"/>
          <p:cNvSpPr>
            <a:spLocks noChangeArrowheads="1"/>
          </p:cNvSpPr>
          <p:nvPr/>
        </p:nvSpPr>
        <p:spPr bwMode="auto">
          <a:xfrm>
            <a:off x="4730922" y="4808734"/>
            <a:ext cx="1621289" cy="1116000"/>
          </a:xfrm>
          <a:prstGeom prst="rect">
            <a:avLst/>
          </a:prstGeom>
          <a:noFill/>
          <a:ln w="9525">
            <a:noFill/>
            <a:miter lim="800000"/>
            <a:headEnd/>
            <a:tailEnd/>
          </a:ln>
          <a:effectLst/>
        </p:spPr>
        <p:txBody>
          <a:bodyPr wrap="square" lIns="108000" tIns="0" rIns="108000" bIns="0" anchor="t">
            <a:noAutofit/>
          </a:bodyPr>
          <a:lstStyle/>
          <a:p>
            <a:pPr marL="1587"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Transition to full financing in </a:t>
            </a:r>
            <a:r>
              <a:rPr kumimoji="0" lang="en-GB" sz="1200" b="1" i="0" u="none" strike="noStrike" kern="1200" cap="none" spc="0" normalizeH="0" baseline="0" noProof="0" dirty="0">
                <a:ln>
                  <a:noFill/>
                </a:ln>
                <a:solidFill>
                  <a:prstClr val="black"/>
                </a:solidFill>
                <a:effectLst/>
                <a:uLnTx/>
                <a:uFillTx/>
                <a:latin typeface="Arial"/>
                <a:ea typeface="+mn-ea"/>
                <a:cs typeface="+mn-cs"/>
              </a:rPr>
              <a:t>5 years</a:t>
            </a:r>
          </a:p>
        </p:txBody>
      </p:sp>
      <p:sp>
        <p:nvSpPr>
          <p:cNvPr id="18" name="Isosceles Triangle 17"/>
          <p:cNvSpPr/>
          <p:nvPr/>
        </p:nvSpPr>
        <p:spPr>
          <a:xfrm rot="5400000">
            <a:off x="4127534" y="4895696"/>
            <a:ext cx="848070" cy="21283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29"/>
          <p:cNvSpPr>
            <a:spLocks noChangeArrowheads="1"/>
          </p:cNvSpPr>
          <p:nvPr/>
        </p:nvSpPr>
        <p:spPr bwMode="auto">
          <a:xfrm>
            <a:off x="6569950" y="4654299"/>
            <a:ext cx="1439929" cy="1116000"/>
          </a:xfrm>
          <a:prstGeom prst="rect">
            <a:avLst/>
          </a:prstGeom>
          <a:noFill/>
          <a:ln w="9525">
            <a:noFill/>
            <a:miter lim="800000"/>
            <a:headEnd/>
            <a:tailEnd/>
          </a:ln>
          <a:effectLst/>
        </p:spPr>
        <p:txBody>
          <a:bodyPr wrap="square" lIns="108000" tIns="0" rIns="108000" bIns="0" anchor="t">
            <a:noAutofit/>
          </a:bodyPr>
          <a:lstStyle/>
          <a:p>
            <a:pPr marL="1587"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Governments </a:t>
            </a:r>
            <a:r>
              <a:rPr kumimoji="0" lang="en-GB" sz="1200" b="1" i="0" u="sng" strike="noStrike" kern="1200" cap="none" spc="0" normalizeH="0" baseline="0" noProof="0" dirty="0">
                <a:ln>
                  <a:noFill/>
                </a:ln>
                <a:solidFill>
                  <a:prstClr val="black"/>
                </a:solidFill>
                <a:effectLst/>
                <a:uLnTx/>
                <a:uFillTx/>
                <a:latin typeface="Arial"/>
                <a:ea typeface="+mn-ea"/>
                <a:cs typeface="+mn-cs"/>
              </a:rPr>
              <a:t>independently</a:t>
            </a:r>
            <a:r>
              <a:rPr kumimoji="0" lang="en-GB" sz="1200" b="0" i="0" u="none" strike="noStrike" kern="1200" cap="none" spc="0" normalizeH="0" baseline="0" noProof="0" dirty="0">
                <a:ln>
                  <a:noFill/>
                </a:ln>
                <a:solidFill>
                  <a:prstClr val="black"/>
                </a:solidFill>
                <a:effectLst/>
                <a:uLnTx/>
                <a:uFillTx/>
                <a:latin typeface="Arial"/>
                <a:ea typeface="+mn-ea"/>
                <a:cs typeface="+mn-cs"/>
              </a:rPr>
              <a:t> financing vaccines</a:t>
            </a:r>
          </a:p>
        </p:txBody>
      </p:sp>
      <p:sp>
        <p:nvSpPr>
          <p:cNvPr id="20" name="Isosceles Triangle 19"/>
          <p:cNvSpPr/>
          <p:nvPr/>
        </p:nvSpPr>
        <p:spPr>
          <a:xfrm rot="5400000">
            <a:off x="6088477" y="4855104"/>
            <a:ext cx="848070" cy="21283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 name="Group 2"/>
          <p:cNvGrpSpPr/>
          <p:nvPr/>
        </p:nvGrpSpPr>
        <p:grpSpPr>
          <a:xfrm>
            <a:off x="949538" y="1175487"/>
            <a:ext cx="6838886" cy="3334596"/>
            <a:chOff x="326345" y="1104127"/>
            <a:chExt cx="7929217" cy="3981996"/>
          </a:xfrm>
        </p:grpSpPr>
        <p:pic>
          <p:nvPicPr>
            <p:cNvPr id="6" name="Image 7" descr="0.png"/>
            <p:cNvPicPr>
              <a:picLocks noChangeAspect="1"/>
            </p:cNvPicPr>
            <p:nvPr/>
          </p:nvPicPr>
          <p:blipFill>
            <a:blip r:embed="rId5"/>
            <a:srcRect t="557"/>
            <a:stretch>
              <a:fillRect/>
            </a:stretch>
          </p:blipFill>
          <p:spPr>
            <a:xfrm>
              <a:off x="820800" y="1492229"/>
              <a:ext cx="7365600" cy="3589702"/>
            </a:xfrm>
            <a:prstGeom prst="rect">
              <a:avLst/>
            </a:prstGeom>
          </p:spPr>
        </p:pic>
        <p:pic>
          <p:nvPicPr>
            <p:cNvPr id="7" name="Image 10" descr="1.png"/>
            <p:cNvPicPr>
              <a:picLocks noChangeAspect="1"/>
            </p:cNvPicPr>
            <p:nvPr/>
          </p:nvPicPr>
          <p:blipFill>
            <a:blip r:embed="rId6"/>
            <a:srcRect r="79180"/>
            <a:stretch>
              <a:fillRect/>
            </a:stretch>
          </p:blipFill>
          <p:spPr>
            <a:xfrm>
              <a:off x="820800" y="1472152"/>
              <a:ext cx="1533585" cy="3609975"/>
            </a:xfrm>
            <a:prstGeom prst="rect">
              <a:avLst/>
            </a:prstGeom>
          </p:spPr>
        </p:pic>
        <p:pic>
          <p:nvPicPr>
            <p:cNvPr id="8" name="Image 11" descr="2.png"/>
            <p:cNvPicPr>
              <a:picLocks noChangeAspect="1"/>
            </p:cNvPicPr>
            <p:nvPr/>
          </p:nvPicPr>
          <p:blipFill>
            <a:blip r:embed="rId7"/>
            <a:srcRect l="20157" r="53716"/>
            <a:stretch>
              <a:fillRect/>
            </a:stretch>
          </p:blipFill>
          <p:spPr>
            <a:xfrm>
              <a:off x="2307960" y="1472152"/>
              <a:ext cx="1924539" cy="3609975"/>
            </a:xfrm>
            <a:prstGeom prst="rect">
              <a:avLst/>
            </a:prstGeom>
          </p:spPr>
        </p:pic>
        <p:pic>
          <p:nvPicPr>
            <p:cNvPr id="9" name="Image 12" descr="3.png"/>
            <p:cNvPicPr>
              <a:picLocks noChangeAspect="1"/>
            </p:cNvPicPr>
            <p:nvPr/>
          </p:nvPicPr>
          <p:blipFill>
            <a:blip r:embed="rId8"/>
            <a:srcRect l="45886" r="20825"/>
            <a:stretch>
              <a:fillRect/>
            </a:stretch>
          </p:blipFill>
          <p:spPr>
            <a:xfrm>
              <a:off x="4200769" y="1472152"/>
              <a:ext cx="2452077" cy="3609975"/>
            </a:xfrm>
            <a:prstGeom prst="rect">
              <a:avLst/>
            </a:prstGeom>
          </p:spPr>
        </p:pic>
        <p:pic>
          <p:nvPicPr>
            <p:cNvPr id="10" name="Image 13" descr="4.png"/>
            <p:cNvPicPr>
              <a:picLocks noChangeAspect="1"/>
            </p:cNvPicPr>
            <p:nvPr/>
          </p:nvPicPr>
          <p:blipFill>
            <a:blip r:embed="rId9"/>
            <a:srcRect l="77716" r="8756"/>
            <a:stretch>
              <a:fillRect/>
            </a:stretch>
          </p:blipFill>
          <p:spPr>
            <a:xfrm>
              <a:off x="6545385" y="1472152"/>
              <a:ext cx="996461" cy="3609975"/>
            </a:xfrm>
            <a:prstGeom prst="rect">
              <a:avLst/>
            </a:prstGeom>
          </p:spPr>
        </p:pic>
        <p:sp>
          <p:nvSpPr>
            <p:cNvPr id="14" name="Isosceles Triangle 13"/>
            <p:cNvSpPr/>
            <p:nvPr/>
          </p:nvSpPr>
          <p:spPr>
            <a:xfrm rot="10800000">
              <a:off x="1259632" y="4725144"/>
              <a:ext cx="848070" cy="21283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2" name="Straight Connector 21"/>
            <p:cNvCxnSpPr/>
            <p:nvPr/>
          </p:nvCxnSpPr>
          <p:spPr>
            <a:xfrm>
              <a:off x="4226916" y="3766613"/>
              <a:ext cx="0" cy="11390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234510" y="2664982"/>
              <a:ext cx="3460264"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6E6E6">
                      <a:lumMod val="75000"/>
                    </a:srgbClr>
                  </a:solidFill>
                  <a:effectLst/>
                  <a:uLnTx/>
                  <a:uFillTx/>
                  <a:latin typeface="Arial"/>
                  <a:ea typeface="+mn-ea"/>
                  <a:cs typeface="+mn-cs"/>
                </a:rPr>
                <a:t>Country co-financing level</a:t>
              </a:r>
            </a:p>
          </p:txBody>
        </p:sp>
        <p:cxnSp>
          <p:nvCxnSpPr>
            <p:cNvPr id="24" name="Straight Arrow Connector 23"/>
            <p:cNvCxnSpPr/>
            <p:nvPr/>
          </p:nvCxnSpPr>
          <p:spPr>
            <a:xfrm flipV="1">
              <a:off x="771005" y="1720504"/>
              <a:ext cx="0" cy="284388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058" y="2207881"/>
              <a:ext cx="1737561" cy="11393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6E6E6">
                      <a:lumMod val="50000"/>
                    </a:srgbClr>
                  </a:solidFill>
                  <a:effectLst/>
                  <a:uLnTx/>
                  <a:uFillTx/>
                  <a:latin typeface="Arial"/>
                  <a:ea typeface="+mn-ea"/>
                  <a:cs typeface="+mn-cs"/>
                </a:rPr>
                <a:t>WB Low-Income country threshold $1,005 GNI pc</a:t>
              </a:r>
            </a:p>
          </p:txBody>
        </p:sp>
        <p:cxnSp>
          <p:nvCxnSpPr>
            <p:cNvPr id="26" name="Straight Connector 25"/>
            <p:cNvCxnSpPr/>
            <p:nvPr/>
          </p:nvCxnSpPr>
          <p:spPr>
            <a:xfrm>
              <a:off x="2327089" y="3389146"/>
              <a:ext cx="0" cy="1139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 name="Image 30" descr="06_new_terminology.png"/>
            <p:cNvPicPr>
              <a:picLocks noChangeAspect="1"/>
            </p:cNvPicPr>
            <p:nvPr/>
          </p:nvPicPr>
          <p:blipFill>
            <a:blip r:embed="rId10"/>
            <a:srcRect l="21724" t="54881" r="54483"/>
            <a:stretch>
              <a:fillRect/>
            </a:stretch>
          </p:blipFill>
          <p:spPr>
            <a:xfrm>
              <a:off x="2413588" y="3457348"/>
              <a:ext cx="1752600" cy="1628775"/>
            </a:xfrm>
            <a:prstGeom prst="rect">
              <a:avLst/>
            </a:prstGeom>
          </p:spPr>
        </p:pic>
        <p:sp>
          <p:nvSpPr>
            <p:cNvPr id="2" name="Rectangle 1"/>
            <p:cNvSpPr/>
            <p:nvPr/>
          </p:nvSpPr>
          <p:spPr>
            <a:xfrm>
              <a:off x="935038" y="3896618"/>
              <a:ext cx="1303760" cy="23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7" name="Image 29" descr="06_new_terminology.png"/>
            <p:cNvPicPr>
              <a:picLocks noChangeAspect="1"/>
            </p:cNvPicPr>
            <p:nvPr/>
          </p:nvPicPr>
          <p:blipFill>
            <a:blip r:embed="rId10"/>
            <a:srcRect l="2069" t="59103" r="80345" b="24011"/>
            <a:stretch>
              <a:fillRect/>
            </a:stretch>
          </p:blipFill>
          <p:spPr>
            <a:xfrm>
              <a:off x="953739" y="3511779"/>
              <a:ext cx="1295400" cy="609600"/>
            </a:xfrm>
            <a:prstGeom prst="rect">
              <a:avLst/>
            </a:prstGeom>
          </p:spPr>
        </p:pic>
        <p:pic>
          <p:nvPicPr>
            <p:cNvPr id="32" name="Image 31" descr="06_new_terminology.png"/>
            <p:cNvPicPr>
              <a:picLocks noChangeAspect="1"/>
            </p:cNvPicPr>
            <p:nvPr/>
          </p:nvPicPr>
          <p:blipFill>
            <a:blip r:embed="rId10"/>
            <a:srcRect l="46552" t="31662" r="21379"/>
            <a:stretch>
              <a:fillRect/>
            </a:stretch>
          </p:blipFill>
          <p:spPr>
            <a:xfrm>
              <a:off x="4258646" y="2614956"/>
              <a:ext cx="2362201" cy="2466975"/>
            </a:xfrm>
            <a:prstGeom prst="rect">
              <a:avLst/>
            </a:prstGeom>
          </p:spPr>
        </p:pic>
        <p:sp>
          <p:nvSpPr>
            <p:cNvPr id="21" name="TextBox 20"/>
            <p:cNvSpPr txBox="1"/>
            <p:nvPr/>
          </p:nvSpPr>
          <p:spPr>
            <a:xfrm>
              <a:off x="3584854" y="3037704"/>
              <a:ext cx="1650346" cy="7166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Arial"/>
                  <a:ea typeface="+mn-ea"/>
                  <a:cs typeface="+mn-cs"/>
                </a:rPr>
                <a:t>Eligibility threshold: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Arial"/>
                  <a:ea typeface="+mn-ea"/>
                  <a:cs typeface="+mn-cs"/>
                </a:rPr>
                <a:t> $1,580 GNI pc</a:t>
              </a:r>
            </a:p>
          </p:txBody>
        </p:sp>
        <p:pic>
          <p:nvPicPr>
            <p:cNvPr id="33" name="Image 32" descr="06_new_terminology.png"/>
            <p:cNvPicPr>
              <a:picLocks noChangeAspect="1"/>
            </p:cNvPicPr>
            <p:nvPr/>
          </p:nvPicPr>
          <p:blipFill>
            <a:blip r:embed="rId10"/>
            <a:srcRect l="75517" t="10554"/>
            <a:stretch>
              <a:fillRect/>
            </a:stretch>
          </p:blipFill>
          <p:spPr>
            <a:xfrm>
              <a:off x="6452161" y="1853054"/>
              <a:ext cx="1803401" cy="3228975"/>
            </a:xfrm>
            <a:prstGeom prst="rect">
              <a:avLst/>
            </a:prstGeom>
          </p:spPr>
        </p:pic>
      </p:grpSp>
      <p:sp>
        <p:nvSpPr>
          <p:cNvPr id="5" name="Oval 4"/>
          <p:cNvSpPr/>
          <p:nvPr/>
        </p:nvSpPr>
        <p:spPr>
          <a:xfrm>
            <a:off x="5939944" y="1345234"/>
            <a:ext cx="2024200" cy="4369558"/>
          </a:xfrm>
          <a:prstGeom prst="ellipse">
            <a:avLst/>
          </a:prstGeom>
          <a:noFill/>
          <a:ln w="76200">
            <a:solidFill>
              <a:srgbClr val="CB1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p:cNvSpPr txBox="1"/>
          <p:nvPr/>
        </p:nvSpPr>
        <p:spPr>
          <a:xfrm>
            <a:off x="248483" y="5698107"/>
            <a:ext cx="7886849" cy="646331"/>
          </a:xfrm>
          <a:prstGeom prst="rect">
            <a:avLst/>
          </a:prstGeom>
          <a:solidFill>
            <a:schemeClr val="bg1"/>
          </a:solidFill>
          <a:ln w="76200">
            <a:solidFill>
              <a:srgbClr val="CB116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43434"/>
                </a:solidFill>
                <a:effectLst/>
                <a:uLnTx/>
                <a:uFillTx/>
                <a:latin typeface="Arial"/>
                <a:ea typeface="+mn-ea"/>
                <a:cs typeface="+mn-cs"/>
              </a:rPr>
              <a:t>In 2018: 16 countries in fully self-financing phase.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343434"/>
                </a:solidFill>
                <a:effectLst/>
                <a:uLnTx/>
                <a:uFillTx/>
                <a:latin typeface="Arial"/>
                <a:ea typeface="+mn-ea"/>
                <a:cs typeface="+mn-cs"/>
              </a:rPr>
              <a:t>Which price are they going to pay for initially Gavi- supported vaccines?</a:t>
            </a:r>
          </a:p>
        </p:txBody>
      </p:sp>
      <p:sp>
        <p:nvSpPr>
          <p:cNvPr id="35" name="Slide Number Placeholder 2">
            <a:extLst>
              <a:ext uri="{FF2B5EF4-FFF2-40B4-BE49-F238E27FC236}">
                <a16:creationId xmlns:a16="http://schemas.microsoft.com/office/drawing/2014/main" id="{FC4A0CE8-681D-47F8-ADF8-59306206C245}"/>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6</a:t>
            </a:fld>
            <a:r>
              <a:rPr lang="en-US" sz="1200" dirty="0">
                <a:latin typeface="Arial"/>
                <a:cs typeface="Arial"/>
              </a:rPr>
              <a:t> | </a:t>
            </a:r>
            <a:r>
              <a:rPr lang="en-US" sz="1200" dirty="0">
                <a:solidFill>
                  <a:schemeClr val="tx2"/>
                </a:solidFill>
                <a:latin typeface="Arial"/>
                <a:cs typeface="Arial"/>
              </a:rPr>
              <a:t>www.lnct.global</a:t>
            </a:r>
          </a:p>
        </p:txBody>
      </p:sp>
    </p:spTree>
    <p:extLst>
      <p:ext uri="{BB962C8B-B14F-4D97-AF65-F5344CB8AC3E}">
        <p14:creationId xmlns:p14="http://schemas.microsoft.com/office/powerpoint/2010/main" val="385336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gavi.org/images/GAVI_ALLIANCE_Logo.gif">
            <a:extLst>
              <a:ext uri="{FF2B5EF4-FFF2-40B4-BE49-F238E27FC236}">
                <a16:creationId xmlns:a16="http://schemas.microsoft.com/office/drawing/2014/main" id="{32D62E77-4842-4925-83CB-85DAAC028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a:graphicFrameLocks/>
          </p:cNvGraphicFramePr>
          <p:nvPr>
            <p:extLst/>
          </p:nvPr>
        </p:nvGraphicFramePr>
        <p:xfrm>
          <a:off x="350195" y="1190674"/>
          <a:ext cx="8531157" cy="5394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1118680" y="5735536"/>
          <a:ext cx="7161720" cy="490166"/>
        </p:xfrm>
        <a:graphic>
          <a:graphicData uri="http://schemas.openxmlformats.org/drawingml/2006/table">
            <a:tbl>
              <a:tblPr firstRow="1" bandRow="1">
                <a:tableStyleId>{5C22544A-7EE6-4342-B048-85BDC9FD1C3A}</a:tableStyleId>
              </a:tblPr>
              <a:tblGrid>
                <a:gridCol w="1790430">
                  <a:extLst>
                    <a:ext uri="{9D8B030D-6E8A-4147-A177-3AD203B41FA5}">
                      <a16:colId xmlns:a16="http://schemas.microsoft.com/office/drawing/2014/main" val="20000"/>
                    </a:ext>
                  </a:extLst>
                </a:gridCol>
                <a:gridCol w="1790430">
                  <a:extLst>
                    <a:ext uri="{9D8B030D-6E8A-4147-A177-3AD203B41FA5}">
                      <a16:colId xmlns:a16="http://schemas.microsoft.com/office/drawing/2014/main" val="20001"/>
                    </a:ext>
                  </a:extLst>
                </a:gridCol>
                <a:gridCol w="1790430">
                  <a:extLst>
                    <a:ext uri="{9D8B030D-6E8A-4147-A177-3AD203B41FA5}">
                      <a16:colId xmlns:a16="http://schemas.microsoft.com/office/drawing/2014/main" val="20002"/>
                    </a:ext>
                  </a:extLst>
                </a:gridCol>
                <a:gridCol w="1790430">
                  <a:extLst>
                    <a:ext uri="{9D8B030D-6E8A-4147-A177-3AD203B41FA5}">
                      <a16:colId xmlns:a16="http://schemas.microsoft.com/office/drawing/2014/main" val="20003"/>
                    </a:ext>
                  </a:extLst>
                </a:gridCol>
              </a:tblGrid>
              <a:tr h="490166">
                <a:tc>
                  <a:txBody>
                    <a:bodyPr/>
                    <a:lstStyle/>
                    <a:p>
                      <a:pPr algn="ctr"/>
                      <a:r>
                        <a:rPr lang="en-US" sz="1600" dirty="0"/>
                        <a:t>Gavi</a:t>
                      </a:r>
                      <a:r>
                        <a:rPr lang="en-US" sz="1600" baseline="0" dirty="0"/>
                        <a:t> countries</a:t>
                      </a:r>
                      <a:endParaRPr lang="en-US" sz="1600" dirty="0"/>
                    </a:p>
                  </a:txBody>
                  <a:tcPr anchor="ctr">
                    <a:solidFill>
                      <a:srgbClr val="00B050"/>
                    </a:solidFill>
                  </a:tcPr>
                </a:tc>
                <a:tc>
                  <a:txBody>
                    <a:bodyPr/>
                    <a:lstStyle/>
                    <a:p>
                      <a:pPr algn="ctr"/>
                      <a:r>
                        <a:rPr lang="en-US" sz="1600" dirty="0"/>
                        <a:t>Non Gavi LMICs</a:t>
                      </a:r>
                    </a:p>
                  </a:txBody>
                  <a:tcPr anchor="ctr"/>
                </a:tc>
                <a:tc>
                  <a:txBody>
                    <a:bodyPr/>
                    <a:lstStyle/>
                    <a:p>
                      <a:pPr algn="ctr"/>
                      <a:r>
                        <a:rPr lang="en-US" sz="1600" dirty="0"/>
                        <a:t>Non Gavi UMICs</a:t>
                      </a:r>
                    </a:p>
                  </a:txBody>
                  <a:tcPr anchor="ctr"/>
                </a:tc>
                <a:tc>
                  <a:txBody>
                    <a:bodyPr/>
                    <a:lstStyle/>
                    <a:p>
                      <a:pPr algn="ctr"/>
                      <a:r>
                        <a:rPr lang="en-US" sz="1600" dirty="0"/>
                        <a:t>Non Gavi HICs</a:t>
                      </a:r>
                    </a:p>
                  </a:txBody>
                  <a:tcPr anchor="ctr"/>
                </a:tc>
                <a:extLst>
                  <a:ext uri="{0D108BD9-81ED-4DB2-BD59-A6C34878D82A}">
                    <a16:rowId xmlns:a16="http://schemas.microsoft.com/office/drawing/2014/main" val="10000"/>
                  </a:ext>
                </a:extLst>
              </a:tr>
            </a:tbl>
          </a:graphicData>
        </a:graphic>
      </p:graphicFrame>
      <p:sp>
        <p:nvSpPr>
          <p:cNvPr id="7" name="Title 1"/>
          <p:cNvSpPr>
            <a:spLocks noGrp="1"/>
          </p:cNvSpPr>
          <p:nvPr>
            <p:ph type="title"/>
          </p:nvPr>
        </p:nvSpPr>
        <p:spPr>
          <a:xfrm>
            <a:off x="286408" y="175846"/>
            <a:ext cx="7981576" cy="862085"/>
          </a:xfrm>
        </p:spPr>
        <p:txBody>
          <a:bodyPr>
            <a:noAutofit/>
          </a:bodyPr>
          <a:lstStyle/>
          <a:p>
            <a:pPr algn="l"/>
            <a:r>
              <a:rPr lang="en-GB" sz="2800" dirty="0">
                <a:solidFill>
                  <a:srgbClr val="0070C0"/>
                </a:solidFill>
              </a:rPr>
              <a:t>Gavi’s “Access To Affordable Prices” (ATAP) serves as a bridge towards healthier markets</a:t>
            </a:r>
          </a:p>
        </p:txBody>
      </p:sp>
      <p:sp>
        <p:nvSpPr>
          <p:cNvPr id="13" name="Slide Number Placeholder 2">
            <a:extLst>
              <a:ext uri="{FF2B5EF4-FFF2-40B4-BE49-F238E27FC236}">
                <a16:creationId xmlns:a16="http://schemas.microsoft.com/office/drawing/2014/main" id="{2D356454-291E-4F3A-B189-90FCFDD52C85}"/>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7</a:t>
            </a:fld>
            <a:r>
              <a:rPr lang="en-US" sz="1200" dirty="0">
                <a:latin typeface="Arial"/>
                <a:cs typeface="Arial"/>
              </a:rPr>
              <a:t> | </a:t>
            </a:r>
            <a:r>
              <a:rPr lang="en-US" sz="1200" dirty="0">
                <a:solidFill>
                  <a:schemeClr val="tx2"/>
                </a:solidFill>
                <a:latin typeface="Arial"/>
                <a:cs typeface="Arial"/>
              </a:rPr>
              <a:t>www.lnct.global</a:t>
            </a:r>
          </a:p>
        </p:txBody>
      </p:sp>
      <p:pic>
        <p:nvPicPr>
          <p:cNvPr id="14" name="Picture 13">
            <a:extLst>
              <a:ext uri="{FF2B5EF4-FFF2-40B4-BE49-F238E27FC236}">
                <a16:creationId xmlns:a16="http://schemas.microsoft.com/office/drawing/2014/main" id="{7F29E3A2-B709-4CD0-A9A5-75B7EAE48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270156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08" y="73929"/>
            <a:ext cx="8721077" cy="981591"/>
          </a:xfrm>
        </p:spPr>
        <p:txBody>
          <a:bodyPr/>
          <a:lstStyle/>
          <a:p>
            <a:pPr algn="l"/>
            <a:r>
              <a:rPr lang="en-GB" sz="2800" dirty="0">
                <a:solidFill>
                  <a:srgbClr val="0070C0"/>
                </a:solidFill>
              </a:rPr>
              <a:t>Today webinar’s aim: to clarify the access to prices similar to those paid by Gavi after transition</a:t>
            </a:r>
          </a:p>
        </p:txBody>
      </p:sp>
      <p:sp>
        <p:nvSpPr>
          <p:cNvPr id="6" name="Content Placeholder 2"/>
          <p:cNvSpPr>
            <a:spLocks noGrp="1"/>
          </p:cNvSpPr>
          <p:nvPr>
            <p:ph idx="1"/>
          </p:nvPr>
        </p:nvSpPr>
        <p:spPr>
          <a:xfrm>
            <a:off x="791218" y="2176670"/>
            <a:ext cx="7942333" cy="3253791"/>
          </a:xfrm>
          <a:solidFill>
            <a:schemeClr val="bg1"/>
          </a:solidFill>
        </p:spPr>
        <p:txBody>
          <a:bodyPr/>
          <a:lstStyle/>
          <a:p>
            <a:pPr marL="0" indent="0">
              <a:spcBef>
                <a:spcPts val="1200"/>
              </a:spcBef>
              <a:buNone/>
            </a:pPr>
            <a:r>
              <a:rPr lang="en-GB" sz="1800" b="1" dirty="0">
                <a:solidFill>
                  <a:schemeClr val="tx1"/>
                </a:solidFill>
              </a:rPr>
              <a:t>Share information with Gavi countries in transition about vaccines prices once they are fully self-financing</a:t>
            </a:r>
            <a:r>
              <a:rPr lang="en-GB" sz="1800" dirty="0">
                <a:solidFill>
                  <a:schemeClr val="tx1"/>
                </a:solidFill>
              </a:rPr>
              <a:t>:</a:t>
            </a:r>
          </a:p>
          <a:p>
            <a:pPr>
              <a:spcBef>
                <a:spcPts val="1200"/>
              </a:spcBef>
              <a:buClr>
                <a:srgbClr val="0070C0"/>
              </a:buClr>
              <a:buFont typeface="Wingdings" panose="05000000000000000000" pitchFamily="2" charset="2"/>
              <a:buChar char="§"/>
            </a:pPr>
            <a:r>
              <a:rPr lang="en-GB" sz="1800" dirty="0"/>
              <a:t>What is Gavi market shaping role?</a:t>
            </a:r>
          </a:p>
          <a:p>
            <a:pPr>
              <a:spcBef>
                <a:spcPts val="1200"/>
              </a:spcBef>
              <a:buClr>
                <a:srgbClr val="0070C0"/>
              </a:buClr>
              <a:buFont typeface="Wingdings" panose="05000000000000000000" pitchFamily="2" charset="2"/>
              <a:buChar char="§"/>
            </a:pPr>
            <a:r>
              <a:rPr lang="en-GB" sz="1800" dirty="0"/>
              <a:t>What are the Manufacturers’ price commitments and their eligibility criteria?</a:t>
            </a:r>
          </a:p>
          <a:p>
            <a:pPr>
              <a:spcBef>
                <a:spcPts val="1200"/>
              </a:spcBef>
              <a:buClr>
                <a:srgbClr val="0070C0"/>
              </a:buClr>
              <a:buFont typeface="Wingdings" panose="05000000000000000000" pitchFamily="2" charset="2"/>
              <a:buChar char="§"/>
            </a:pPr>
            <a:r>
              <a:rPr lang="en-GB" sz="1800" dirty="0"/>
              <a:t>How can countries get more information about it?</a:t>
            </a:r>
          </a:p>
          <a:p>
            <a:pPr>
              <a:spcBef>
                <a:spcPts val="1200"/>
              </a:spcBef>
              <a:buClr>
                <a:srgbClr val="0070C0"/>
              </a:buClr>
              <a:buFont typeface="Wingdings" panose="05000000000000000000" pitchFamily="2" charset="2"/>
              <a:buChar char="§"/>
            </a:pPr>
            <a:r>
              <a:rPr lang="en-GB" sz="1800" dirty="0"/>
              <a:t>What does exist to build capacity in vaccine procurement and price?</a:t>
            </a:r>
          </a:p>
          <a:p>
            <a:pPr marL="285750" indent="-285750">
              <a:spcBef>
                <a:spcPts val="1200"/>
              </a:spcBef>
              <a:buFont typeface="Arial" panose="020B0604020202020204" pitchFamily="34" charset="0"/>
              <a:buChar char="•"/>
            </a:pPr>
            <a:endParaRPr lang="en-GB" sz="1800" dirty="0"/>
          </a:p>
        </p:txBody>
      </p:sp>
      <p:sp>
        <p:nvSpPr>
          <p:cNvPr id="9" name="TextBox 8"/>
          <p:cNvSpPr txBox="1"/>
          <p:nvPr/>
        </p:nvSpPr>
        <p:spPr>
          <a:xfrm>
            <a:off x="683397" y="1478809"/>
            <a:ext cx="59486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43434"/>
                </a:solidFill>
                <a:effectLst/>
                <a:uLnTx/>
                <a:uFillTx/>
                <a:latin typeface="Arial"/>
                <a:ea typeface="+mn-ea"/>
                <a:cs typeface="+mn-cs"/>
              </a:rPr>
              <a:t>Objectives: </a:t>
            </a:r>
          </a:p>
        </p:txBody>
      </p:sp>
      <p:pic>
        <p:nvPicPr>
          <p:cNvPr id="11" name="Picture 2" descr="http://www.gavi.org/images/GAVI_ALLIANCE_Logo.gif">
            <a:extLst>
              <a:ext uri="{FF2B5EF4-FFF2-40B4-BE49-F238E27FC236}">
                <a16:creationId xmlns:a16="http://schemas.microsoft.com/office/drawing/2014/main" id="{3E40E2E3-EA98-4219-B54B-DDA03DC4A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86" y="5945782"/>
            <a:ext cx="2636227" cy="72956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
            <a:extLst>
              <a:ext uri="{FF2B5EF4-FFF2-40B4-BE49-F238E27FC236}">
                <a16:creationId xmlns:a16="http://schemas.microsoft.com/office/drawing/2014/main" id="{B2D6C3D6-38B5-412A-87B1-440CC65C18CD}"/>
              </a:ext>
            </a:extLst>
          </p:cNvPr>
          <p:cNvSpPr txBox="1">
            <a:spLocks/>
          </p:cNvSpPr>
          <p:nvPr/>
        </p:nvSpPr>
        <p:spPr>
          <a:xfrm>
            <a:off x="7368686" y="662493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59FD92-E8AB-4F86-BA9A-090210CAFD7B}" type="slidenum">
              <a:rPr lang="en-US" sz="1200" smtClean="0">
                <a:latin typeface="Arial"/>
                <a:cs typeface="Arial"/>
              </a:rPr>
              <a:pPr/>
              <a:t>8</a:t>
            </a:fld>
            <a:r>
              <a:rPr lang="en-US" sz="1200" dirty="0">
                <a:latin typeface="Arial"/>
                <a:cs typeface="Arial"/>
              </a:rPr>
              <a:t> | </a:t>
            </a:r>
            <a:r>
              <a:rPr lang="en-US" sz="1200" dirty="0">
                <a:solidFill>
                  <a:schemeClr val="tx2"/>
                </a:solidFill>
                <a:latin typeface="Arial"/>
                <a:cs typeface="Arial"/>
              </a:rPr>
              <a:t>www.lnct.global</a:t>
            </a:r>
          </a:p>
        </p:txBody>
      </p:sp>
      <p:pic>
        <p:nvPicPr>
          <p:cNvPr id="13" name="Picture 12">
            <a:extLst>
              <a:ext uri="{FF2B5EF4-FFF2-40B4-BE49-F238E27FC236}">
                <a16:creationId xmlns:a16="http://schemas.microsoft.com/office/drawing/2014/main" id="{C1DC5CCB-7C0C-43E1-B364-1DB6E798B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48" y="6128562"/>
            <a:ext cx="1349856" cy="478585"/>
          </a:xfrm>
          <a:prstGeom prst="rect">
            <a:avLst/>
          </a:prstGeom>
        </p:spPr>
      </p:pic>
    </p:spTree>
    <p:extLst>
      <p:ext uri="{BB962C8B-B14F-4D97-AF65-F5344CB8AC3E}">
        <p14:creationId xmlns:p14="http://schemas.microsoft.com/office/powerpoint/2010/main" val="293288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Gavi’s market shaping </a:t>
            </a:r>
            <a:br>
              <a:rPr lang="en-GB" b="1" dirty="0"/>
            </a:br>
            <a:r>
              <a:rPr lang="en-GB" b="1" dirty="0"/>
              <a:t>strategic goal?</a:t>
            </a:r>
            <a:endParaRPr lang="en-US" dirty="0"/>
          </a:p>
        </p:txBody>
      </p:sp>
      <p:sp>
        <p:nvSpPr>
          <p:cNvPr id="3" name="Slide Number Placeholder 2"/>
          <p:cNvSpPr>
            <a:spLocks noGrp="1"/>
          </p:cNvSpPr>
          <p:nvPr>
            <p:ph type="sldNum" sz="quarter" idx="4"/>
          </p:nvPr>
        </p:nvSpPr>
        <p:spPr/>
        <p:txBody>
          <a:bodyPr/>
          <a:lstStyle/>
          <a:p>
            <a:pPr algn="l"/>
            <a:fld id="{2459FD92-E8AB-4F86-BA9A-090210CAFD7B}" type="slidenum">
              <a:rPr lang="en-US" smtClean="0">
                <a:latin typeface="Arial"/>
                <a:cs typeface="Arial"/>
              </a:rPr>
              <a:pPr algn="l"/>
              <a:t>9</a:t>
            </a:fld>
            <a:r>
              <a:rPr lang="en-US" dirty="0">
                <a:latin typeface="Arial"/>
                <a:cs typeface="Arial"/>
              </a:rPr>
              <a:t> | </a:t>
            </a:r>
            <a:r>
              <a:rPr lang="en-US" dirty="0" err="1">
                <a:solidFill>
                  <a:schemeClr val="tx2"/>
                </a:solidFill>
                <a:latin typeface="Arial"/>
                <a:cs typeface="Arial"/>
              </a:rPr>
              <a:t>www.lnct.global</a:t>
            </a:r>
            <a:endParaRPr lang="en-US" dirty="0">
              <a:solidFill>
                <a:schemeClr val="tx2"/>
              </a:solidFill>
              <a:latin typeface="Arial"/>
              <a:cs typeface="Arial"/>
            </a:endParaRPr>
          </a:p>
        </p:txBody>
      </p:sp>
    </p:spTree>
    <p:extLst>
      <p:ext uri="{BB962C8B-B14F-4D97-AF65-F5344CB8AC3E}">
        <p14:creationId xmlns:p14="http://schemas.microsoft.com/office/powerpoint/2010/main" val="2661371808"/>
      </p:ext>
    </p:extLst>
  </p:cSld>
  <p:clrMapOvr>
    <a:masterClrMapping/>
  </p:clrMapOvr>
</p:sld>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W-Document" ma:contentTypeID="0x010100C4C8B401AAE50B4896808F1C5415D9AD007C27743072DFDD458C10732A45EA6922" ma:contentTypeVersion="10" ma:contentTypeDescription="Create a new document." ma:contentTypeScope="" ma:versionID="48d95cbcb2235d76a1cd67ce0b0fc192">
  <xsd:schema xmlns:xsd="http://www.w3.org/2001/XMLSchema" xmlns:xs="http://www.w3.org/2001/XMLSchema" xmlns:p="http://schemas.microsoft.com/office/2006/metadata/properties" xmlns:ns2="2af4539b-39f3-4771-ac1a-16de5a20c394" xmlns:ns3="768c69c3-fa35-427a-bd39-62ed8a1a923f" targetNamespace="http://schemas.microsoft.com/office/2006/metadata/properties" ma:root="true" ma:fieldsID="6df4e3dd3197e8a1abc12f2e57177457" ns2:_="" ns3:_="">
    <xsd:import namespace="2af4539b-39f3-4771-ac1a-16de5a20c394"/>
    <xsd:import namespace="768c69c3-fa35-427a-bd39-62ed8a1a923f"/>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23;#Health|dc69edcd-43cc-4690-a0cd-73f1415cf1ed"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c69c3-fa35-427a-bd39-62ed8a1a923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8</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0ACEC-78AF-4B87-B860-9BD32CEA2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768c69c3-fa35-427a-bd39-62ed8a1a9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F70BE-E4CC-4D73-8BA0-08FE658F0A94}">
  <ds:schemaRefs>
    <ds:schemaRef ds:uri="http://schemas.microsoft.com/office/infopath/2007/PartnerControls"/>
    <ds:schemaRef ds:uri="http://purl.org/dc/elements/1.1/"/>
    <ds:schemaRef ds:uri="http://schemas.microsoft.com/office/2006/metadata/properties"/>
    <ds:schemaRef ds:uri="768c69c3-fa35-427a-bd39-62ed8a1a923f"/>
    <ds:schemaRef ds:uri="http://purl.org/dc/terms/"/>
    <ds:schemaRef ds:uri="http://schemas.openxmlformats.org/package/2006/metadata/core-properties"/>
    <ds:schemaRef ds:uri="http://schemas.microsoft.com/office/2006/documentManagement/types"/>
    <ds:schemaRef ds:uri="2af4539b-39f3-4771-ac1a-16de5a20c394"/>
    <ds:schemaRef ds:uri="http://www.w3.org/XML/1998/namespace"/>
    <ds:schemaRef ds:uri="http://purl.org/dc/dcmitype/"/>
  </ds:schemaRefs>
</ds:datastoreItem>
</file>

<file path=customXml/itemProps3.xml><?xml version="1.0" encoding="utf-8"?>
<ds:datastoreItem xmlns:ds="http://schemas.openxmlformats.org/officeDocument/2006/customXml" ds:itemID="{622DF4FB-3862-44CE-9A6B-693D610474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24673</TotalTime>
  <Words>3186</Words>
  <Application>Microsoft Office PowerPoint</Application>
  <PresentationFormat>On-screen Show (4:3)</PresentationFormat>
  <Paragraphs>453</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Calibri</vt:lpstr>
      <vt:lpstr>Lato</vt:lpstr>
      <vt:lpstr>Museo Sans 300</vt:lpstr>
      <vt:lpstr>Museo Slab 300</vt:lpstr>
      <vt:lpstr>Webdings</vt:lpstr>
      <vt:lpstr>Wingdings</vt:lpstr>
      <vt:lpstr>R4D_StandardTemplate_MAC</vt:lpstr>
      <vt:lpstr>How to Call-in to this Webinar</vt:lpstr>
      <vt:lpstr>How to Ask Questions or Give Feedback</vt:lpstr>
      <vt:lpstr>The Learning Network for Countries in Transition (LNCT)</vt:lpstr>
      <vt:lpstr>Vaccine Prices for Countries after Gavi Transition</vt:lpstr>
      <vt:lpstr>Introduction</vt:lpstr>
      <vt:lpstr>PowerPoint Presentation</vt:lpstr>
      <vt:lpstr>Gavi’s “Access To Affordable Prices” (ATAP) serves as a bridge towards healthier markets</vt:lpstr>
      <vt:lpstr>Today webinar’s aim: to clarify the access to prices similar to those paid by Gavi after transition</vt:lpstr>
      <vt:lpstr>What is Gavi’s market shaping  strategic goal?</vt:lpstr>
      <vt:lpstr>Gavi Alliance’s long-term vision is to reach healthy vaccine markets for all antigens </vt:lpstr>
      <vt:lpstr>What are the manufacturers’  price commitments?</vt:lpstr>
      <vt:lpstr>The value of the price commitments</vt:lpstr>
      <vt:lpstr>Pricing commitments are direct commitments between manufacturers and countries</vt:lpstr>
      <vt:lpstr>Overview of manufacturer price commitments for fully self-financing Gavi countries</vt:lpstr>
      <vt:lpstr>Overview of manufacturer price commitments for fully self-financing Gavi countries</vt:lpstr>
      <vt:lpstr>Overview of manufacturer price commitments for fully self-financing Gavi countries</vt:lpstr>
      <vt:lpstr>Overview of manufacturer price commitments for fully self-financing Gavi countries</vt:lpstr>
      <vt:lpstr>Current UNICEF pentavalent tender award prices apply to all countries, regardless their Gavi eligibility status</vt:lpstr>
      <vt:lpstr>Key aspects to note on manufacturer price commitments for Gavi fully self-financing countries</vt:lpstr>
      <vt:lpstr>How can countries get more information on their eligibility to these commitments? </vt:lpstr>
      <vt:lpstr>Proposed way of communication: who to contact from which partner</vt:lpstr>
      <vt:lpstr>How can countries get more information on vaccine prices?</vt:lpstr>
      <vt:lpstr>Existing vaccine information tools and publications available for countries</vt:lpstr>
      <vt:lpstr>Several ongoing initiatives to strengthen capacity on vaccine pricing and procurement</vt:lpstr>
      <vt:lpstr>Summary and conclusion</vt:lpstr>
      <vt:lpstr>Vaccine prices after Gavi transition: key takeaways</vt:lpstr>
      <vt:lpstr>QUESTIONS</vt:lpstr>
      <vt:lpstr>Q&amp;A Discussion Summary (1 of 2)</vt:lpstr>
      <vt:lpstr>Q&amp;A Discussion Summary (2 of 2)</vt:lpstr>
      <vt:lpstr>Continue the conversation on the LNCT  discussion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Christina Shaw</cp:lastModifiedBy>
  <cp:revision>251</cp:revision>
  <dcterms:created xsi:type="dcterms:W3CDTF">2013-09-25T20:04:22Z</dcterms:created>
  <dcterms:modified xsi:type="dcterms:W3CDTF">2018-07-17T15:00:28Z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0x010100C4C8B401AAE50B4896808F1C5415D9AD007C27743072DFDD458C10732A45EA6922</vt:lpwstr>
  </property>
  <property fmtid="{D5CDD505-2E9C-101B-9397-08002B2CF9AE}" pid="3" name="OW-Topics">
    <vt:lpwstr>8;#Communications|d8600aaf-13ee-4a11-996f-f272b3ac4916</vt:lpwstr>
  </property>
</Properties>
</file>